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jpe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jpe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image" Target="../media/image-9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jpeg"/><Relationship Id="rId4" Type="http://schemas.openxmlformats.org/officeDocument/2006/relationships/image" Target="../media/image-14-4.jpe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image" Target="../media/image-18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46125" y="2777731"/>
            <a:ext cx="9238500" cy="241788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2775" y="445025"/>
            <a:ext cx="6917100" cy="58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1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Регион природных контрастов и уникальных явлений
</a:t>
            </a:r>
            <a:endParaRPr lang="en-US" sz="2010" dirty="0"/>
          </a:p>
        </p:txBody>
      </p:sp>
      <p:sp>
        <p:nvSpPr>
          <p:cNvPr id="6" name="Text 1"/>
          <p:cNvSpPr txBox="1"/>
          <p:nvPr/>
        </p:nvSpPr>
        <p:spPr>
          <a:xfrm>
            <a:off x="372775" y="2443700"/>
            <a:ext cx="5329500" cy="19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372775" y="1269725"/>
            <a:ext cx="4538100" cy="106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Горы, долины и редкие явления — рядом на одной территории.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61900" y="967150"/>
            <a:ext cx="3273400" cy="32766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355800" y="1588705"/>
            <a:ext cx="4555200" cy="58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Природная мозаика региона
</a:t>
            </a:r>
            <a:endParaRPr lang="en-US" sz="2500" dirty="0"/>
          </a:p>
        </p:txBody>
      </p:sp>
      <p:sp>
        <p:nvSpPr>
          <p:cNvPr id="6" name="Text 2"/>
          <p:cNvSpPr txBox="1"/>
          <p:nvPr/>
        </p:nvSpPr>
        <p:spPr>
          <a:xfrm>
            <a:off x="355800" y="2531185"/>
            <a:ext cx="4555200" cy="99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Высота, склоны, осадки и породы создают рядом разные природные условия. Поэтому здесь по-соседству меняются реки, почвы, растения, животные и даже формы редких ландшафтов.
</a:t>
            </a:r>
            <a:endParaRPr lang="en-US" sz="12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938079" y="851050"/>
            <a:ext cx="2913792" cy="3895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355800" y="445025"/>
            <a:ext cx="6934200" cy="4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Природные контрасты: что это такое
</a:t>
            </a:r>
            <a:endParaRPr lang="en-US" sz="2000" dirty="0"/>
          </a:p>
        </p:txBody>
      </p:sp>
      <p:sp>
        <p:nvSpPr>
          <p:cNvPr id="10" name="Text 2"/>
          <p:cNvSpPr txBox="1"/>
          <p:nvPr/>
        </p:nvSpPr>
        <p:spPr>
          <a:xfrm>
            <a:off x="1261450" y="1594850"/>
            <a:ext cx="4248000" cy="75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6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уровни
</a:t>
            </a:r>
            <a:pPr algn="l" indent="0" marL="0">
              <a:lnSpc>
                <a:spcPct val="100000"/>
              </a:lnSpc>
              <a:buNone/>
            </a:pPr>
            <a:r>
              <a:rPr lang="en-US" sz="58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9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одной территории природные условия могут резко отличаться из-за перепадов высоты, температуры и влажности. Именно поэтому рядом существуют тёплые долины, прохладные склоны и снежные вершины.
</a:t>
            </a:r>
            <a:endParaRPr lang="en-US" sz="1161" dirty="0"/>
          </a:p>
        </p:txBody>
      </p:sp>
      <p:sp>
        <p:nvSpPr>
          <p:cNvPr id="11" name="Text 3"/>
          <p:cNvSpPr txBox="1"/>
          <p:nvPr/>
        </p:nvSpPr>
        <p:spPr>
          <a:xfrm>
            <a:off x="1261450" y="2524601"/>
            <a:ext cx="4248000" cy="75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2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Смена условий
</a:t>
            </a:r>
            <a:pPr algn="l" indent="0" marL="0">
              <a:lnSpc>
                <a:spcPct val="100000"/>
              </a:lnSpc>
              <a:buNone/>
            </a:pPr>
            <a:r>
              <a:rPr lang="en-US" sz="61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от низких мест к высоким меняет почвы, количество влаги и доступ света. Растения и животные приспосабливаются к новым условиям, поэтому состав живого мира постоянно меняется.
</a:t>
            </a:r>
            <a:endParaRPr lang="en-US" sz="1226" dirty="0"/>
          </a:p>
        </p:txBody>
      </p:sp>
      <p:sp>
        <p:nvSpPr>
          <p:cNvPr id="12" name="Text 4"/>
          <p:cNvSpPr txBox="1"/>
          <p:nvPr/>
        </p:nvSpPr>
        <p:spPr>
          <a:xfrm>
            <a:off x="1261450" y="3448351"/>
            <a:ext cx="4248000" cy="75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Контрастные ландшафты
</a:t>
            </a:r>
            <a:pPr algn="l" indent="0" marL="0">
              <a:lnSpc>
                <a:spcPct val="100000"/>
              </a:lnSpc>
              <a:buNone/>
            </a:pPr>
            <a:r>
              <a:rPr lang="en-US" sz="6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2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резче различаются участки, тем заметнее контрасты в ландшафте. На коротком расстоянии могут сменяться лес, луга, каменистые склоны и области вечного снега.
</a:t>
            </a:r>
            <a:endParaRPr lang="en-US" sz="1308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743024" y="1242175"/>
            <a:ext cx="3070152" cy="3409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355800" y="578525"/>
            <a:ext cx="69609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находится регион и что видно на карте
</a:t>
            </a:r>
            <a:endParaRPr lang="en-US" sz="2300" dirty="0"/>
          </a:p>
        </p:txBody>
      </p:sp>
      <p:sp>
        <p:nvSpPr>
          <p:cNvPr id="11" name="Text 2"/>
          <p:cNvSpPr txBox="1"/>
          <p:nvPr/>
        </p:nvSpPr>
        <p:spPr>
          <a:xfrm>
            <a:off x="544450" y="1564150"/>
            <a:ext cx="5096700" cy="67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1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Рельеф рядом
</a:t>
            </a:r>
            <a:pPr algn="l" indent="0" marL="0">
              <a:lnSpc>
                <a:spcPct val="100000"/>
              </a:lnSpc>
              <a:buNone/>
            </a:pPr>
            <a:r>
              <a:rPr lang="en-US" sz="7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карте удобно увидеть, как близко друг к другу расположены горы, долины и равнины. Такая близость формирует резкие переходы между климатом, почвами и растительностью.
</a:t>
            </a:r>
            <a:endParaRPr lang="en-US" sz="1311" dirty="0"/>
          </a:p>
        </p:txBody>
      </p:sp>
      <p:sp>
        <p:nvSpPr>
          <p:cNvPr id="12" name="Text 3"/>
          <p:cNvSpPr txBox="1"/>
          <p:nvPr/>
        </p:nvSpPr>
        <p:spPr>
          <a:xfrm>
            <a:off x="544450" y="2289213"/>
            <a:ext cx="5096700" cy="67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2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Речная сеть
</a:t>
            </a:r>
            <a:pPr algn="l" indent="0" marL="0">
              <a:lnSpc>
                <a:spcPct val="100000"/>
              </a:lnSpc>
              <a:buNone/>
            </a:pPr>
            <a:r>
              <a:rPr lang="en-US" sz="75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4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Реки показывают, где вода активно меняет поверхность, вырезает долины и переносит осадки. Эти участки особенно важны для понимания природных различий внутри региона.
</a:t>
            </a:r>
            <a:endParaRPr lang="en-US" sz="1323" dirty="0"/>
          </a:p>
        </p:txBody>
      </p:sp>
      <p:sp>
        <p:nvSpPr>
          <p:cNvPr id="13" name="Text 4"/>
          <p:cNvSpPr txBox="1"/>
          <p:nvPr/>
        </p:nvSpPr>
        <p:spPr>
          <a:xfrm>
            <a:off x="544450" y="3014272"/>
            <a:ext cx="5096700" cy="67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6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Высотные пояса
</a:t>
            </a:r>
            <a:pPr algn="l" indent="0" marL="0">
              <a:lnSpc>
                <a:spcPct val="100000"/>
              </a:lnSpc>
              <a:buNone/>
            </a:pPr>
            <a:r>
              <a:rPr lang="en-US" sz="72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Зоны высот помогают заметить, где начинаются пояса с разными температурами и количеством влаги. По ним легко понять, почему природа меняется от подножия к вершинам.
</a:t>
            </a:r>
            <a:endParaRPr lang="en-US" sz="1266" dirty="0"/>
          </a:p>
        </p:txBody>
      </p:sp>
      <p:sp>
        <p:nvSpPr>
          <p:cNvPr id="14" name="Text 5"/>
          <p:cNvSpPr txBox="1"/>
          <p:nvPr/>
        </p:nvSpPr>
        <p:spPr>
          <a:xfrm>
            <a:off x="544450" y="3739320"/>
            <a:ext cx="5096700" cy="67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6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Особые участки
</a:t>
            </a:r>
            <a:pPr algn="l" indent="0" marL="0">
              <a:lnSpc>
                <a:spcPct val="100000"/>
              </a:lnSpc>
              <a:buNone/>
            </a:pPr>
            <a:r>
              <a:rPr lang="en-US" sz="72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Водоразделы и замкнутые впадины часто становятся местами редких явлений. Там накапливаются или, наоборот, быстро уходят вода и осадки, что усиливает природные контрасты.
</a:t>
            </a:r>
            <a:endParaRPr lang="en-US" sz="1266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2288" y="1465125"/>
            <a:ext cx="8419124" cy="3186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5800" y="578525"/>
            <a:ext cx="84321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рельеф управляет климатом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55950" y="1080125"/>
            <a:ext cx="8432100" cy="23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высота и положение склонов меняют температуру и влажность.
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74888" y="1594171"/>
            <a:ext cx="505575" cy="449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2975" y="2774971"/>
            <a:ext cx="449400" cy="449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2975" y="3955771"/>
            <a:ext cx="449400" cy="449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55800" y="578525"/>
            <a:ext cx="6934200" cy="53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контрасты заметнее всего
</a:t>
            </a:r>
            <a:endParaRPr lang="en-US" sz="2500" dirty="0"/>
          </a:p>
        </p:txBody>
      </p:sp>
      <p:sp>
        <p:nvSpPr>
          <p:cNvPr id="9" name="Text 1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1283900" y="1809675"/>
            <a:ext cx="5797800" cy="4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долинах чаще скапливается более тёплый и влажный воздух. Здесь дольше держится вода, лучше растут растения и чаще формируются удобные условия для поселений и сельского хозяйства.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1283900" y="1428975"/>
            <a:ext cx="5797800" cy="38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Долины рек
</a:t>
            </a:r>
            <a:endParaRPr lang="en-US" sz="1600" dirty="0"/>
          </a:p>
        </p:txBody>
      </p:sp>
      <p:sp>
        <p:nvSpPr>
          <p:cNvPr id="12" name="Text 4"/>
          <p:cNvSpPr txBox="1"/>
          <p:nvPr/>
        </p:nvSpPr>
        <p:spPr>
          <a:xfrm>
            <a:off x="1283900" y="2990475"/>
            <a:ext cx="5797800" cy="4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склонах условия меняются особенно быстро: выше становится холоднее, меняется влажность и состав почв. Из-за этого рядом могут соседствовать разные виды растений и животных.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1283900" y="2609775"/>
            <a:ext cx="5797800" cy="38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Горные склоны
</a:t>
            </a:r>
            <a:endParaRPr lang="en-US" sz="1600" dirty="0"/>
          </a:p>
        </p:txBody>
      </p:sp>
      <p:sp>
        <p:nvSpPr>
          <p:cNvPr id="14" name="Text 6"/>
          <p:cNvSpPr txBox="1"/>
          <p:nvPr/>
        </p:nvSpPr>
        <p:spPr>
          <a:xfrm>
            <a:off x="1283900" y="4171275"/>
            <a:ext cx="5797800" cy="4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высоких плато сильнее ветры и заметнее перепады температуры между днём и ночью. Поэтому природные сообщества здесь более уязвимы и зависят от устойчивости климата.
</a:t>
            </a:r>
            <a:endParaRPr lang="en-US" sz="1000" dirty="0"/>
          </a:p>
        </p:txBody>
      </p:sp>
      <p:sp>
        <p:nvSpPr>
          <p:cNvPr id="15" name="Text 7"/>
          <p:cNvSpPr txBox="1"/>
          <p:nvPr/>
        </p:nvSpPr>
        <p:spPr>
          <a:xfrm>
            <a:off x="1283900" y="3790575"/>
            <a:ext cx="5797800" cy="38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Высокие плато
</a:t>
            </a:r>
            <a:endParaRPr lang="en-US" sz="16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03175" y="858996"/>
            <a:ext cx="3905400" cy="389395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355800" y="445025"/>
            <a:ext cx="6934200" cy="4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Высотная поясность в вашем регионе
</a:t>
            </a:r>
            <a:endParaRPr lang="en-US" sz="2000" dirty="0"/>
          </a:p>
        </p:txBody>
      </p:sp>
      <p:sp>
        <p:nvSpPr>
          <p:cNvPr id="11" name="Text 2"/>
          <p:cNvSpPr txBox="1"/>
          <p:nvPr/>
        </p:nvSpPr>
        <p:spPr>
          <a:xfrm>
            <a:off x="5382550" y="1166500"/>
            <a:ext cx="3405300" cy="75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4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Нижний пояс
</a:t>
            </a:r>
            <a:pPr algn="l" indent="0" marL="0">
              <a:lnSpc>
                <a:spcPct val="100000"/>
              </a:lnSpc>
              <a:buNone/>
            </a:pPr>
            <a:r>
              <a:rPr lang="en-US" sz="47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5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подножия гор или возвышенностей обычно расположены наиболее тёплые участки. Здесь могут преобладать степные сообщества, леса или смешанная растительность, зависящая от влаги и почв.
</a:t>
            </a:r>
            <a:endParaRPr lang="en-US" sz="1143" dirty="0"/>
          </a:p>
        </p:txBody>
      </p:sp>
      <p:sp>
        <p:nvSpPr>
          <p:cNvPr id="12" name="Text 3"/>
          <p:cNvSpPr txBox="1"/>
          <p:nvPr/>
        </p:nvSpPr>
        <p:spPr>
          <a:xfrm>
            <a:off x="5382550" y="2096250"/>
            <a:ext cx="3405300" cy="75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4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Средний пояс
</a:t>
            </a:r>
            <a:pPr algn="l" indent="0" marL="0">
              <a:lnSpc>
                <a:spcPct val="100000"/>
              </a:lnSpc>
              <a:buNone/>
            </a:pPr>
            <a:r>
              <a:rPr lang="en-US" sz="47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5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Выше температура снижается, а условия становятся более прохладными и влажными. В этих зонах часто встречаются кустарники, луга и более выносливые виды растений.
</a:t>
            </a:r>
            <a:endParaRPr lang="en-US" sz="1143" dirty="0"/>
          </a:p>
        </p:txBody>
      </p:sp>
      <p:sp>
        <p:nvSpPr>
          <p:cNvPr id="13" name="Text 4"/>
          <p:cNvSpPr txBox="1"/>
          <p:nvPr/>
        </p:nvSpPr>
        <p:spPr>
          <a:xfrm>
            <a:off x="5382550" y="3020000"/>
            <a:ext cx="3405300" cy="75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Верхний пояс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Ещё выше остаются каменистые участки, где растениям трудно закрепиться. Животные здесь приспособлены к холоду, ветру и нехватке пищи.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5382550" y="3949875"/>
            <a:ext cx="3405300" cy="75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4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Снежная зона
</a:t>
            </a:r>
            <a:pPr algn="l" indent="0" marL="0">
              <a:lnSpc>
                <a:spcPct val="100000"/>
              </a:lnSpc>
              <a:buNone/>
            </a:pPr>
            <a:r>
              <a:rPr lang="en-US" sz="47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5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самых больших высотах природа становится почти суровой: снег держится дольше, а ледники сохраняются круглый год. Это самые чувствительные и уязвимые участки региона.
</a:t>
            </a:r>
            <a:endParaRPr lang="en-US" sz="1143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95100" y="1401635"/>
            <a:ext cx="4792800" cy="275848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91500" y="1761049"/>
            <a:ext cx="2877900" cy="117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коротком расстоянии условия резко меняются: высота влияет на температуру, а склоны — на количество влаги.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355800" y="578525"/>
            <a:ext cx="84321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климат меняется так быстро
</a:t>
            </a:r>
            <a:endParaRPr lang="en-US" sz="2500" dirty="0"/>
          </a:p>
        </p:txBody>
      </p:sp>
      <p:sp>
        <p:nvSpPr>
          <p:cNvPr id="7" name="Text 2"/>
          <p:cNvSpPr txBox="1"/>
          <p:nvPr/>
        </p:nvSpPr>
        <p:spPr>
          <a:xfrm>
            <a:off x="791500" y="3346249"/>
            <a:ext cx="2877900" cy="117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выше территория, тем холоднее и суше становятся условия. Поэтому природные зоны сменяются очень быстро даже на небольшом расстоянии.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355800" y="4565575"/>
            <a:ext cx="41022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Схематическая иллюстрация по общим закономерностям изменения климата с высотой
</a:t>
            </a:r>
            <a:endParaRPr lang="en-US" sz="9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743024" y="1242175"/>
            <a:ext cx="3070152" cy="3409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11" name="Text 1"/>
          <p:cNvSpPr txBox="1"/>
          <p:nvPr/>
        </p:nvSpPr>
        <p:spPr>
          <a:xfrm>
            <a:off x="355800" y="578525"/>
            <a:ext cx="69342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Уникальные явления как результат процессов
</a:t>
            </a:r>
            <a:endParaRPr lang="en-US" sz="2300" dirty="0"/>
          </a:p>
        </p:txBody>
      </p:sp>
      <p:sp>
        <p:nvSpPr>
          <p:cNvPr id="12" name="Text 2"/>
          <p:cNvSpPr txBox="1"/>
          <p:nvPr/>
        </p:nvSpPr>
        <p:spPr>
          <a:xfrm>
            <a:off x="544450" y="1564150"/>
            <a:ext cx="5096700" cy="67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6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Нужны разные факторы
</a:t>
            </a:r>
            <a:pPr algn="l" indent="0" marL="0">
              <a:lnSpc>
                <a:spcPct val="100000"/>
              </a:lnSpc>
              <a:buNone/>
            </a:pPr>
            <a:r>
              <a:rPr lang="en-US" sz="72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Уникальные явления возникают не сразу: для них нужны время и совпадение нескольких факторов. Вода, температура, давление и состав пород постепенно создают условия для необычных природных объектов.
</a:t>
            </a:r>
            <a:endParaRPr lang="en-US" sz="1266" dirty="0"/>
          </a:p>
        </p:txBody>
      </p:sp>
      <p:sp>
        <p:nvSpPr>
          <p:cNvPr id="13" name="Text 3"/>
          <p:cNvSpPr txBox="1"/>
          <p:nvPr/>
        </p:nvSpPr>
        <p:spPr>
          <a:xfrm>
            <a:off x="544450" y="2289213"/>
            <a:ext cx="5096700" cy="67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6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 под землёй
</a:t>
            </a:r>
            <a:pPr algn="l" indent="0" marL="0">
              <a:lnSpc>
                <a:spcPct val="100000"/>
              </a:lnSpc>
              <a:buNone/>
            </a:pPr>
            <a:r>
              <a:rPr lang="en-US" sz="72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под землёй есть трещины, растворимые породы или горячие воды, природа начинает «работать» особенно активно. Так формируются пещеры, источники, озёра и другие редкие объекты.
</a:t>
            </a:r>
            <a:endParaRPr lang="en-US" sz="1266" dirty="0"/>
          </a:p>
        </p:txBody>
      </p:sp>
      <p:sp>
        <p:nvSpPr>
          <p:cNvPr id="14" name="Text 4"/>
          <p:cNvSpPr txBox="1"/>
          <p:nvPr/>
        </p:nvSpPr>
        <p:spPr>
          <a:xfrm>
            <a:off x="544450" y="3014272"/>
            <a:ext cx="5096700" cy="67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Долгое формирование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явления появляются там, где процессы идут очень медленно. Тысячи лет вода размывает породы, растворяет минералы и меняет форму поверхности.
</a:t>
            </a:r>
            <a:endParaRPr lang="en-US" sz="1400" dirty="0"/>
          </a:p>
        </p:txBody>
      </p:sp>
      <p:sp>
        <p:nvSpPr>
          <p:cNvPr id="15" name="Text 5"/>
          <p:cNvSpPr txBox="1"/>
          <p:nvPr/>
        </p:nvSpPr>
        <p:spPr>
          <a:xfrm>
            <a:off x="544450" y="3739320"/>
            <a:ext cx="5096700" cy="67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Следы истории местности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Каждое редкое явление связано с конкретными условиями места. Поэтому рядом с ним можно узнать, какие породы лежат в основе региона и как двигалась вода.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743024" y="1242175"/>
            <a:ext cx="3070152" cy="3409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355800" y="578525"/>
            <a:ext cx="69609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Термальные источники и гейзеры
</a:t>
            </a:r>
            <a:endParaRPr lang="en-US" sz="2300" dirty="0"/>
          </a:p>
        </p:txBody>
      </p:sp>
      <p:sp>
        <p:nvSpPr>
          <p:cNvPr id="10" name="Text 2"/>
          <p:cNvSpPr txBox="1"/>
          <p:nvPr/>
        </p:nvSpPr>
        <p:spPr>
          <a:xfrm>
            <a:off x="542600" y="1564150"/>
            <a:ext cx="5096700" cy="90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Подземный нагрев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Термальные воды поднимаются по трещинам пород, нагреваются в глубине и выходят наружу. На поверхности они могут оставлять минеральные налёты, окрашивать камни и менять состав близлежащих вод.
</a:t>
            </a:r>
            <a:endParaRPr lang="en-US" sz="1700" dirty="0"/>
          </a:p>
        </p:txBody>
      </p:sp>
      <p:sp>
        <p:nvSpPr>
          <p:cNvPr id="11" name="Text 3"/>
          <p:cNvSpPr txBox="1"/>
          <p:nvPr/>
        </p:nvSpPr>
        <p:spPr>
          <a:xfrm>
            <a:off x="542600" y="2537083"/>
            <a:ext cx="5096700" cy="90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Выброс под давлением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Гейзеры отличаются периодическими выбросами воды и пара. Это происходит, когда в подземных каналах накапливается давление, а затем горячая вода резко прорывается вверх через узкое отверстие.
</a:t>
            </a:r>
            <a:endParaRPr lang="en-US" sz="1700" dirty="0"/>
          </a:p>
        </p:txBody>
      </p:sp>
      <p:sp>
        <p:nvSpPr>
          <p:cNvPr id="12" name="Text 4"/>
          <p:cNvSpPr txBox="1"/>
          <p:nvPr/>
        </p:nvSpPr>
        <p:spPr>
          <a:xfrm>
            <a:off x="542600" y="3510011"/>
            <a:ext cx="5096700" cy="90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Следы минералов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 источников зависит от пород, через которые проходит вода. Поэтому рядом могут встречаться разные температуры, запахи и оттенки, а сам район становится особенно интересным для наблюдений.
</a:t>
            </a:r>
            <a:endParaRPr lang="en-US" sz="17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72775" y="445025"/>
            <a:ext cx="58980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8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река создаёт водопады и ущелья
</a:t>
            </a:r>
            <a:endParaRPr lang="en-US" sz="2480" dirty="0"/>
          </a:p>
        </p:txBody>
      </p:sp>
      <p:sp>
        <p:nvSpPr>
          <p:cNvPr id="7" name="Text 1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918348" y="2574600"/>
            <a:ext cx="1843200" cy="131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Усиление потока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Река входит в участок твёрдых пород или резко теряет уклон. Поток ускоряется, а вода начинает сильнее размывать дно и берега.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3154889" y="1967125"/>
            <a:ext cx="1843200" cy="131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Перепад уровня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Там, где породы сопротивляются размыву, образуются ступени, пороги и перепады высоты. Вода срывается вниз и формирует водопад.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5537475" y="1440150"/>
            <a:ext cx="1843200" cy="131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Врезание в породы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Постоянная эрозия углубляет русло и расширяет узкие участки. Так возникают ущелья — узкие, глубокие и очень живописные долины.
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2288" y="1465125"/>
            <a:ext cx="8419124" cy="3186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5800" y="578525"/>
            <a:ext cx="84321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воды к пещерам и солёным озёрам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55950" y="1080125"/>
            <a:ext cx="8432100" cy="23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Карст и солёные озёра формируются под действием подземных вод и испарения
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1662" y="1532833"/>
            <a:ext cx="505575" cy="449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71663" y="2415515"/>
            <a:ext cx="505575" cy="449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99750" y="3297168"/>
            <a:ext cx="449400" cy="449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99750" y="4178821"/>
            <a:ext cx="449400" cy="449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55800" y="578525"/>
            <a:ext cx="69342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причины редкости видов
</a:t>
            </a:r>
            <a:endParaRPr lang="en-US" sz="2500" dirty="0"/>
          </a:p>
        </p:txBody>
      </p:sp>
      <p:sp>
        <p:nvSpPr>
          <p:cNvPr id="9" name="Text 1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1284000" y="1781933"/>
            <a:ext cx="57978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Изолированные долины и каменистые склоны создают условия, в которых виды долго остаются отрезанными от других территорий и постепенно приспосабливаются к местной среде.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1284000" y="1473962"/>
            <a:ext cx="57978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Изоляция местообитаний
</a:t>
            </a:r>
            <a:endParaRPr lang="en-US" sz="1600" dirty="0"/>
          </a:p>
        </p:txBody>
      </p:sp>
      <p:sp>
        <p:nvSpPr>
          <p:cNvPr id="12" name="Text 4"/>
          <p:cNvSpPr txBox="1"/>
          <p:nvPr/>
        </p:nvSpPr>
        <p:spPr>
          <a:xfrm>
            <a:off x="1284000" y="2664615"/>
            <a:ext cx="57978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Чистые ручьи, влажные луга и холодные источники нужны не всем организмам, поэтому такие места становятся убежищем для узкоспециализированных редких видов.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1284000" y="2356644"/>
            <a:ext cx="57978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Требовательные условия
</a:t>
            </a:r>
            <a:endParaRPr lang="en-US" sz="1600" dirty="0"/>
          </a:p>
        </p:txBody>
      </p:sp>
      <p:sp>
        <p:nvSpPr>
          <p:cNvPr id="14" name="Text 6"/>
          <p:cNvSpPr txBox="1"/>
          <p:nvPr/>
        </p:nvSpPr>
        <p:spPr>
          <a:xfrm>
            <a:off x="1284000" y="3546268"/>
            <a:ext cx="57978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Высокогорные луга и осыпи меняются быстро: снег, ветер и перепады температуры оставляют мало устойчивых участков, но именно там сохраняются редкие растения.
</a:t>
            </a:r>
            <a:endParaRPr lang="en-US" sz="1000" dirty="0"/>
          </a:p>
        </p:txBody>
      </p:sp>
      <p:sp>
        <p:nvSpPr>
          <p:cNvPr id="15" name="Text 7"/>
          <p:cNvSpPr txBox="1"/>
          <p:nvPr/>
        </p:nvSpPr>
        <p:spPr>
          <a:xfrm>
            <a:off x="1284000" y="3238297"/>
            <a:ext cx="57978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Суровая высота
</a:t>
            </a:r>
            <a:endParaRPr lang="en-US" sz="1600" dirty="0"/>
          </a:p>
        </p:txBody>
      </p:sp>
      <p:sp>
        <p:nvSpPr>
          <p:cNvPr id="16" name="Text 8"/>
          <p:cNvSpPr txBox="1"/>
          <p:nvPr/>
        </p:nvSpPr>
        <p:spPr>
          <a:xfrm>
            <a:off x="1284000" y="4427921"/>
            <a:ext cx="57978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ареал очень мал, даже небольшое изменение климата или хозяйственная нагрузка сразу сокращают численность. Поэтому эндемики особенно уязвимы.
</a:t>
            </a:r>
            <a:endParaRPr lang="en-US" sz="1000" dirty="0"/>
          </a:p>
        </p:txBody>
      </p:sp>
      <p:sp>
        <p:nvSpPr>
          <p:cNvPr id="17" name="Text 9"/>
          <p:cNvSpPr txBox="1"/>
          <p:nvPr/>
        </p:nvSpPr>
        <p:spPr>
          <a:xfrm>
            <a:off x="1284000" y="4119950"/>
            <a:ext cx="57978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Малый ареал
</a:t>
            </a:r>
            <a:endParaRPr lang="en-US" sz="16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5175" y="980665"/>
            <a:ext cx="4137300" cy="208077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03050" y="981182"/>
            <a:ext cx="4142400" cy="208333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315175" y="3695827"/>
            <a:ext cx="4142400" cy="73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каменистом склоне первыми появляются растения, способные удержаться в трещинах. Ими питаются насекомые, затем мелкие птицы и хищники, а остатки органики возвращают в почву грибы и бактерии.
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315175" y="3301450"/>
            <a:ext cx="4142400" cy="29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Цепочка на склоне
</a:t>
            </a:r>
            <a:endParaRPr lang="en-US" sz="1600" dirty="0"/>
          </a:p>
        </p:txBody>
      </p:sp>
      <p:sp>
        <p:nvSpPr>
          <p:cNvPr id="11" name="Text 3"/>
          <p:cNvSpPr txBox="1"/>
          <p:nvPr/>
        </p:nvSpPr>
        <p:spPr>
          <a:xfrm>
            <a:off x="4703050" y="3301450"/>
            <a:ext cx="4142400" cy="29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у воды
</a:t>
            </a:r>
            <a:endParaRPr lang="en-US" sz="1600" dirty="0"/>
          </a:p>
        </p:txBody>
      </p:sp>
      <p:sp>
        <p:nvSpPr>
          <p:cNvPr id="12" name="Text 4"/>
          <p:cNvSpPr txBox="1"/>
          <p:nvPr/>
        </p:nvSpPr>
        <p:spPr>
          <a:xfrm>
            <a:off x="4703050" y="3695827"/>
            <a:ext cx="4142400" cy="73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прибрежной зоне озера всё начинается с водорослей и прибрежных трав. От них зависят насекомые, рыбы и птицы, поэтому изменение уровня воды быстро меняет всю картину жизни.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372775" y="445025"/>
            <a:ext cx="5898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91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связаны живые организмы в разных средах
</a:t>
            </a:r>
            <a:endParaRPr lang="en-US" sz="1914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95100" y="1401635"/>
            <a:ext cx="4792800" cy="275848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91500" y="1761049"/>
            <a:ext cx="2877900" cy="117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Леса и луга занимают большую часть территории, а каменистые и болотные участки встречаются реже и обычно тянутся отдельными пятнами.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355800" y="578525"/>
            <a:ext cx="84321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Доля основных экосистем региона
</a:t>
            </a:r>
            <a:endParaRPr lang="en-US" sz="2500" dirty="0"/>
          </a:p>
        </p:txBody>
      </p:sp>
      <p:sp>
        <p:nvSpPr>
          <p:cNvPr id="7" name="Text 2"/>
          <p:cNvSpPr txBox="1"/>
          <p:nvPr/>
        </p:nvSpPr>
        <p:spPr>
          <a:xfrm>
            <a:off x="791500" y="3346249"/>
            <a:ext cx="2877900" cy="117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обширные экосистемы более устойчивы, а меньшие по площади требуют особой охраны из-за уязвимости и локального распространения.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355800" y="4565575"/>
            <a:ext cx="41022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 распределения экосистем по типам территорий
</a:t>
            </a:r>
            <a:endParaRPr lang="en-US" sz="9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938079" y="851050"/>
            <a:ext cx="2913792" cy="3895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355800" y="445025"/>
            <a:ext cx="6934200" cy="4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меняется погода в течение года
</a:t>
            </a:r>
            <a:endParaRPr lang="en-US" sz="2000" dirty="0"/>
          </a:p>
        </p:txBody>
      </p:sp>
      <p:sp>
        <p:nvSpPr>
          <p:cNvPr id="11" name="Text 2"/>
          <p:cNvSpPr txBox="1"/>
          <p:nvPr/>
        </p:nvSpPr>
        <p:spPr>
          <a:xfrm>
            <a:off x="1261450" y="1166125"/>
            <a:ext cx="4248000" cy="75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Туманы в долинах
</a:t>
            </a:r>
            <a:pPr algn="l" indent="0" marL="0">
              <a:lnSpc>
                <a:spcPct val="100000"/>
              </a:lnSpc>
              <a:buNone/>
            </a:pPr>
            <a:r>
              <a:rPr lang="en-US" sz="6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2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долинах ночью воздух остывает и стекает вниз, поэтому там чаще скапливаются туманы. Они держатся дольше, чем на склонах, и создают влажный, прохладный микроклимат.
</a:t>
            </a:r>
            <a:endParaRPr lang="en-US" sz="1308" dirty="0"/>
          </a:p>
        </p:txBody>
      </p:sp>
      <p:sp>
        <p:nvSpPr>
          <p:cNvPr id="12" name="Text 3"/>
          <p:cNvSpPr txBox="1"/>
          <p:nvPr/>
        </p:nvSpPr>
        <p:spPr>
          <a:xfrm>
            <a:off x="1261450" y="2095876"/>
            <a:ext cx="4248000" cy="75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Ветры на перевалах
</a:t>
            </a:r>
            <a:pPr algn="l" indent="0" marL="0">
              <a:lnSpc>
                <a:spcPct val="100000"/>
              </a:lnSpc>
              <a:buNone/>
            </a:pPr>
            <a:r>
              <a:rPr lang="en-US" sz="6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2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перевалах ветер усиливается из-за узких проходов между возвышенностями. Здесь труднее сохраняется тепло, а погода может резко меняться даже в течение одного дня.
</a:t>
            </a:r>
            <a:endParaRPr lang="en-US" sz="1308" dirty="0"/>
          </a:p>
        </p:txBody>
      </p:sp>
      <p:sp>
        <p:nvSpPr>
          <p:cNvPr id="13" name="Text 4"/>
          <p:cNvSpPr txBox="1"/>
          <p:nvPr/>
        </p:nvSpPr>
        <p:spPr>
          <a:xfrm>
            <a:off x="1261450" y="3019626"/>
            <a:ext cx="4248000" cy="75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Весенние паводки
</a:t>
            </a:r>
            <a:pPr algn="l" indent="0" marL="0">
              <a:lnSpc>
                <a:spcPct val="100000"/>
              </a:lnSpc>
              <a:buNone/>
            </a:pPr>
            <a:r>
              <a:rPr lang="en-US" sz="6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Весной тающий снег быстро наполняет русла рек и ручьёв. Если воды слишком много, происходят паводки, которые меняют берега, размывают почву и временно затапливают поймы.
</a:t>
            </a:r>
            <a:endParaRPr lang="en-US" sz="1269" dirty="0"/>
          </a:p>
        </p:txBody>
      </p:sp>
      <p:sp>
        <p:nvSpPr>
          <p:cNvPr id="14" name="Text 5"/>
          <p:cNvSpPr txBox="1"/>
          <p:nvPr/>
        </p:nvSpPr>
        <p:spPr>
          <a:xfrm>
            <a:off x="1261450" y="3943376"/>
            <a:ext cx="4248000" cy="75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Летняя засуха
</a:t>
            </a:r>
            <a:pPr algn="l" indent="0" marL="0">
              <a:lnSpc>
                <a:spcPct val="100000"/>
              </a:lnSpc>
              <a:buNone/>
            </a:pPr>
            <a:r>
              <a:rPr lang="en-US" sz="6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2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Летом в более сухих районах испарение усиливается, а осадков может не хватать. Тогда растения испытывают нехватку влаги, а почва пересыхает быстрее обычного.
</a:t>
            </a:r>
            <a:endParaRPr lang="en-US" sz="1308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2288" y="1465125"/>
            <a:ext cx="8419124" cy="3186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5800" y="578525"/>
            <a:ext cx="84321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рельефа к природным контрастам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55950" y="1080125"/>
            <a:ext cx="8432100" cy="23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Цепочка отражает связь между формами рельефа, условиями среды и живой природой
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743024" y="1242175"/>
            <a:ext cx="3070152" cy="3409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11" name="Text 1"/>
          <p:cNvSpPr txBox="1"/>
          <p:nvPr/>
        </p:nvSpPr>
        <p:spPr>
          <a:xfrm>
            <a:off x="355800" y="578525"/>
            <a:ext cx="69342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11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угрожает природным объектам и как их беречь
</a:t>
            </a:r>
            <a:endParaRPr lang="en-US" sz="2116" dirty="0"/>
          </a:p>
        </p:txBody>
      </p:sp>
      <p:sp>
        <p:nvSpPr>
          <p:cNvPr id="12" name="Text 2"/>
          <p:cNvSpPr txBox="1"/>
          <p:nvPr/>
        </p:nvSpPr>
        <p:spPr>
          <a:xfrm>
            <a:off x="544450" y="1564150"/>
            <a:ext cx="5096700" cy="67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6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Мусор и огонь
</a:t>
            </a:r>
            <a:pPr algn="l" indent="0" marL="0">
              <a:lnSpc>
                <a:spcPct val="100000"/>
              </a:lnSpc>
              <a:buNone/>
            </a:pPr>
            <a:r>
              <a:rPr lang="en-US" sz="72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один оставленный пакет или костёр вне правил может повредить растительность и отпугнуть животных. В природных зонах мусор особенно опасен, потому что разлагается медленно.
</a:t>
            </a:r>
            <a:endParaRPr lang="en-US" sz="1266" dirty="0"/>
          </a:p>
        </p:txBody>
      </p:sp>
      <p:sp>
        <p:nvSpPr>
          <p:cNvPr id="13" name="Text 3"/>
          <p:cNvSpPr txBox="1"/>
          <p:nvPr/>
        </p:nvSpPr>
        <p:spPr>
          <a:xfrm>
            <a:off x="544450" y="2289213"/>
            <a:ext cx="5096700" cy="67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Хрупкие тропы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Вытаптывание разрушает почву и редкие растения, особенно на тропах и вблизи смотровых площадок. После этого участок восстанавливается очень долго.
</a:t>
            </a:r>
            <a:endParaRPr lang="en-US" sz="1400" dirty="0"/>
          </a:p>
        </p:txBody>
      </p:sp>
      <p:sp>
        <p:nvSpPr>
          <p:cNvPr id="14" name="Text 4"/>
          <p:cNvSpPr txBox="1"/>
          <p:nvPr/>
        </p:nvSpPr>
        <p:spPr>
          <a:xfrm>
            <a:off x="544450" y="3014272"/>
            <a:ext cx="5096700" cy="67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4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Покой для животных
</a:t>
            </a:r>
            <a:pPr algn="l" indent="0" marL="0">
              <a:lnSpc>
                <a:spcPct val="100000"/>
              </a:lnSpc>
              <a:buNone/>
            </a:pPr>
            <a:r>
              <a:rPr lang="en-US" sz="76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5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Слишком громкие звуки и близкий подход к гнёздам мешают птицам и другим животным. Поэтому в охраняемых местах важно соблюдать дистанцию и не нарушать покой.
</a:t>
            </a:r>
            <a:endParaRPr lang="en-US" sz="1341" dirty="0"/>
          </a:p>
        </p:txBody>
      </p:sp>
      <p:sp>
        <p:nvSpPr>
          <p:cNvPr id="15" name="Text 5"/>
          <p:cNvSpPr txBox="1"/>
          <p:nvPr/>
        </p:nvSpPr>
        <p:spPr>
          <a:xfrm>
            <a:off x="544450" y="3739320"/>
            <a:ext cx="5096700" cy="67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Простые правила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посещения помогают сохранить природу для всех: идти только по тропам, ничего не рвать, не оставлять следов и уносить с собой весь мусор.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3150" y="1909646"/>
            <a:ext cx="4646100" cy="185160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5800" y="578525"/>
            <a:ext cx="84321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Определи участок и объясни причину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55800" y="4651975"/>
            <a:ext cx="41022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Учебное задание по карте и изображению
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5986725" y="2003705"/>
            <a:ext cx="2801100" cy="97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Задание помогает связать карту с природными условиями. Важно не только найти участки, но и объяснить, какой фактор сделал их именно такими.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5986725" y="3145655"/>
            <a:ext cx="2801100" cy="97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правильно определить фактор, можно объяснить почти любой природный контраст на карте без запоминания каждого объекта отдельно.
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446525" y="1556518"/>
            <a:ext cx="6259200" cy="63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9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Контрасты, которые нужно сохранить
</a:t>
            </a:r>
            <a:endParaRPr lang="en-US" sz="2593" dirty="0"/>
          </a:p>
        </p:txBody>
      </p:sp>
      <p:sp>
        <p:nvSpPr>
          <p:cNvPr id="5" name="Text 1"/>
          <p:cNvSpPr txBox="1"/>
          <p:nvPr/>
        </p:nvSpPr>
        <p:spPr>
          <a:xfrm>
            <a:off x="1446525" y="2496875"/>
            <a:ext cx="6259200" cy="116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Природные контрасты делают регион особенно интересным: рядом могут быть леса, луга, скалы, водопады и редкие виды. Но именно из-за хрупкости таких мест им нужна бережная охрана.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2026-07-26T23:37:43Z</dcterms:created>
  <dcterms:modified xsi:type="dcterms:W3CDTF">2026-07-26T23:37:43Z</dcterms:modified>
</cp:coreProperties>
</file>