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социальные движения 1960-х годов: эпоха перемен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Десятилетие, изменившее язык протеста, права и общественные нормы.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Послевоенный мир и новое поколение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города росли, образование становилось массовым, телевидение сближало аудитории, а потребительское общество меняло повседневность. На фоне холодной войны молодые люди все чаще ставили под сомнение войну, неравенство и старые правила.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движение массовым
</a:t>
            </a:r>
            <a:endParaRPr lang="en-US" sz="5000" dirty="0"/>
          </a:p>
        </p:txBody>
      </p:sp>
      <p:sp>
        <p:nvSpPr>
          <p:cNvPr id="11" name="Text 2"/>
          <p:cNvSpPr txBox="1"/>
          <p:nvPr/>
        </p:nvSpPr>
        <p:spPr>
          <a:xfrm>
            <a:off x="683430" y="3732401"/>
            <a:ext cx="1066028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участие
</a:t>
            </a:r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Массовым движение становится тогда, когда выходит за рамки узких кружков и объединяет людей разных возрастов и профессий. Именно численность создает ощущение общественного перелома и делает протест политически значимым.
</a:t>
            </a:r>
            <a:endParaRPr lang="en-US" sz="2117" dirty="0"/>
          </a:p>
        </p:txBody>
      </p:sp>
      <p:sp>
        <p:nvSpPr>
          <p:cNvPr id="12" name="Text 3"/>
          <p:cNvSpPr txBox="1"/>
          <p:nvPr/>
        </p:nvSpPr>
        <p:spPr>
          <a:xfrm>
            <a:off x="1358266" y="4934943"/>
            <a:ext cx="1066028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Демонстрации, марши, бойкоты, забастовки и sit-in-акции позволяли протестующим действовать одновременно на улицах, в университетах и на рабочих местах. Такая тактика делала сопротивление заметным и трудно игнорируемым.
</a:t>
            </a:r>
            <a:endParaRPr lang="en-US" sz="2117" dirty="0"/>
          </a:p>
        </p:txBody>
      </p:sp>
      <p:sp>
        <p:nvSpPr>
          <p:cNvPr id="13" name="Text 4"/>
          <p:cNvSpPr txBox="1"/>
          <p:nvPr/>
        </p:nvSpPr>
        <p:spPr>
          <a:xfrm>
            <a:off x="2024929" y="6137501"/>
            <a:ext cx="1066028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Смешанная социальная база
</a:t>
            </a:r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движениях 1960-х вместе выступали студенты, рабочие, афроамериканцы, женщины, религиозные активисты, ветераны и часть интеллигенции. Коалиции усиливали давление на власть и расширяли круг поддерживающих.
</a:t>
            </a:r>
            <a:endParaRPr lang="en-US" sz="2117" dirty="0"/>
          </a:p>
        </p:txBody>
      </p:sp>
      <p:sp>
        <p:nvSpPr>
          <p:cNvPr id="14" name="Text 5"/>
          <p:cNvSpPr txBox="1"/>
          <p:nvPr/>
        </p:nvSpPr>
        <p:spPr>
          <a:xfrm>
            <a:off x="2710954" y="7340048"/>
            <a:ext cx="1066028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Публичная видимость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Важнейшим ресурсом была не только организация, но и способность привлечь внимание общества. Чем чаще протест попадал в новости и на телевидение, тем сильнее росло политическое давление на государство.
</a:t>
            </a:r>
            <a:endParaRPr lang="en-US" sz="2117" dirty="0"/>
          </a:p>
        </p:txBody>
      </p:sp>
      <p:sp>
        <p:nvSpPr>
          <p:cNvPr id="15" name="Text 6"/>
          <p:cNvSpPr txBox="1"/>
          <p:nvPr/>
        </p:nvSpPr>
        <p:spPr>
          <a:xfrm>
            <a:off x="3457898" y="8542604"/>
            <a:ext cx="1066028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 требований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разные поводы, движения объединяли похожие идеи: равенство, свобода участия, защита достоинства и право влиять на решения. Эта общность делала протесты частью одной исторической волны.
</a:t>
            </a:r>
            <a:endParaRPr lang="en-US" sz="211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064597"/>
            <a:ext cx="10121400" cy="40039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движения 1960-х и их центры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протесты в разных регионах были связаны общими требованиями и похожими формами мобилизации.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региональные различия, в центре почти везде стояли участие, равенство и борьба с устаревшими институтами.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исторической литературе о массовых движениях 1960-х годов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за гражданские права в США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470100" y="3150860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Ненасильственный протест
</a:t>
            </a:r>
            <a:pPr algn="l" indent="0" marL="0">
              <a:lnSpc>
                <a:spcPct val="100000"/>
              </a:lnSpc>
              <a:buNone/>
            </a:pPr>
            <a:r>
              <a:rPr lang="en-US" sz="2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Афроамериканское движение опиралось на бойкоты, марши, судебные иски и sit-in-акции. Ненасильственная тактика помогала привлекать сторонников и показывала несправедливость сегрегации на глазах у всей страны.
</a:t>
            </a:r>
            <a:endParaRPr lang="en-US" sz="2130" dirty="0"/>
          </a:p>
        </p:txBody>
      </p:sp>
      <p:sp>
        <p:nvSpPr>
          <p:cNvPr id="12" name="Text 3"/>
          <p:cNvSpPr txBox="1"/>
          <p:nvPr/>
        </p:nvSpPr>
        <p:spPr>
          <a:xfrm>
            <a:off x="10470000" y="4652247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победы
</a:t>
            </a:r>
            <a:pPr algn="l" indent="0" marL="0">
              <a:lnSpc>
                <a:spcPct val="100000"/>
              </a:lnSpc>
              <a:buNone/>
            </a:pPr>
            <a:r>
              <a:rPr lang="en-US" sz="2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 на Вашингтон в 1963 году стал символом национального давления на власть. Затем последовали Закон о гражданских правах 1964 года и Закон об избирательных правах 1965 года, изменившие правовую систему.
</a:t>
            </a:r>
            <a:endParaRPr lang="en-US" sz="2130" dirty="0"/>
          </a:p>
        </p:txBody>
      </p:sp>
      <p:sp>
        <p:nvSpPr>
          <p:cNvPr id="13" name="Text 4"/>
          <p:cNvSpPr txBox="1"/>
          <p:nvPr/>
        </p:nvSpPr>
        <p:spPr>
          <a:xfrm>
            <a:off x="10470000" y="6144733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и организации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2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Мартин Лютер Кинг, Роза Паркс и Малкольм Икс олицетворяли разные стратегии и стили борьбы. Важную организационную роль играли SCLC и SNCC, связывавшие местные кампании в общенациональное движение.
</a:t>
            </a:r>
            <a:endParaRPr lang="en-US" sz="2130" dirty="0"/>
          </a:p>
        </p:txBody>
      </p:sp>
      <p:sp>
        <p:nvSpPr>
          <p:cNvPr id="14" name="Text 5"/>
          <p:cNvSpPr txBox="1"/>
          <p:nvPr/>
        </p:nvSpPr>
        <p:spPr>
          <a:xfrm>
            <a:off x="10470000" y="7637208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2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равноправие не завершилась одним законом, но она изменила политическую повестку США. Впервые вопрос расовой справедливости стал темой общенационального, а не только регионального конфликта.
</a:t>
            </a:r>
            <a:endParaRPr lang="en-US" sz="213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протестная мобилизация не была мгновенной: она нарастала по мере накопления конфликтов, расширения участия молодежи и усиления общественных кампаний.
</a:t>
            </a:r>
            <a:pPr algn="l" indent="0" marL="0">
              <a:lnSpc>
                <a:spcPct val="150041"/>
              </a:lnSpc>
              <a:buNone/>
            </a:pPr>
            <a:r>
              <a:rPr lang="en-US" sz="2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десятилетия протесты стали более частыми, массовыми и политически заметными, особенно на фоне войны во Вьетнаме и студенческих выступлений.
</a:t>
            </a:r>
            <a:endParaRPr lang="en-US" sz="2123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протестной активности в США в 1960-е годы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62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реконструкция по хронологии протестов 1960-х годов; индексы условные, отражают общий тренд
</a:t>
            </a:r>
            <a:endParaRPr lang="en-US" sz="126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88262" y="2400"/>
            <a:ext cx="8595277" cy="10282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78875" y="240032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Эскалация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1964 года расширение американского участия во Вьетнаме сделало войну частью повседневной политической повестки. Рост потерь и призыва усилил тревогу среди студентов, семей военнослужащих и ветеранов.
</a:t>
            </a:r>
            <a:endParaRPr lang="en-US" sz="2166" dirty="0"/>
          </a:p>
        </p:txBody>
      </p:sp>
      <p:sp>
        <p:nvSpPr>
          <p:cNvPr id="8" name="Text 1"/>
          <p:cNvSpPr txBox="1"/>
          <p:nvPr/>
        </p:nvSpPr>
        <p:spPr>
          <a:xfrm>
            <a:off x="978875" y="607947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Пиковые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1967–1969 годах демонстрации стали особенно массовыми и заметными. Протест против войны превратился в один из главных политических конфликтов эпохи и разделил американское общество на сторонников и критиков курса правительства.
</a:t>
            </a:r>
            <a:endParaRPr lang="en-US" sz="2166" dirty="0"/>
          </a:p>
        </p:txBody>
      </p:sp>
      <p:sp>
        <p:nvSpPr>
          <p:cNvPr id="9" name="Text 2"/>
          <p:cNvSpPr txBox="1"/>
          <p:nvPr/>
        </p:nvSpPr>
        <p:spPr>
          <a:xfrm>
            <a:off x="2425775" y="4239900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протеста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Антивоенные выступления быстро вышли за пределы университетов. На улицы выходили не только молодежные группы, но и представители интеллигенции, религиозных общин и гражданских инициатив, требовавших окончания войны.
</a:t>
            </a:r>
            <a:endParaRPr lang="en-US" sz="2166" dirty="0"/>
          </a:p>
        </p:txBody>
      </p:sp>
      <p:sp>
        <p:nvSpPr>
          <p:cNvPr id="10" name="Text 3"/>
          <p:cNvSpPr txBox="1"/>
          <p:nvPr/>
        </p:nvSpPr>
        <p:spPr>
          <a:xfrm>
            <a:off x="2425775" y="791907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в Кентском университете в 1970 году показала, что противостояние не исчезло вместе с десятилетием. Она стала символом глубины разрыва между государством, обществом и молодежной культурой.
</a:t>
            </a:r>
            <a:endParaRPr lang="en-US" sz="2313" dirty="0"/>
          </a:p>
        </p:txBody>
      </p:sp>
      <p:sp>
        <p:nvSpPr>
          <p:cNvPr id="11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12" name="Text 5"/>
          <p:cNvSpPr txBox="1"/>
          <p:nvPr/>
        </p:nvSpPr>
        <p:spPr>
          <a:xfrm>
            <a:off x="683400" y="405700"/>
            <a:ext cx="151404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Антивоенное движение и война во Вьетнаме
</a:t>
            </a:r>
            <a:endParaRPr lang="en-US" sz="5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локального недовольства к общенациональному протесту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отражает, как антивоенные выступления в США перерастали в массовое движение и политический кризис.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Студенческое движение и новая политическая культура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53185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Студенты требовали права открыто обсуждать политику, войну и общественные проблемы в кампусе. Для них университет был не только местом учебы, но и пространством гражданского самоопределения.
</a:t>
            </a:r>
            <a:endParaRPr lang="en-US" sz="2500" dirty="0"/>
          </a:p>
        </p:txBody>
      </p:sp>
      <p:sp>
        <p:nvSpPr>
          <p:cNvPr id="12" name="Text 3"/>
          <p:cNvSpPr txBox="1"/>
          <p:nvPr/>
        </p:nvSpPr>
        <p:spPr>
          <a:xfrm>
            <a:off x="5272576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университетом
</a:t>
            </a:r>
            <a:pPr algn="l" indent="0" marL="0">
              <a:lnSpc>
                <a:spcPct val="100000"/>
              </a:lnSpc>
              <a:buNone/>
            </a:pPr>
            <a:r>
              <a:rPr lang="en-US" sz="22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 главных требований стало участие студентов в принятии решений. Они настаивали, что университетская администрация должна быть более открытой, а учебные программы — отвечать современным общественным вопросам.
</a:t>
            </a:r>
            <a:endParaRPr lang="en-US" sz="2224" dirty="0"/>
          </a:p>
        </p:txBody>
      </p:sp>
      <p:sp>
        <p:nvSpPr>
          <p:cNvPr id="13" name="Text 4"/>
          <p:cNvSpPr txBox="1"/>
          <p:nvPr/>
        </p:nvSpPr>
        <p:spPr>
          <a:xfrm>
            <a:off x="9497508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активности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Беркли, Париж и Берлин стали символами студенческого протеста, но подобные выступления происходили и во многих других университетах Европы и США. Это создало международную сеть молодежной солидарности.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13722492" y="3444168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практика политики
</a:t>
            </a:r>
            <a:pPr algn="l" indent="0" marL="0">
              <a:lnSpc>
                <a:spcPct val="100000"/>
              </a:lnSpc>
              <a:buNone/>
            </a:pPr>
            <a:r>
              <a:rPr lang="en-US" sz="2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Собрания, коллективные обсуждения и прямое голосование учили студентов действовать самостоятельно. Так формировалась новая политическая культура, основанная на участии, солидарности и критике авторитетов.
</a:t>
            </a:r>
            <a:endParaRPr lang="en-US" sz="234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971" y="1891850"/>
            <a:ext cx="5567359" cy="428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696" y="1891850"/>
            <a:ext cx="5567359" cy="4284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9196" y="1891850"/>
            <a:ext cx="5567359" cy="4284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Латинский квартал в баррикадах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1968 года улицы Латинского квартала превратились в пространство открытого конфликта. Студенты строили баррикады, разрисовывали стены лозунгами и вступали в столкновения с полицией. Городская повседневность резко сменилась атмосферой тревоги, импровизации и политического воображения.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подключаются к протесту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что начиналось как студенческий спор, быстро переросло в общенациональный кризис. К движению присоединились рабочие, и забастовки охватили миллионы людей. Франция увидела редкий союз двух социальных сил, обычно действовавших раздельно.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перемен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 1968 года запомнился не только уличными столкновениями, но и чувством, что привычный порядок перестал казаться незыблемым. Этот эпизод стал символом критики авторитетов, отказа от конформизма и поиска нового общественного языка.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Париж, май 1968 года: студенты и рабочие
</a:t>
            </a:r>
            <a:endParaRPr lang="en-US" sz="5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волна феминизма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219925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Равная оплата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Феминистки требовали одинаковой оплаты за одинаковый труд и выступали против скрытой дискриминации на рабочих местах. Экономическое неравенство рассматривалось как часть более широкой системы общественного подчинения женщин.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219925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Репродуктивные права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Важной темой стали контроль над собственным телом, доступ к медицинской помощи и право самостоятельно решать вопросы материнства. Это расширяло понимание свободы как личного и гражданского права одновременно.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1087950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карьера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придавалось доступу женщин к университетам, престижным профессиям и управленческим должностям. Движение оспаривало представление о том, что профессиональная реализация должна быть ограничена семейной ролью.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1087950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как политическое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Феминистская мысль показала, что семейные отношения, быт и повседневные ожидания тоже отражают общественное неравенство. Именно поэтому движение вывело вопросы пола и свободы в центр большой политики.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158357"/>
            <a:ext cx="10121400" cy="55816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требований массовых движений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что разные движения выступали против разных форм неравенства, но объединяло их стремление расширить участие людей в общественной и политической жизни.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разные повестки, все движения были направлены на расширение прав, представительства и реального влияния граждан на решения государства и институтов.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Контркультура и молодежная идентичность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стиль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Хиппи, яркая одежда, длинные волосы и общинный быт стали видимыми знаками отказа от строгих социальных норм. Для многих молодых людей это был способ заявить о самостоятельности.
</a:t>
            </a:r>
            <a:endParaRPr lang="en-US" sz="2461" dirty="0"/>
          </a:p>
        </p:txBody>
      </p:sp>
      <p:sp>
        <p:nvSpPr>
          <p:cNvPr id="11" name="Text 3"/>
          <p:cNvSpPr txBox="1"/>
          <p:nvPr/>
        </p:nvSpPr>
        <p:spPr>
          <a:xfrm>
            <a:off x="130835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протест
</a:t>
            </a:r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Рок-музыка и массовые фестивали превратились в язык поколения, которое не хотело соглашаться с войной, потребительством и жесткой иерархией. Культура стала формой политического выражения.
</a:t>
            </a:r>
            <a:endParaRPr lang="en-US" sz="2434" dirty="0"/>
          </a:p>
        </p:txBody>
      </p:sp>
      <p:sp>
        <p:nvSpPr>
          <p:cNvPr id="12" name="Text 4"/>
          <p:cNvSpPr txBox="1"/>
          <p:nvPr/>
        </p:nvSpPr>
        <p:spPr>
          <a:xfrm>
            <a:off x="192085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свобода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Контркультура подчеркивала право человека выбирать образ жизни, круг общения и ценности. В этом смысле она расширяла представление о свободе далеко за пределы формальной политики.
</a:t>
            </a:r>
            <a:endParaRPr lang="en-US" sz="2461" dirty="0"/>
          </a:p>
        </p:txBody>
      </p:sp>
      <p:sp>
        <p:nvSpPr>
          <p:cNvPr id="13" name="Text 5"/>
          <p:cNvSpPr txBox="1"/>
          <p:nvPr/>
        </p:nvSpPr>
        <p:spPr>
          <a:xfrm>
            <a:off x="2520825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Альтернативное 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Коммуны, совместный быт и эксперименты с новыми формами общения показывали стремление создать иной социальный порядок. Молодежь искала не только протест, но и практическую альтернативу.
</a:t>
            </a:r>
            <a:endParaRPr lang="en-US" sz="245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участников был разным в зависимости от страны и темы протеста, но именно коалиции нескольких групп позволяли движениям сохранять масштаб и политическое давление.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социальный союз, тем устойчивее движение: молодежный импульс усиливался поддержкой рабочих, меньшинств и общественных союзников.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база движений 1960-х годов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презентации
</a:t>
            </a:r>
            <a:endParaRPr lang="en-US" sz="145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125" y="3288649"/>
            <a:ext cx="753300" cy="602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6825" y="3234319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125" y="6597494"/>
            <a:ext cx="711300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46825" y="6582569"/>
            <a:ext cx="711300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медиа распространяли протест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Телевизионные репортажи переносили уличные события в дома миллионов зрителей. Видимые в кадре столкновения с полицией делали протесты частью общенационального разговора и усиливали общественное давление на власти.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Фотожурналистика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демонстраций и насилия быстро становились символами эпохи. Один выразительный кадр мог сильнее любой речи показать масштаб конфликта и вызвать сочувствие к участникам движения.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Пресса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и журналы объясняли причины протестов, публиковали манифесты и интервью активистов. Так локальные события получали политический контекст и становились понятными аудитории в других городах и странах.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эффект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 ускоряли перенос протестных моделей через границы. Новости о студенческих выступлениях, забастовках и маршах вдохновляли активистов в других обществах, где возникали похожие требования и формы действия.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характер массовых движений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1441600" y="2504000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Антиколониальный импульс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Африке и Азии многие движения по-прежнему были связаны с борьбой за независимость и политический суверенитет. Протест здесь часто сочетался с созданием новых государственных институтов.
</a:t>
            </a:r>
            <a:endParaRPr lang="en-US" sz="2285" dirty="0"/>
          </a:p>
        </p:txBody>
      </p:sp>
      <p:sp>
        <p:nvSpPr>
          <p:cNvPr id="9" name="Text 2"/>
          <p:cNvSpPr txBox="1"/>
          <p:nvPr/>
        </p:nvSpPr>
        <p:spPr>
          <a:xfrm>
            <a:off x="1441600" y="5988850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 требований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разные условия, участники движений говорили о свободе, равенстве и достоинстве. Эти понятия стали универсальным языком протеста, понятным в разных регионах мира.
</a:t>
            </a:r>
            <a:endParaRPr lang="en-US" sz="2501" dirty="0"/>
          </a:p>
        </p:txBody>
      </p:sp>
      <p:sp>
        <p:nvSpPr>
          <p:cNvPr id="10" name="Text 3"/>
          <p:cNvSpPr txBox="1"/>
          <p:nvPr/>
        </p:nvSpPr>
        <p:spPr>
          <a:xfrm>
            <a:off x="12126550" y="4296750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Студенческие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2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Мексике, Японии и ряде стран Латинской Америки студенты становились заметной силой общественного давления. Их выступления были направлены против авторитарных практик и ограниченного представительства.
</a:t>
            </a:r>
            <a:endParaRPr lang="en-US" sz="2102" dirty="0"/>
          </a:p>
        </p:txBody>
      </p:sp>
      <p:sp>
        <p:nvSpPr>
          <p:cNvPr id="11" name="Text 4"/>
          <p:cNvSpPr txBox="1"/>
          <p:nvPr/>
        </p:nvSpPr>
        <p:spPr>
          <a:xfrm>
            <a:off x="12126550" y="7764375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распространение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десятилетия стало ясно, что социальный протест больше не ограничен отдельной страной. Идеи изменений свободно переходили через границы, формируя международную повестку.
</a:t>
            </a:r>
            <a:endParaRPr lang="en-US" sz="2374" dirty="0"/>
          </a:p>
        </p:txBody>
      </p:sp>
      <p:sp>
        <p:nvSpPr>
          <p:cNvPr id="12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протесты приводили к реформам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путь, по которому массовое недовольство превращалось в политические и социальные изменения в 1960-е годы.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 противоречия движений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053185" y="3589775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 результаты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громкие победы не устраняли проблемы полностью. Расовое неравенство, социальная бедность и политические конфликты продолжали существовать, поэтому ожидания многих участников оправдались лишь частично.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5272576" y="3589775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внутри движений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Активисты расходились во взглядах на стратегию, лидерство и допустимые методы борьбы. Эти разногласия иногда ослабляли единство и мешали выработке общих целей на длительный срок.
</a:t>
            </a:r>
            <a:endParaRPr lang="en-US" sz="2700" dirty="0"/>
          </a:p>
        </p:txBody>
      </p:sp>
      <p:sp>
        <p:nvSpPr>
          <p:cNvPr id="12" name="Text 4"/>
          <p:cNvSpPr txBox="1"/>
          <p:nvPr/>
        </p:nvSpPr>
        <p:spPr>
          <a:xfrm>
            <a:off x="9497508" y="3589775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Власти использовали наблюдение, аресты и силовое подавление, пытаясь остановить протест. Однако жесткая реакция нередко усиливала возмущение и толкала часть участников к радикализации.
</a:t>
            </a:r>
            <a:endParaRPr lang="en-US" sz="2700" dirty="0"/>
          </a:p>
        </p:txBody>
      </p:sp>
      <p:sp>
        <p:nvSpPr>
          <p:cNvPr id="13" name="Text 5"/>
          <p:cNvSpPr txBox="1"/>
          <p:nvPr/>
        </p:nvSpPr>
        <p:spPr>
          <a:xfrm>
            <a:off x="13722492" y="3588250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движения изменили общественную повестку, не все структуры власти и привычные нормы были преобразованы сразу. Поэтому десятилетие стало началом долгого, а не завершенного процесса.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2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десятилетия последствия протестов ощущались не только в законах, но и в повседневной культуре: изменились язык публичных споров и ожидания от гражданского участия.
</a:t>
            </a:r>
            <a:pPr algn="l" indent="0" marL="0">
              <a:lnSpc>
                <a:spcPct val="150041"/>
              </a:lnSpc>
              <a:buNone/>
            </a:pPr>
            <a:r>
              <a:rPr lang="en-US" sz="22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2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устойчивым результатом стало признание массового протеста легитимным инструментом влияния, а не исключением из политической жизни.
</a:t>
            </a:r>
            <a:endParaRPr lang="en-US" sz="222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десятилетия к концу 1960-х годов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презентации
</a:t>
            </a:r>
            <a:endParaRPr lang="en-US" sz="145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Десятилетие, которое изменило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движения 1960-х годов сделали политическое участие более широким и заметным, расширили представления о правах и свободе и показали, что общество может меняться снизу через организованный протест.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2026-06-01T06:36:09Z</dcterms:created>
  <dcterms:modified xsi:type="dcterms:W3CDTF">2026-06-01T06:36:09Z</dcterms:modified>
</cp:coreProperties>
</file>