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природа: биологическая взаимосвязь и ответственность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природу, мы сохраняем собственную жизнь и будущее.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 место человека в ней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внутри биосферы и зависит от её устойчивости. Когда меняются климат, воздух, вода и круговороты веществ, это отражается не только на природе, но и на здоровье, демографии и качестве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биологический вид в системе живой природы
</a:t>
            </a:r>
            <a:endParaRPr lang="en-US" sz="2142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как и другие организмы, имеет обмен веществ, растёт, развивается, размножается и передаёт наследственные признаки потомкам. Эти свойства связывают его со всей живой природой.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состав воздуха, качество воды и пищи влияют на работу органов гораздо сильнее, чем это заметно в повседневной жизни. Для вида Homo sapiens природные условия остаются решающим фактором выживания.
</a:t>
            </a:r>
            <a:endParaRPr lang="en-US" sz="1038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наследственности и 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здоровья определяется не только генами, но и экологической обстановкой. Благоприятная среда может поддерживать нормальное развитие, а неблагоприятная — усиливать уязвимость к болезням.
</a:t>
            </a:r>
            <a:endParaRPr lang="en-US" sz="1061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действуют не на одного человека, а на целые группы населения. Поэтому загрязнение, дефицит ресурсов и стресс среды способны менять частоту заболеваний и биологическое благополучие популяций.
</a:t>
            </a:r>
            <a:endParaRPr lang="en-US" sz="10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взаимодействия человека и природы в истории развития
</a:t>
            </a:r>
            <a:endParaRPr lang="en-US" sz="1938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в древности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Первобытный человек полностью подчинялся климату, сезонным ритмам и доступности природных ресурсов. Любое изменение среды сразу отражалось на охоте, собирательстве и выживании.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хозяйству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скотоводство сделали человека более устойчивым, но одновременно изменили ландшафты, ускорили преобразование почв и сократили площадь естественных экосистем.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рывок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резко увеличила добычу угля, металлов и древесины. Масштаб вмешательства в природу стал несопоставим с прежними историческими эпохами.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химическая промышленность, транспорт и энергетика усилили антропогенное давление ещё больше. На месте естественных территорий всё чаще появлялись техногенные зоны и инфраструктура.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ресурсы и их биологическое значение
</a:t>
            </a:r>
            <a:endParaRPr lang="en-US" sz="206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природы связаны между собой через экосистемы, поэтому истощение одного элемента быстро отражается на других.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ресурсы взаимозависимы: деградация одного усиливает нагрузку на остальные и снижает устойчивость биосферы.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ООН, ЮНЕП и ВОЗ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антропогенного воздействия на природу
</a:t>
            </a:r>
            <a:endParaRPr lang="en-US" sz="210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отдельные проблемы, а взаимосвязанную систему давления на биосферу.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давление создают энергетика, промышленность, транспорт и интенсивное сельское хозяйство; экологические нарушения усиливают друг друга.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международных экологических обзоров, 2023–2024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46859"/>
            <a:ext cx="511500" cy="4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загрязнения воздуха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PM2.5 и PM10 проникают глубоко в дыхательные пути, вызывая воспаление и повышая риск хронических заболеваний, особенно у детей и пожилых людей.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примеси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Оксиды азота, диоксид серы и угарный газ ухудшают работу лёгких и сердца, а приземный озон раздражает слизистые и снижает переносимость нагрузок.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связан с астмой, бронхитом, сердечно-сосудистыми нарушениями и аллергическими реакциями. У подростков он также снижает внимание и физическую выносливость.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чувствительны дети, пожилые люди и жители крупных городов, где транспорт, отопление и промышленность создают постоянный фон загрязнения.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показывает, что проблема воды касается не только природы, но и здоровья, санитарии и социальной справедливости.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млрд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мире не имеют доступа к безопасной питьевой воде
</a:t>
            </a:r>
            <a:endParaRPr lang="en-US" sz="1561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ЮНИСЕФ, оценка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экологическая проблема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цепочка отражает взаимосвязь природных, биологических и социальных последствий.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опора устойчивости биосферы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держат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шмели и другие насекомые обеспечивают опыление многих культурных и дикорастущих растений. Без них снижается урожайность, а вместе с ней — устойчивость целых пищевых цепей и доступность пищи для человека.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 — не просто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лесном биоценозе каждый уровень важен: от грибов и почвенных организмов до птиц и млекопитающих. Такое разнообразие поддерживает почвообразование, круговорот веществ и естественную защиту экосистем от болезней.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хрупкое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экосистемы объединяют планктон, рыбу, моллюсков и морских животных в сложную сеть связей. Когда выпадает один вид, меняются условия для многих других, и последствия распространяются по всей системе.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как биологический фактор риска
</a:t>
            </a:r>
            <a:endParaRPr lang="en-US" sz="2381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36200" y="37216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угля, нефти и газа усиливает парниковый эффект и постепенно нарушает тепловой баланс Земли, создавая условия для долговременного изменения климата.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07075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возникают волны жары, засухи, ливни и пожары. Такие события ухудшают состояние экосистем и повышают нагрузку на здоровье людей.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777950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ареалов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вынуждены менять границы распространения, сроки цветения и миграций, а часть видов не успевает приспособиться к новым условиям.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358800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и повышение уровня океана угрожают прибрежным территориям, сельскому хозяйству и запасам пресной воды, усиливая дефицит ресурсов.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6939650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затрудняют физиологическую адаптацию человека, особенно там, где уже наблюдаются жара, нехватка воды и уязвимые природные системы.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переработка: масштабы и 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потери возникают там, где отходы смешиваются и теряют ценность вторичного сырья; это повышает нагрузку на полигоны и инфраструктуру.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сортировка и переработка, тем выше объём захоронения и экологический ущерб. Раздельный сбор — ключ к сокращению нагрузки.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ООН/ЮНЕП о твёрдых коммунальных отходах; ориентир: ежегодно в мире образуется более 2 млрд тонн отходов.
</a:t>
            </a:r>
            <a:endParaRPr lang="en-US" sz="5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076185"/>
            <a:ext cx="3239400" cy="14148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практики в повседневной жизни школьника
</a:t>
            </a:r>
            <a:endParaRPr lang="en-US" sz="213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привычками и их экологическим эффектом в повседневной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ежедневные действия снижают экологический след семьи и школы, а также формируют устойчивые привычки, важные для города в целом.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ЮНЕП, ВОЗ и просветительские рекомендации по устойчивому потреблению.
</a:t>
            </a:r>
            <a:endParaRPr lang="en-US" sz="7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52" y="1418200"/>
            <a:ext cx="1073700" cy="107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8491" y="1418200"/>
            <a:ext cx="1073700" cy="107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5129" y="1418200"/>
            <a:ext cx="1073700" cy="107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7554" y="1418200"/>
            <a:ext cx="1342125" cy="107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61299" y="1418200"/>
            <a:ext cx="1207913" cy="1073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среда формирования экологической культуры
</a:t>
            </a:r>
            <a:endParaRPr lang="en-US" sz="2323" dirty="0"/>
          </a:p>
        </p:txBody>
      </p:sp>
      <p:sp>
        <p:nvSpPr>
          <p:cNvPr id="16" name="Text 2"/>
          <p:cNvSpPr txBox="1"/>
          <p:nvPr/>
        </p:nvSpPr>
        <p:spPr>
          <a:xfrm>
            <a:off x="295446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деревьями, клумбами и пришкольным участком помогает увидеть, как живые организмы реагируют на условия среды, и развивает бережное отношение к растениям.
</a:t>
            </a:r>
            <a:endParaRPr lang="en-US" sz="965" dirty="0"/>
          </a:p>
        </p:txBody>
      </p:sp>
      <p:sp>
        <p:nvSpPr>
          <p:cNvPr id="17" name="Text 3"/>
          <p:cNvSpPr txBox="1"/>
          <p:nvPr/>
        </p:nvSpPr>
        <p:spPr>
          <a:xfrm>
            <a:off x="2092084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вторсырья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батареек, макулатуры и пластика делает экологию практической задачей, показывает ценность раздельного обращения с отходами и уменьшает нагрузку на природу.
</a:t>
            </a:r>
            <a:endParaRPr lang="en-US" sz="965" dirty="0"/>
          </a:p>
        </p:txBody>
      </p:sp>
      <p:sp>
        <p:nvSpPr>
          <p:cNvPr id="18" name="Text 4"/>
          <p:cNvSpPr txBox="1"/>
          <p:nvPr/>
        </p:nvSpPr>
        <p:spPr>
          <a:xfrm>
            <a:off x="3888722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видами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местными птицами, насекомыми и растениями формирует навык точного описания признаков, учит замечать сезонные изменения и понимать роль биоразнообразия.
</a:t>
            </a:r>
            <a:endParaRPr lang="en-US" sz="965" dirty="0"/>
          </a:p>
        </p:txBody>
      </p:sp>
      <p:sp>
        <p:nvSpPr>
          <p:cNvPr id="19" name="Text 5"/>
          <p:cNvSpPr txBox="1"/>
          <p:nvPr/>
        </p:nvSpPr>
        <p:spPr>
          <a:xfrm>
            <a:off x="5685360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 и проекты требуют распределения ролей, согласования действий и совместной ответственности, поэтому школа становится пространством социального и научного опыта.
</a:t>
            </a:r>
            <a:endParaRPr lang="en-US" sz="965" dirty="0"/>
          </a:p>
        </p:txBody>
      </p:sp>
      <p:sp>
        <p:nvSpPr>
          <p:cNvPr id="20" name="Text 6"/>
          <p:cNvSpPr txBox="1"/>
          <p:nvPr/>
        </p:nvSpPr>
        <p:spPr>
          <a:xfrm>
            <a:off x="7481998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Экопросвещение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Доклады, исследования и акции закрепляют знания о природных закономерностях и превращают экологическую грамотность в часть общей естественно-научной культуры.
</a:t>
            </a:r>
            <a:endParaRPr lang="en-US" sz="9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устойчивого развития в биологии и обществе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расточительной модели потребления к круговому использованию ресурсов и восстановлению природных систем.
</a:t>
            </a:r>
            <a:endParaRPr lang="en-US" sz="9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экологического восстановления и научно подтверждённого успеха
</a:t>
            </a:r>
            <a:endParaRPr lang="en-US" sz="1852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 естественное возобновление леса укрепляют почвы, повышают влажность воздуха и возвращают укрытия для животных. Это особенно важно на территориях, где вырубка нарушила местные экосистемы.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загрязнения рек и озёр улучшает качество воды, восстанавливает содержание кислорода и создаёт условия для возвращения рыб, беспозвоночных и водных растений.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 заказников помогает сохранить редкие виды, их местообитания и генофонд. Такой подход поддерживает устойчивость природных сообществ на длительный срок.
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регионах, где ограничивают промышленные выбросы, нередко наблюдается постепенное восстановление растительности, птиц и водных организмов. Это подтверждает обратимость части экологического ущерба.
</a:t>
            </a:r>
            <a:endParaRPr lang="en-US" sz="8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 качество жизни: связь экологических решений с биологическим благополучием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зелёные и технологически организованные города обычно лучше удерживают пыль, жару и шум, а значит, создают более безопасную повседневную среду.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озеленения, транспорта, сортировки и очистки напрямую связана со здоровьем жителей. Экология города — это измеримый фактор качества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общим выводам ВОЗ, ООН-Хабитат и городских экологических обзоров; значения на шкале условные.
</a:t>
            </a:r>
            <a:endParaRPr lang="en-US" sz="5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Этическое измерение отношений человека и природы
</a:t>
            </a:r>
            <a:endParaRPr lang="en-US" sz="2323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4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важна не только как источник ресурсов, но и как самостоятельная ценность. Такое понимание формирует уважение к живым существам и к целостности окружающей среды.
</a:t>
            </a:r>
            <a:endParaRPr lang="en-US" sz="987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будущим
</a:t>
            </a:r>
            <a:pPr algn="l" indent="0" marL="0">
              <a:lnSpc>
                <a:spcPct val="115000"/>
              </a:lnSpc>
              <a:buNone/>
            </a:pPr>
            <a:r>
              <a:rPr lang="en-US" sz="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выбор сегодняшнего поколения определяет условия жизни тех, кто будет жить после нас. Поэтому бережное отношение к природе является вопросом справедливости.
</a:t>
            </a:r>
            <a:endParaRPr lang="en-US" sz="966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в потреблении
</a:t>
            </a:r>
            <a:pPr algn="l" indent="0" marL="0">
              <a:lnSpc>
                <a:spcPct val="115000"/>
              </a:lnSpc>
              <a:buNone/>
            </a:pPr>
            <a:r>
              <a:rPr lang="en-US" sz="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этика требует ограничивать избыточное потребление, если оно разрушает экосистемы. Мера помогает сохранить жизнь в целом, а не только краткосрочное удобство.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входит в общую культуру поведения человека. Она выражается в готовности соблюдать правила, поддерживать природоохранные инициативы и не перекладывать последствия на других.
</a:t>
            </a:r>
            <a:endParaRPr lang="en-US" sz="9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выводы о взаимодействии человека и биосферы
</a:t>
            </a:r>
            <a:endParaRPr lang="en-US" sz="2123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61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экологических кризисов возникает тогда, когда природные системы не успевают восстановиться после хозяйственного давления. Превышение допустимой нагрузки делает нарушения системными и долговременными.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2313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Краткосрочная выгода от интенсивного потребления ресурсов часто оборачивается потерями для здоровья, урожайности, качества воды и состояния биоразнообразия. Эти издержки проявляются позже, но затрагивают всех.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020200" y="148440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показывает, что устойчивость природы зависит от разнообразия видов, сохранности местообитаний и равновесия круговоротов веществ. Чем выше целостность системы, тем лучше её саморегуляция.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8090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экологических проблем невозможно усилиями одного человека или одной организации. Нужны согласованные меры государства, науки, бизнеса, школы и семьи.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59790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 помогает отличать реальные решения от формальных жестов. Экологическая грамотность делает поведение осмысленным и снижает риск ошибок, которые вредят природе и людям.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начинается с уважения к биосфере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человека, устойчивость экономики и само существование цивилизации зависят от живых экосистем. Ответственный выбор, образование и технологии должны работать на их сохранение.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2026-06-01T23:32:06Z</dcterms:created>
  <dcterms:modified xsi:type="dcterms:W3CDTF">2026-06-01T23:32:06Z</dcterms:modified>
</cp:coreProperties>
</file>