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image" Target="../media/image-4-9.png"/><Relationship Id="rId10" Type="http://schemas.openxmlformats.org/officeDocument/2006/relationships/slideLayout" Target="../slideLayouts/slideLayout1.xml"/><Relationship Id="rId11"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jpeg"/><Relationship Id="rId5" Type="http://schemas.openxmlformats.org/officeDocument/2006/relationships/image" Target="../media/image-7-5.png"/><Relationship Id="rId6" Type="http://schemas.openxmlformats.org/officeDocument/2006/relationships/image" Target="../media/image-7-6.jpeg"/><Relationship Id="rId7" Type="http://schemas.openxmlformats.org/officeDocument/2006/relationships/image" Target="../media/image-7-7.png"/><Relationship Id="rId8" Type="http://schemas.openxmlformats.org/officeDocument/2006/relationships/image" Target="../media/image-7-8.jpeg"/><Relationship Id="rId9" Type="http://schemas.openxmlformats.org/officeDocument/2006/relationships/image" Target="../media/image-7-9.png"/><Relationship Id="rId10" Type="http://schemas.openxmlformats.org/officeDocument/2006/relationships/slideLayout" Target="../slideLayouts/slideLayout1.xml"/><Relationship Id="rId11"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png"/><Relationship Id="rId5" Type="http://schemas.openxmlformats.org/officeDocument/2006/relationships/image" Target="../media/image-12-5.jpeg"/><Relationship Id="rId6" Type="http://schemas.openxmlformats.org/officeDocument/2006/relationships/image" Target="../media/image-12-6.png"/><Relationship Id="rId7" Type="http://schemas.openxmlformats.org/officeDocument/2006/relationships/image" Target="../media/image-12-7.jpe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image" Target="../media/image-16-11.png"/><Relationship Id="rId12" Type="http://schemas.openxmlformats.org/officeDocument/2006/relationships/image" Target="../media/image-16-12.png"/><Relationship Id="rId13" Type="http://schemas.openxmlformats.org/officeDocument/2006/relationships/slideLayout" Target="../slideLayouts/slideLayout1.xml"/><Relationship Id="rId1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60525" y="2023001"/>
            <a:ext cx="4837500" cy="296674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Jobs and Responsibilities: why these words matter in English
</a:t>
            </a:r>
            <a:endParaRPr lang="en-US" sz="3000" dirty="0"/>
          </a:p>
        </p:txBody>
      </p:sp>
      <p:sp>
        <p:nvSpPr>
          <p:cNvPr id="6" name="Text 1"/>
          <p:cNvSpPr txBox="1"/>
          <p:nvPr/>
        </p:nvSpPr>
        <p:spPr>
          <a:xfrm>
            <a:off x="930837" y="4289050"/>
            <a:ext cx="2331900" cy="4191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672200" y="2365450"/>
            <a:ext cx="2849100" cy="14649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Профессии, обязанности и полезные слова для общения.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67300" y="1362014"/>
            <a:ext cx="3932400" cy="298002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1125" y="305321"/>
            <a:ext cx="8061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Почему эта тема важна в 7 классе
</a:t>
            </a:r>
            <a:endParaRPr lang="en-US" sz="2400" dirty="0"/>
          </a:p>
        </p:txBody>
      </p:sp>
      <p:sp>
        <p:nvSpPr>
          <p:cNvPr id="6" name="Text 1"/>
          <p:cNvSpPr txBox="1"/>
          <p:nvPr/>
        </p:nvSpPr>
        <p:spPr>
          <a:xfrm>
            <a:off x="590300" y="1821175"/>
            <a:ext cx="3958800" cy="27660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Эта тема помогает говорить о людях, их делах и характере. Она нужна в чтении, диалогах и письме, а также повторяет Present Simple, действия и модальные глаголы must, should, can.
</a:t>
            </a:r>
            <a:endParaRPr lang="en-US" sz="1200" dirty="0"/>
          </a:p>
        </p:txBody>
      </p:sp>
      <p:sp>
        <p:nvSpPr>
          <p:cNvPr id="7"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Job, work, occupation: основные слова темы
</a:t>
            </a:r>
            <a:endParaRPr lang="en-US" sz="2400" dirty="0"/>
          </a:p>
        </p:txBody>
      </p:sp>
      <p:sp>
        <p:nvSpPr>
          <p:cNvPr id="8"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9" name="Text 2"/>
          <p:cNvSpPr txBox="1"/>
          <p:nvPr/>
        </p:nvSpPr>
        <p:spPr>
          <a:xfrm>
            <a:off x="573299" y="1643728"/>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Job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Job — это конкретная работа или должность. Так говорят о месте занятости человека: a doctor’s job, a part-time job, a new job after school.
</a:t>
            </a:r>
            <a:endParaRPr lang="en-US" sz="1100" dirty="0"/>
          </a:p>
        </p:txBody>
      </p:sp>
      <p:sp>
        <p:nvSpPr>
          <p:cNvPr id="10" name="Text 3"/>
          <p:cNvSpPr txBox="1"/>
          <p:nvPr/>
        </p:nvSpPr>
        <p:spPr>
          <a:xfrm>
            <a:off x="573299" y="2363681"/>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Work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Work чаще обозначает сам процесс труда или занятия делом. Это слово встречается в выражениях hard work, school work и team work, когда важен не пост, а деятельность.
</a:t>
            </a:r>
            <a:endParaRPr lang="en-US" sz="1100" dirty="0"/>
          </a:p>
        </p:txBody>
      </p:sp>
      <p:sp>
        <p:nvSpPr>
          <p:cNvPr id="11" name="Text 4"/>
          <p:cNvSpPr txBox="1"/>
          <p:nvPr/>
        </p:nvSpPr>
        <p:spPr>
          <a:xfrm>
            <a:off x="573299" y="3083642"/>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Occupation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Occupation — более формальное слово. Оно обычно означает профессию или род занятий и часто используется в анкетах, документах и официальных описаниях человека.
</a:t>
            </a:r>
            <a:endParaRPr lang="en-US" sz="1100" dirty="0"/>
          </a:p>
        </p:txBody>
      </p:sp>
      <p:sp>
        <p:nvSpPr>
          <p:cNvPr id="12" name="Text 5"/>
          <p:cNvSpPr txBox="1"/>
          <p:nvPr/>
        </p:nvSpPr>
        <p:spPr>
          <a:xfrm>
            <a:off x="573299" y="3803582"/>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Не взаимозаменяемы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Эти слова не всегда можно менять местами. В английском важно выбирать нужное слово по смыслу: должность, процесс работы или официальное название профессии.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2939" y="1346859"/>
            <a:ext cx="511500" cy="409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2726" y="2179071"/>
            <a:ext cx="371925" cy="4959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0739" y="3054634"/>
            <a:ext cx="495900" cy="495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10739" y="3932084"/>
            <a:ext cx="495900" cy="495900"/>
          </a:xfrm>
          <a:prstGeom prst="rect">
            <a:avLst/>
          </a:prstGeom>
        </p:spPr>
      </p:pic>
      <p:sp>
        <p:nvSpPr>
          <p:cNvPr id="11" name="Text 0"/>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What responsibilities mean
</a:t>
            </a:r>
            <a:endParaRPr lang="en-US" sz="2400" dirty="0"/>
          </a:p>
        </p:txBody>
      </p:sp>
      <p:sp>
        <p:nvSpPr>
          <p:cNvPr id="12"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13" name="Text 2"/>
          <p:cNvSpPr txBox="1"/>
          <p:nvPr/>
        </p:nvSpPr>
        <p:spPr>
          <a:xfrm>
            <a:off x="1178175" y="1303500"/>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Ответственность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Responsibility означает готовность выполнять дело до конца, не забывать о правилах и отвечать за результат. Ответственный человек старается не подводить других и доводит начатое до конца.
</a:t>
            </a:r>
            <a:endParaRPr lang="en-US" sz="798" dirty="0"/>
          </a:p>
        </p:txBody>
      </p:sp>
      <p:sp>
        <p:nvSpPr>
          <p:cNvPr id="14" name="Text 3"/>
          <p:cNvSpPr txBox="1"/>
          <p:nvPr/>
        </p:nvSpPr>
        <p:spPr>
          <a:xfrm>
            <a:off x="1178175" y="2179063"/>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Обязанность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Duty — это более конкретная обязанность, связанная с ролью человека. Она показывает, что именно он должен делать на работе, в семье или в классе.
</a:t>
            </a:r>
            <a:endParaRPr lang="en-US" sz="800" dirty="0"/>
          </a:p>
        </p:txBody>
      </p:sp>
      <p:sp>
        <p:nvSpPr>
          <p:cNvPr id="15" name="Text 4"/>
          <p:cNvSpPr txBox="1"/>
          <p:nvPr/>
        </p:nvSpPr>
        <p:spPr>
          <a:xfrm>
            <a:off x="1178175" y="3054625"/>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Задание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Task — это отдельное поручение или задача. Его можно закончить, проверить и исправить, если что-то сделано не так. Такие слова часто встречаются в школе и на работе.
</a:t>
            </a:r>
            <a:endParaRPr lang="en-US" sz="800" dirty="0"/>
          </a:p>
        </p:txBody>
      </p:sp>
      <p:sp>
        <p:nvSpPr>
          <p:cNvPr id="16" name="Text 5"/>
          <p:cNvSpPr txBox="1"/>
          <p:nvPr/>
        </p:nvSpPr>
        <p:spPr>
          <a:xfrm>
            <a:off x="1178175" y="3932075"/>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Пунктуальность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Ответственный человек приходит вовремя, соблюдает правила, выполняет задания и признаёт ошибки. Для этого часто нужны простые действия: do, help, check, clean, learn и serve.
</a:t>
            </a:r>
            <a:endParaRPr lang="en-US" sz="79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2342959"/>
            <a:ext cx="3239400" cy="88130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Профессии и их обязанности на английском языке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Краткая таблица показывает, чем разные профессии занимаются, где они работают и какое качество особенно важно.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Во всех примерах профессия связана с понятной пользой для людей и с важным личным качеством.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Содержимое урока по теме Jobs and responsibilities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Какие качества чаще всего нужны в работе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Диаграмма показывает, что важнее всего не только умения, но и привычка действовать аккуратно, спокойно и по правилам.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Самые заметные качества — ответственность и внимание; они помогают почти в любой профессии.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обобщающая схема по теме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62625" y="1133578"/>
            <a:ext cx="2666700" cy="139064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29625" y="1133578"/>
            <a:ext cx="2666700" cy="139064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296625" y="1134129"/>
            <a:ext cx="2684700" cy="1389542"/>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12"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Teamwork at work
</a:t>
            </a:r>
            <a:endParaRPr lang="en-US" sz="2400" dirty="0"/>
          </a:p>
        </p:txBody>
      </p:sp>
      <p:sp>
        <p:nvSpPr>
          <p:cNvPr id="13" name="Text 2"/>
          <p:cNvSpPr txBox="1"/>
          <p:nvPr/>
        </p:nvSpPr>
        <p:spPr>
          <a:xfrm>
            <a:off x="320525" y="2789424"/>
            <a:ext cx="23508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В больнице всё связано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больнице один человек не может помочь всем сразу. Врачи, медсёстры и уборщики выполняют разные задачи, но вместе они заботятся о здоровье пациентов. Каждый видит только часть работы, а общий результат зависит от согласованных действий и уважения к коллегам.
</a:t>
            </a:r>
            <a:endParaRPr lang="en-US" sz="1100" dirty="0"/>
          </a:p>
        </p:txBody>
      </p:sp>
      <p:sp>
        <p:nvSpPr>
          <p:cNvPr id="14" name="Text 3"/>
          <p:cNvSpPr txBox="1"/>
          <p:nvPr/>
        </p:nvSpPr>
        <p:spPr>
          <a:xfrm>
            <a:off x="3387525" y="2789424"/>
            <a:ext cx="23508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Школа как команда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школе работают учителя, ученики и сотрудники, которые помогают поддерживать порядок. Учитель объясняет, ученик выполняет задание, а технический персонал создаёт удобные условия. Когда каждый делает своё дело, класс становится спокойным и готовым к учёбе.
</a:t>
            </a:r>
            <a:endParaRPr lang="en-US" sz="1100" dirty="0"/>
          </a:p>
        </p:txBody>
      </p:sp>
      <p:sp>
        <p:nvSpPr>
          <p:cNvPr id="15" name="Text 4"/>
          <p:cNvSpPr txBox="1"/>
          <p:nvPr/>
        </p:nvSpPr>
        <p:spPr>
          <a:xfrm>
            <a:off x="6454525" y="2789424"/>
            <a:ext cx="23508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Стройка и общий результат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стройке builders, engineers and drivers работают как одна команда. Одни планируют, другие доставляют материалы, третьи строят здание. Без cooperation и распределения tasks невозможно закончить проект вовремя и безопасно, поэтому здесь особенно важны ответственность и уважение.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How responsible work is done
</a:t>
            </a:r>
            <a:endParaRPr lang="en-US" sz="2000"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Последовательность шагов для homework, class projects и многих профессий.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09775" y="2859378"/>
            <a:ext cx="8905200" cy="199149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Responsibilities at home
</a:t>
            </a:r>
            <a:endParaRPr lang="en-US" sz="2400" dirty="0"/>
          </a:p>
        </p:txBody>
      </p:sp>
      <p:sp>
        <p:nvSpPr>
          <p:cNvPr id="10"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1" name="Text 2"/>
          <p:cNvSpPr txBox="1"/>
          <p:nvPr/>
        </p:nvSpPr>
        <p:spPr>
          <a:xfrm>
            <a:off x="620150" y="1378225"/>
            <a:ext cx="1531500" cy="1283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Собственная комната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Дома ответственность часто начинается с личного пространства: застелить кровать, убрать вещи и поддерживать порядок. Эти простые действия учат самостоятельности и показывают уважение к другим членам семьи.
</a:t>
            </a:r>
            <a:endParaRPr lang="en-US" sz="900" dirty="0"/>
          </a:p>
        </p:txBody>
      </p:sp>
      <p:sp>
        <p:nvSpPr>
          <p:cNvPr id="12" name="Text 3"/>
          <p:cNvSpPr txBox="1"/>
          <p:nvPr/>
        </p:nvSpPr>
        <p:spPr>
          <a:xfrm>
            <a:off x="2216516" y="1378225"/>
            <a:ext cx="1531500" cy="1283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Помощь по дому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Мытьё посуды, вынос мусора и помощь на кухне — обычные семейные обязанности. Они не требуют сложных навыков, но помогают всем жить комфортнее и работать как команда.
</a:t>
            </a:r>
            <a:endParaRPr lang="en-US" sz="900" dirty="0"/>
          </a:p>
        </p:txBody>
      </p:sp>
      <p:sp>
        <p:nvSpPr>
          <p:cNvPr id="13" name="Text 4"/>
          <p:cNvSpPr txBox="1"/>
          <p:nvPr/>
        </p:nvSpPr>
        <p:spPr>
          <a:xfrm>
            <a:off x="3812878" y="1378225"/>
            <a:ext cx="1531500" cy="1283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Младшие дети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Если в семье есть младшие дети, старшие могут помочь им собрать вещи, сделать уроки или подготовиться к выходу. Такая помощь развивает терпение, заботу и умение объяснять спокойно.
</a:t>
            </a:r>
            <a:endParaRPr lang="en-US" sz="900" dirty="0"/>
          </a:p>
        </p:txBody>
      </p:sp>
      <p:sp>
        <p:nvSpPr>
          <p:cNvPr id="14" name="Text 5"/>
          <p:cNvSpPr txBox="1"/>
          <p:nvPr/>
        </p:nvSpPr>
        <p:spPr>
          <a:xfrm>
            <a:off x="5409246" y="1378225"/>
            <a:ext cx="1531500" cy="1283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Полезные модальные глаголы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Для этой темы часто нужны can, should и must. Можно сказать: I should help at home. We must keep our room clean. Эти фразы легко использовать в разговоре.
</a:t>
            </a:r>
            <a:endParaRPr lang="en-US" sz="900" dirty="0"/>
          </a:p>
        </p:txBody>
      </p:sp>
      <p:sp>
        <p:nvSpPr>
          <p:cNvPr id="15" name="Text 6"/>
          <p:cNvSpPr txBox="1"/>
          <p:nvPr/>
        </p:nvSpPr>
        <p:spPr>
          <a:xfrm>
            <a:off x="7005603" y="1378225"/>
            <a:ext cx="1531500" cy="1283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Привычки на каждый день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Домашние обязанности формируют порядок, самостоятельность и уважение. Когда ребёнок регулярно выполняет небольшие дела, ему легче быть организованным и в школе, и в будущей работе.
</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23225" y="1224541"/>
            <a:ext cx="4527600" cy="362561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Responsibilities at school
</a:t>
            </a:r>
            <a:endParaRPr lang="en-US" sz="2400" dirty="0"/>
          </a:p>
        </p:txBody>
      </p:sp>
      <p:sp>
        <p:nvSpPr>
          <p:cNvPr id="10"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11" name="Text 2"/>
          <p:cNvSpPr txBox="1"/>
          <p:nvPr/>
        </p:nvSpPr>
        <p:spPr>
          <a:xfrm>
            <a:off x="867050" y="1345800"/>
            <a:ext cx="3308400" cy="471000"/>
          </a:xfrm>
          <a:prstGeom prst="rect">
            <a:avLst/>
          </a:prstGeom>
          <a:noFill/>
          <a:ln/>
        </p:spPr>
        <p:txBody>
          <a:bodyPr wrap="square" lIns="0" tIns="0" rIns="0" bIns="0" rtlCol="0" anchor="ctr"/>
          <a:lstStyle/>
          <a:p>
            <a:pPr algn="l" indent="0" marL="0">
              <a:lnSpc>
                <a:spcPct val="115000"/>
              </a:lnSpc>
              <a:buNone/>
            </a:pPr>
            <a:r>
              <a:rPr lang="en-US" sz="849" b="1" dirty="0">
                <a:solidFill>
                  <a:srgbClr val="FFFFFF"/>
                </a:solidFill>
                <a:latin typeface="Arial" pitchFamily="34" charset="0"/>
                <a:ea typeface="Arial" pitchFamily="34" charset="-122"/>
                <a:cs typeface="Arial" pitchFamily="34" charset="-120"/>
              </a:rPr>
              <a:t>Приходить вовремя
</a:t>
            </a:r>
            <a:pPr algn="l" indent="0" marL="0">
              <a:lnSpc>
                <a:spcPct val="115000"/>
              </a:lnSpc>
              <a:buNone/>
            </a:pPr>
            <a:r>
              <a:rPr lang="en-US" sz="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4" dirty="0">
                <a:solidFill>
                  <a:srgbClr val="FFFFFF"/>
                </a:solidFill>
                <a:latin typeface="Arial" pitchFamily="34" charset="0"/>
                <a:ea typeface="Arial" pitchFamily="34" charset="-122"/>
                <a:cs typeface="Arial" pitchFamily="34" charset="-120"/>
              </a:rPr>
              <a:t>В школу важно приходить без опозданий, потому что урок начинается по расписанию. Пунктуальность помогает не пропускать объяснение учителя и сразу включаться в работу класса.
</a:t>
            </a:r>
            <a:endParaRPr lang="en-US" sz="849" dirty="0"/>
          </a:p>
        </p:txBody>
      </p:sp>
      <p:sp>
        <p:nvSpPr>
          <p:cNvPr id="12" name="Text 3"/>
          <p:cNvSpPr txBox="1"/>
          <p:nvPr/>
        </p:nvSpPr>
        <p:spPr>
          <a:xfrm>
            <a:off x="867050" y="2076038"/>
            <a:ext cx="3308400" cy="471000"/>
          </a:xfrm>
          <a:prstGeom prst="rect">
            <a:avLst/>
          </a:prstGeom>
          <a:noFill/>
          <a:ln/>
        </p:spPr>
        <p:txBody>
          <a:bodyPr wrap="square" lIns="0" tIns="0" rIns="0" bIns="0" rtlCol="0" anchor="ctr"/>
          <a:lstStyle/>
          <a:p>
            <a:pPr algn="l" indent="0" marL="0">
              <a:lnSpc>
                <a:spcPct val="115000"/>
              </a:lnSpc>
              <a:buNone/>
            </a:pPr>
            <a:r>
              <a:rPr lang="en-US" sz="849" b="1" dirty="0">
                <a:solidFill>
                  <a:srgbClr val="FFFFFF"/>
                </a:solidFill>
                <a:latin typeface="Arial" pitchFamily="34" charset="0"/>
                <a:ea typeface="Arial" pitchFamily="34" charset="-122"/>
                <a:cs typeface="Arial" pitchFamily="34" charset="-120"/>
              </a:rPr>
              <a:t>Готовиться к урокам
</a:t>
            </a:r>
            <a:pPr algn="l" indent="0" marL="0">
              <a:lnSpc>
                <a:spcPct val="115000"/>
              </a:lnSpc>
              <a:buNone/>
            </a:pPr>
            <a:r>
              <a:rPr lang="en-US" sz="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4" dirty="0">
                <a:solidFill>
                  <a:srgbClr val="FFFFFF"/>
                </a:solidFill>
                <a:latin typeface="Arial" pitchFamily="34" charset="0"/>
                <a:ea typeface="Arial" pitchFamily="34" charset="-122"/>
                <a:cs typeface="Arial" pitchFamily="34" charset="-120"/>
              </a:rPr>
              <a:t>Нужно делать домашнее задание, приносить учебники, тетради и ручки. Такая подготовка показывает, что ученик серьёзно относится к учёбе и уважает время других.
</a:t>
            </a:r>
            <a:endParaRPr lang="en-US" sz="849" dirty="0"/>
          </a:p>
        </p:txBody>
      </p:sp>
      <p:sp>
        <p:nvSpPr>
          <p:cNvPr id="13" name="Text 4"/>
          <p:cNvSpPr txBox="1"/>
          <p:nvPr/>
        </p:nvSpPr>
        <p:spPr>
          <a:xfrm>
            <a:off x="867050" y="2799045"/>
            <a:ext cx="3308400" cy="471000"/>
          </a:xfrm>
          <a:prstGeom prst="rect">
            <a:avLst/>
          </a:prstGeom>
          <a:noFill/>
          <a:ln/>
        </p:spPr>
        <p:txBody>
          <a:bodyPr wrap="square" lIns="0" tIns="0" rIns="0" bIns="0" rtlCol="0" anchor="ctr"/>
          <a:lstStyle/>
          <a:p>
            <a:pPr algn="l" indent="0" marL="0">
              <a:lnSpc>
                <a:spcPct val="115000"/>
              </a:lnSpc>
              <a:buNone/>
            </a:pPr>
            <a:r>
              <a:rPr lang="en-US" sz="849" b="1" dirty="0">
                <a:solidFill>
                  <a:srgbClr val="FFFFFF"/>
                </a:solidFill>
                <a:latin typeface="Arial" pitchFamily="34" charset="0"/>
                <a:ea typeface="Arial" pitchFamily="34" charset="-122"/>
                <a:cs typeface="Arial" pitchFamily="34" charset="-120"/>
              </a:rPr>
              <a:t>Слушать и уважать
</a:t>
            </a:r>
            <a:pPr algn="l" indent="0" marL="0">
              <a:lnSpc>
                <a:spcPct val="115000"/>
              </a:lnSpc>
              <a:buNone/>
            </a:pPr>
            <a:r>
              <a:rPr lang="en-US" sz="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4" dirty="0">
                <a:solidFill>
                  <a:srgbClr val="FFFFFF"/>
                </a:solidFill>
                <a:latin typeface="Arial" pitchFamily="34" charset="0"/>
                <a:ea typeface="Arial" pitchFamily="34" charset="-122"/>
                <a:cs typeface="Arial" pitchFamily="34" charset="-120"/>
              </a:rPr>
              <a:t>На уроке важно слушать учителя, не мешать одноклассникам и говорить вежливо. Эти привычки создают спокойную атмосферу, в которой всем легче учиться и отвечать.
</a:t>
            </a:r>
            <a:endParaRPr lang="en-US" sz="849" dirty="0"/>
          </a:p>
        </p:txBody>
      </p:sp>
      <p:sp>
        <p:nvSpPr>
          <p:cNvPr id="14" name="Text 5"/>
          <p:cNvSpPr txBox="1"/>
          <p:nvPr/>
        </p:nvSpPr>
        <p:spPr>
          <a:xfrm>
            <a:off x="867050" y="3522047"/>
            <a:ext cx="3308400" cy="471000"/>
          </a:xfrm>
          <a:prstGeom prst="rect">
            <a:avLst/>
          </a:prstGeom>
          <a:noFill/>
          <a:ln/>
        </p:spPr>
        <p:txBody>
          <a:bodyPr wrap="square" lIns="0" tIns="0" rIns="0" bIns="0" rtlCol="0" anchor="ctr"/>
          <a:lstStyle/>
          <a:p>
            <a:pPr algn="l" indent="0" marL="0">
              <a:lnSpc>
                <a:spcPct val="115000"/>
              </a:lnSpc>
              <a:buNone/>
            </a:pPr>
            <a:r>
              <a:rPr lang="en-US" sz="849" b="1" dirty="0">
                <a:solidFill>
                  <a:srgbClr val="FFFFFF"/>
                </a:solidFill>
                <a:latin typeface="Arial" pitchFamily="34" charset="0"/>
                <a:ea typeface="Arial" pitchFamily="34" charset="-122"/>
                <a:cs typeface="Arial" pitchFamily="34" charset="-120"/>
              </a:rPr>
              <a:t>Выполнять классные дела
</a:t>
            </a:r>
            <a:pPr algn="l" indent="0" marL="0">
              <a:lnSpc>
                <a:spcPct val="115000"/>
              </a:lnSpc>
              <a:buNone/>
            </a:pPr>
            <a:r>
              <a:rPr lang="en-US" sz="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4" dirty="0">
                <a:solidFill>
                  <a:srgbClr val="FFFFFF"/>
                </a:solidFill>
                <a:latin typeface="Arial" pitchFamily="34" charset="0"/>
                <a:ea typeface="Arial" pitchFamily="34" charset="-122"/>
                <a:cs typeface="Arial" pitchFamily="34" charset="-120"/>
              </a:rPr>
              <a:t>Поручения вроде стереть доску, раздать материалы или привести кабинет в порядок тоже показывают ответственность. Они учат работать вместе и заботиться о школьном пространстве.
</a:t>
            </a:r>
            <a:endParaRPr lang="en-US" sz="849" dirty="0"/>
          </a:p>
        </p:txBody>
      </p:sp>
      <p:sp>
        <p:nvSpPr>
          <p:cNvPr id="15" name="Text 6"/>
          <p:cNvSpPr txBox="1"/>
          <p:nvPr/>
        </p:nvSpPr>
        <p:spPr>
          <a:xfrm>
            <a:off x="867050" y="4245049"/>
            <a:ext cx="3308400" cy="471000"/>
          </a:xfrm>
          <a:prstGeom prst="rect">
            <a:avLst/>
          </a:prstGeom>
          <a:noFill/>
          <a:ln/>
        </p:spPr>
        <p:txBody>
          <a:bodyPr wrap="square" lIns="0" tIns="0" rIns="0" bIns="0" rtlCol="0" anchor="ctr"/>
          <a:lstStyle/>
          <a:p>
            <a:pPr algn="l" indent="0" marL="0">
              <a:lnSpc>
                <a:spcPct val="115000"/>
              </a:lnSpc>
              <a:buNone/>
            </a:pPr>
            <a:r>
              <a:rPr lang="en-US" sz="849" b="1" dirty="0">
                <a:solidFill>
                  <a:srgbClr val="FFFFFF"/>
                </a:solidFill>
                <a:latin typeface="Arial" pitchFamily="34" charset="0"/>
                <a:ea typeface="Arial" pitchFamily="34" charset="-122"/>
                <a:cs typeface="Arial" pitchFamily="34" charset="-120"/>
              </a:rPr>
              <a:t>Использовать should и must
</a:t>
            </a:r>
            <a:pPr algn="l" indent="0" marL="0">
              <a:lnSpc>
                <a:spcPct val="115000"/>
              </a:lnSpc>
              <a:buNone/>
            </a:pPr>
            <a:r>
              <a:rPr lang="en-US" sz="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4" dirty="0">
                <a:solidFill>
                  <a:srgbClr val="FFFFFF"/>
                </a:solidFill>
                <a:latin typeface="Arial" pitchFamily="34" charset="0"/>
                <a:ea typeface="Arial" pitchFamily="34" charset="-122"/>
                <a:cs typeface="Arial" pitchFamily="34" charset="-120"/>
              </a:rPr>
              <a:t>Школьные обязанности удобно описывать простыми фразами: We should listen carefully. We must do our homework. Такие предложения легко запомнить и использовать в речи.
</a:t>
            </a:r>
            <a:endParaRPr lang="en-US" sz="849"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38113" y="2195280"/>
            <a:ext cx="3239400" cy="1176664"/>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School rules, rights and responsibilities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7" name="Text 2"/>
          <p:cNvSpPr txBox="1"/>
          <p:nvPr/>
        </p:nvSpPr>
        <p:spPr>
          <a:xfrm>
            <a:off x="6942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Таблица показывает, что право и обязанность всегда связаны между собой: в каждой ситуации есть свобода, но есть и правило поведения.
</a:t>
            </a:r>
            <a:endParaRPr lang="en-US" sz="1100" dirty="0"/>
          </a:p>
        </p:txBody>
      </p:sp>
      <p:sp>
        <p:nvSpPr>
          <p:cNvPr id="8" name="Text 3"/>
          <p:cNvSpPr txBox="1"/>
          <p:nvPr/>
        </p:nvSpPr>
        <p:spPr>
          <a:xfrm>
            <a:off x="6942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Права дают ученику возможность участвовать в школьной жизни, а обязанности помогают сохранять порядок, уважение и удобство для всех.
</a:t>
            </a:r>
            <a:endParaRPr lang="en-US" sz="1100" dirty="0"/>
          </a:p>
        </p:txBody>
      </p:sp>
      <p:sp>
        <p:nvSpPr>
          <p:cNvPr id="9" name="Text 4"/>
          <p:cNvSpPr txBox="1"/>
          <p:nvPr/>
        </p:nvSpPr>
        <p:spPr>
          <a:xfrm>
            <a:off x="4656575"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тема «Jobs and responsibilities»; обобщение школьных ситуаций.
</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62595" y="2575282"/>
            <a:ext cx="2888372" cy="207601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127763" y="2575282"/>
            <a:ext cx="2888372" cy="2076018"/>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92940" y="2575282"/>
            <a:ext cx="2888372" cy="2076018"/>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What these jobs look like in real life
</a:t>
            </a:r>
            <a:endParaRPr lang="en-US" sz="2400" dirty="0"/>
          </a:p>
        </p:txBody>
      </p:sp>
      <p:sp>
        <p:nvSpPr>
          <p:cNvPr id="11"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12" name="Text 2"/>
          <p:cNvSpPr txBox="1"/>
          <p:nvPr/>
        </p:nvSpPr>
        <p:spPr>
          <a:xfrm>
            <a:off x="396676" y="1332352"/>
            <a:ext cx="2420165" cy="1047300"/>
          </a:xfrm>
          <a:prstGeom prst="rect">
            <a:avLst/>
          </a:prstGeom>
          <a:noFill/>
          <a:ln/>
        </p:spPr>
        <p:txBody>
          <a:bodyPr wrap="square" lIns="0" tIns="0" rIns="0" bIns="0" rtlCol="0" anchor="ctr"/>
          <a:lstStyle/>
          <a:p>
            <a:pPr algn="l" indent="0" marL="0">
              <a:lnSpc>
                <a:spcPct val="115000"/>
              </a:lnSpc>
              <a:buNone/>
            </a:pPr>
            <a:r>
              <a:rPr lang="en-US" sz="973" b="1" dirty="0">
                <a:solidFill>
                  <a:srgbClr val="FFFFFF"/>
                </a:solidFill>
                <a:latin typeface="Arial" pitchFamily="34" charset="0"/>
                <a:ea typeface="Arial" pitchFamily="34" charset="-122"/>
                <a:cs typeface="Arial" pitchFamily="34" charset="-120"/>
              </a:rPr>
              <a:t>A doctor at work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In a hospital, a doctor meets patients, asks questions and gives help. The job is not only about medicine, but also about care, calm speech and careful checking. A white coat, a stethoscope and a busy ward make the scene easy to imagine.
</a:t>
            </a:r>
            <a:endParaRPr lang="en-US" sz="973" dirty="0"/>
          </a:p>
        </p:txBody>
      </p:sp>
      <p:sp>
        <p:nvSpPr>
          <p:cNvPr id="13" name="Text 3"/>
          <p:cNvSpPr txBox="1"/>
          <p:nvPr/>
        </p:nvSpPr>
        <p:spPr>
          <a:xfrm>
            <a:off x="3361844" y="1332352"/>
            <a:ext cx="2420165" cy="1047300"/>
          </a:xfrm>
          <a:prstGeom prst="rect">
            <a:avLst/>
          </a:prstGeom>
          <a:noFill/>
          <a:ln/>
        </p:spPr>
        <p:txBody>
          <a:bodyPr wrap="square" lIns="0" tIns="0" rIns="0" bIns="0" rtlCol="0" anchor="ctr"/>
          <a:lstStyle/>
          <a:p>
            <a:pPr algn="l" indent="0" marL="0">
              <a:lnSpc>
                <a:spcPct val="115000"/>
              </a:lnSpc>
              <a:buNone/>
            </a:pPr>
            <a:r>
              <a:rPr lang="en-US" sz="973" b="1" dirty="0">
                <a:solidFill>
                  <a:srgbClr val="FFFFFF"/>
                </a:solidFill>
                <a:latin typeface="Arial" pitchFamily="34" charset="0"/>
                <a:ea typeface="Arial" pitchFamily="34" charset="-122"/>
                <a:cs typeface="Arial" pitchFamily="34" charset="-120"/>
              </a:rPr>
              <a:t>A bus driver on the road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A bus driver starts early and follows a route through the city. The work needs attention, patience and responsibility, because many people depend on safe travel. A uniform, a steering wheel and passengers waiting at a stop create a clear everyday picture.
</a:t>
            </a:r>
            <a:endParaRPr lang="en-US" sz="973" dirty="0"/>
          </a:p>
        </p:txBody>
      </p:sp>
      <p:sp>
        <p:nvSpPr>
          <p:cNvPr id="14" name="Text 4"/>
          <p:cNvSpPr txBox="1"/>
          <p:nvPr/>
        </p:nvSpPr>
        <p:spPr>
          <a:xfrm>
            <a:off x="6327022" y="1332352"/>
            <a:ext cx="2420165" cy="1047300"/>
          </a:xfrm>
          <a:prstGeom prst="rect">
            <a:avLst/>
          </a:prstGeom>
          <a:noFill/>
          <a:ln/>
        </p:spPr>
        <p:txBody>
          <a:bodyPr wrap="square" lIns="0" tIns="0" rIns="0" bIns="0" rtlCol="0" anchor="ctr"/>
          <a:lstStyle/>
          <a:p>
            <a:pPr algn="l" indent="0" marL="0">
              <a:lnSpc>
                <a:spcPct val="115000"/>
              </a:lnSpc>
              <a:buNone/>
            </a:pPr>
            <a:r>
              <a:rPr lang="en-US" sz="973" b="1" dirty="0">
                <a:solidFill>
                  <a:srgbClr val="FFFFFF"/>
                </a:solidFill>
                <a:latin typeface="Arial" pitchFamily="34" charset="0"/>
                <a:ea typeface="Arial" pitchFamily="34" charset="-122"/>
                <a:cs typeface="Arial" pitchFamily="34" charset="-120"/>
              </a:rPr>
              <a:t>A librarian in a quiet room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5" dirty="0">
                <a:solidFill>
                  <a:srgbClr val="FFFFFF"/>
                </a:solidFill>
                <a:latin typeface="Arial" pitchFamily="34" charset="0"/>
                <a:ea typeface="Arial" pitchFamily="34" charset="-122"/>
                <a:cs typeface="Arial" pitchFamily="34" charset="-120"/>
              </a:rPr>
              <a:t>A librarian helps readers find books, explains where to search and keeps shelves in order. This job supports learning for children and adults alike. In a library, books, computer screens and neatly arranged tables show a calm place where knowledge is easy to reach.
</a:t>
            </a:r>
            <a:endParaRPr lang="en-US" sz="97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How time is divided in a day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The chart compares how a day is often used by students and adults, showing that work, learning and rest all need time.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Daily life is built around fixed duties and recovery; good planning helps people balance school, work and enough sleep.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Illustrative estimate for a presentation on daily routines; not based on one external dataset.
</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Mistakes are part of learning and work
</a:t>
            </a:r>
            <a:endParaRPr lang="en-US" sz="2400" dirty="0"/>
          </a:p>
        </p:txBody>
      </p:sp>
      <p:sp>
        <p:nvSpPr>
          <p:cNvPr id="8"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9" name="Text 2"/>
          <p:cNvSpPr txBox="1"/>
          <p:nvPr/>
        </p:nvSpPr>
        <p:spPr>
          <a:xfrm>
            <a:off x="515949" y="1484350"/>
            <a:ext cx="1566000" cy="3041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Notice the mistake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The first step is to see that something is wrong. In school or at work, responsible people do not hide errors; they look at the result, think carefully and decide what needs to be changed.
</a:t>
            </a:r>
            <a:endParaRPr lang="en-US" sz="1100" dirty="0"/>
          </a:p>
        </p:txBody>
      </p:sp>
      <p:sp>
        <p:nvSpPr>
          <p:cNvPr id="10" name="Text 3"/>
          <p:cNvSpPr txBox="1"/>
          <p:nvPr/>
        </p:nvSpPr>
        <p:spPr>
          <a:xfrm>
            <a:off x="2783424" y="1484350"/>
            <a:ext cx="1566000" cy="3041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Check and fix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Useful English phrases include make a mistake, check the answer and fix the problem. These expressions help students describe what happened and show that they are ready to improve the result.
</a:t>
            </a:r>
            <a:endParaRPr lang="en-US" sz="1100" dirty="0"/>
          </a:p>
        </p:txBody>
      </p:sp>
      <p:sp>
        <p:nvSpPr>
          <p:cNvPr id="11" name="Text 4"/>
          <p:cNvSpPr txBox="1"/>
          <p:nvPr/>
        </p:nvSpPr>
        <p:spPr>
          <a:xfrm>
            <a:off x="5014699" y="1484350"/>
            <a:ext cx="1566000" cy="3041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Try again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A mistake is not the end of the task. After correcting it, a person can try again, learn from the problem and do better next time, which is important in study and in future jobs.
</a:t>
            </a:r>
            <a:endParaRPr lang="en-US" sz="1100" dirty="0"/>
          </a:p>
        </p:txBody>
      </p:sp>
      <p:sp>
        <p:nvSpPr>
          <p:cNvPr id="12" name="Text 5"/>
          <p:cNvSpPr txBox="1"/>
          <p:nvPr/>
        </p:nvSpPr>
        <p:spPr>
          <a:xfrm>
            <a:off x="7245974" y="1484400"/>
            <a:ext cx="1566000" cy="30417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Care matters most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In jobs such as medicine, flying and engineering, careful checking is essential. One small error can affect many people, so responsibility means being attentive, honest and ready to review work before finishing it.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From interests to possible careers
</a:t>
            </a:r>
            <a:endParaRPr lang="en-US" sz="2000"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A simple path from personal interests to school activities and future job ideas.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08959" y="1418200"/>
            <a:ext cx="939488" cy="10737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238491" y="1418200"/>
            <a:ext cx="1073700" cy="10737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169341" y="1418200"/>
            <a:ext cx="805275" cy="10737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697554" y="1418200"/>
            <a:ext cx="1342125" cy="10737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494193" y="1418200"/>
            <a:ext cx="1342125" cy="1073700"/>
          </a:xfrm>
          <a:prstGeom prst="rect">
            <a:avLst/>
          </a:prstGeom>
        </p:spPr>
      </p:pic>
      <p:sp>
        <p:nvSpPr>
          <p:cNvPr id="14"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15"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Useful skills for many professions
</a:t>
            </a:r>
            <a:endParaRPr lang="en-US" sz="2400" dirty="0"/>
          </a:p>
        </p:txBody>
      </p:sp>
      <p:sp>
        <p:nvSpPr>
          <p:cNvPr id="16" name="Text 2"/>
          <p:cNvSpPr txBox="1"/>
          <p:nvPr/>
        </p:nvSpPr>
        <p:spPr>
          <a:xfrm>
            <a:off x="295446" y="2967102"/>
            <a:ext cx="1366500" cy="1604400"/>
          </a:xfrm>
          <a:prstGeom prst="rect">
            <a:avLst/>
          </a:prstGeom>
          <a:noFill/>
          <a:ln/>
        </p:spPr>
        <p:txBody>
          <a:bodyPr wrap="square" lIns="0" tIns="0" rIns="0" bIns="0" rtlCol="0" anchor="ctr"/>
          <a:lstStyle/>
          <a:p>
            <a:pPr algn="l" indent="0" marL="0">
              <a:lnSpc>
                <a:spcPct val="115000"/>
              </a:lnSpc>
              <a:buNone/>
            </a:pPr>
            <a:r>
              <a:rPr lang="en-US" sz="965" b="1" dirty="0">
                <a:solidFill>
                  <a:srgbClr val="FFFFFF"/>
                </a:solidFill>
                <a:latin typeface="Arial" pitchFamily="34" charset="0"/>
                <a:ea typeface="Arial" pitchFamily="34" charset="-122"/>
                <a:cs typeface="Arial" pitchFamily="34" charset="-120"/>
              </a:rPr>
              <a:t>Reading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Reading helps people understand instructions, signs and short texts. It is useful in almost every job, because workers often need to find information quickly and use it correctly.
</a:t>
            </a:r>
            <a:endParaRPr lang="en-US" sz="965" dirty="0"/>
          </a:p>
        </p:txBody>
      </p:sp>
      <p:sp>
        <p:nvSpPr>
          <p:cNvPr id="17" name="Text 3"/>
          <p:cNvSpPr txBox="1"/>
          <p:nvPr/>
        </p:nvSpPr>
        <p:spPr>
          <a:xfrm>
            <a:off x="2092084" y="2967102"/>
            <a:ext cx="1366500" cy="1604400"/>
          </a:xfrm>
          <a:prstGeom prst="rect">
            <a:avLst/>
          </a:prstGeom>
          <a:noFill/>
          <a:ln/>
        </p:spPr>
        <p:txBody>
          <a:bodyPr wrap="square" lIns="0" tIns="0" rIns="0" bIns="0" rtlCol="0" anchor="ctr"/>
          <a:lstStyle/>
          <a:p>
            <a:pPr algn="l" indent="0" marL="0">
              <a:lnSpc>
                <a:spcPct val="115000"/>
              </a:lnSpc>
              <a:buNone/>
            </a:pPr>
            <a:r>
              <a:rPr lang="en-US" sz="965" b="1" dirty="0">
                <a:solidFill>
                  <a:srgbClr val="FFFFFF"/>
                </a:solidFill>
                <a:latin typeface="Arial" pitchFamily="34" charset="0"/>
                <a:ea typeface="Arial" pitchFamily="34" charset="-122"/>
                <a:cs typeface="Arial" pitchFamily="34" charset="-120"/>
              </a:rPr>
              <a:t>Writing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Writing is needed for messages, forms and notes. Clear writing helps people share information, record ideas and avoid misunderstanding at school, in offices and in many service jobs.
</a:t>
            </a:r>
            <a:endParaRPr lang="en-US" sz="965" dirty="0"/>
          </a:p>
        </p:txBody>
      </p:sp>
      <p:sp>
        <p:nvSpPr>
          <p:cNvPr id="18" name="Text 4"/>
          <p:cNvSpPr txBox="1"/>
          <p:nvPr/>
        </p:nvSpPr>
        <p:spPr>
          <a:xfrm>
            <a:off x="3888722" y="2967102"/>
            <a:ext cx="1366500" cy="1604400"/>
          </a:xfrm>
          <a:prstGeom prst="rect">
            <a:avLst/>
          </a:prstGeom>
          <a:noFill/>
          <a:ln/>
        </p:spPr>
        <p:txBody>
          <a:bodyPr wrap="square" lIns="0" tIns="0" rIns="0" bIns="0" rtlCol="0" anchor="ctr"/>
          <a:lstStyle/>
          <a:p>
            <a:pPr algn="l" indent="0" marL="0">
              <a:lnSpc>
                <a:spcPct val="115000"/>
              </a:lnSpc>
              <a:buNone/>
            </a:pPr>
            <a:r>
              <a:rPr lang="en-US" sz="965" b="1" dirty="0">
                <a:solidFill>
                  <a:srgbClr val="FFFFFF"/>
                </a:solidFill>
                <a:latin typeface="Arial" pitchFamily="34" charset="0"/>
                <a:ea typeface="Arial" pitchFamily="34" charset="-122"/>
                <a:cs typeface="Arial" pitchFamily="34" charset="-120"/>
              </a:rPr>
              <a:t>Basic maths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Basic maths is useful for counting, measuring and comparing. It supports shopping, planning, checking money and solving simple practical problems in daily work.
</a:t>
            </a:r>
            <a:endParaRPr lang="en-US" sz="965" dirty="0"/>
          </a:p>
        </p:txBody>
      </p:sp>
      <p:sp>
        <p:nvSpPr>
          <p:cNvPr id="19" name="Text 5"/>
          <p:cNvSpPr txBox="1"/>
          <p:nvPr/>
        </p:nvSpPr>
        <p:spPr>
          <a:xfrm>
            <a:off x="5685360" y="2967102"/>
            <a:ext cx="1366500" cy="1604400"/>
          </a:xfrm>
          <a:prstGeom prst="rect">
            <a:avLst/>
          </a:prstGeom>
          <a:noFill/>
          <a:ln/>
        </p:spPr>
        <p:txBody>
          <a:bodyPr wrap="square" lIns="0" tIns="0" rIns="0" bIns="0" rtlCol="0" anchor="ctr"/>
          <a:lstStyle/>
          <a:p>
            <a:pPr algn="l" indent="0" marL="0">
              <a:lnSpc>
                <a:spcPct val="115000"/>
              </a:lnSpc>
              <a:buNone/>
            </a:pPr>
            <a:r>
              <a:rPr lang="en-US" sz="965" b="1" dirty="0">
                <a:solidFill>
                  <a:srgbClr val="FFFFFF"/>
                </a:solidFill>
                <a:latin typeface="Arial" pitchFamily="34" charset="0"/>
                <a:ea typeface="Arial" pitchFamily="34" charset="-122"/>
                <a:cs typeface="Arial" pitchFamily="34" charset="-120"/>
              </a:rPr>
              <a:t>Speaking and listening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Speaking clearly and listening carefully help people ask questions, answer politely and work with others. These skills are important in classrooms, shops, hospitals and teams.
</a:t>
            </a:r>
            <a:endParaRPr lang="en-US" sz="965" dirty="0"/>
          </a:p>
        </p:txBody>
      </p:sp>
      <p:sp>
        <p:nvSpPr>
          <p:cNvPr id="20" name="Text 6"/>
          <p:cNvSpPr txBox="1"/>
          <p:nvPr/>
        </p:nvSpPr>
        <p:spPr>
          <a:xfrm>
            <a:off x="7481998" y="2967102"/>
            <a:ext cx="1366500" cy="1604400"/>
          </a:xfrm>
          <a:prstGeom prst="rect">
            <a:avLst/>
          </a:prstGeom>
          <a:noFill/>
          <a:ln/>
        </p:spPr>
        <p:txBody>
          <a:bodyPr wrap="square" lIns="0" tIns="0" rIns="0" bIns="0" rtlCol="0" anchor="ctr"/>
          <a:lstStyle/>
          <a:p>
            <a:pPr algn="l" indent="0" marL="0">
              <a:lnSpc>
                <a:spcPct val="115000"/>
              </a:lnSpc>
              <a:buNone/>
            </a:pPr>
            <a:r>
              <a:rPr lang="en-US" sz="965" b="1" dirty="0">
                <a:solidFill>
                  <a:srgbClr val="FFFFFF"/>
                </a:solidFill>
                <a:latin typeface="Arial" pitchFamily="34" charset="0"/>
                <a:ea typeface="Arial" pitchFamily="34" charset="-122"/>
                <a:cs typeface="Arial" pitchFamily="34" charset="-120"/>
              </a:rPr>
              <a:t>Digital skills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Using digital devices helps people search for information, type documents and send messages. Even simple computer skills can save time and make work more accurate.
</a:t>
            </a:r>
            <a:endParaRPr lang="en-US" sz="96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2121441"/>
            <a:ext cx="3239400" cy="1324343"/>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Everyday jobs around us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Эта таблица показывает, как привычные профессии помогают людям в повседневной жизни и почему их работа нужна каждому из нас.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Даже незаметная ежедневная работа делает жизнь удобнее, чище, безопаснее и лучше организованной.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тема «Jobs and responsibilities»; типичные примеры городских профессий.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23376" y="1222650"/>
            <a:ext cx="4527298" cy="3629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Responsibility and character
</a:t>
            </a:r>
            <a:endParaRPr lang="en-US" sz="2400" dirty="0"/>
          </a:p>
        </p:txBody>
      </p:sp>
      <p:sp>
        <p:nvSpPr>
          <p:cNvPr id="9"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10" name="Text 2"/>
          <p:cNvSpPr txBox="1"/>
          <p:nvPr/>
        </p:nvSpPr>
        <p:spPr>
          <a:xfrm>
            <a:off x="867050" y="1382025"/>
            <a:ext cx="3323100" cy="578100"/>
          </a:xfrm>
          <a:prstGeom prst="rect">
            <a:avLst/>
          </a:prstGeom>
          <a:noFill/>
          <a:ln/>
        </p:spPr>
        <p:txBody>
          <a:bodyPr wrap="square" lIns="0" tIns="0" rIns="0" bIns="0" rtlCol="0" anchor="ctr"/>
          <a:lstStyle/>
          <a:p>
            <a:pPr algn="l" indent="0" marL="0">
              <a:lnSpc>
                <a:spcPct val="115000"/>
              </a:lnSpc>
              <a:buNone/>
            </a:pPr>
            <a:r>
              <a:rPr lang="en-US" sz="946" b="1" dirty="0">
                <a:solidFill>
                  <a:srgbClr val="FFFFFF"/>
                </a:solidFill>
                <a:latin typeface="Arial" pitchFamily="34" charset="0"/>
                <a:ea typeface="Arial" pitchFamily="34" charset="-122"/>
                <a:cs typeface="Arial" pitchFamily="34" charset="-120"/>
              </a:rPr>
              <a:t>Being honest
</a:t>
            </a:r>
            <a:pPr algn="l" indent="0" marL="0">
              <a:lnSpc>
                <a:spcPct val="115000"/>
              </a:lnSpc>
              <a:buNone/>
            </a:pPr>
            <a:r>
              <a:rPr lang="en-US" sz="43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Responsible people tell the truth, even when it is not easy. Honesty builds trust in school, at home and in future work, because others can rely on their words and actions.
</a:t>
            </a:r>
            <a:endParaRPr lang="en-US" sz="946" dirty="0"/>
          </a:p>
        </p:txBody>
      </p:sp>
      <p:sp>
        <p:nvSpPr>
          <p:cNvPr id="11" name="Text 3"/>
          <p:cNvSpPr txBox="1"/>
          <p:nvPr/>
        </p:nvSpPr>
        <p:spPr>
          <a:xfrm>
            <a:off x="867050" y="2297192"/>
            <a:ext cx="3323100" cy="578100"/>
          </a:xfrm>
          <a:prstGeom prst="rect">
            <a:avLst/>
          </a:prstGeom>
          <a:noFill/>
          <a:ln/>
        </p:spPr>
        <p:txBody>
          <a:bodyPr wrap="square" lIns="0" tIns="0" rIns="0" bIns="0" rtlCol="0" anchor="ctr"/>
          <a:lstStyle/>
          <a:p>
            <a:pPr algn="l" indent="0" marL="0">
              <a:lnSpc>
                <a:spcPct val="115000"/>
              </a:lnSpc>
              <a:buNone/>
            </a:pPr>
            <a:r>
              <a:rPr lang="en-US" sz="946" b="1" dirty="0">
                <a:solidFill>
                  <a:srgbClr val="FFFFFF"/>
                </a:solidFill>
                <a:latin typeface="Arial" pitchFamily="34" charset="0"/>
                <a:ea typeface="Arial" pitchFamily="34" charset="-122"/>
                <a:cs typeface="Arial" pitchFamily="34" charset="-120"/>
              </a:rPr>
              <a:t>Being reliable
</a:t>
            </a:r>
            <a:pPr algn="l" indent="0" marL="0">
              <a:lnSpc>
                <a:spcPct val="115000"/>
              </a:lnSpc>
              <a:buNone/>
            </a:pPr>
            <a:r>
              <a:rPr lang="en-US" sz="43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A reliable person keeps promises and finishes tasks on time. This quality is important in group work, sports and family life, where other people depend on regular and careful behavior.
</a:t>
            </a:r>
            <a:endParaRPr lang="en-US" sz="946" dirty="0"/>
          </a:p>
        </p:txBody>
      </p:sp>
      <p:sp>
        <p:nvSpPr>
          <p:cNvPr id="12" name="Text 4"/>
          <p:cNvSpPr txBox="1"/>
          <p:nvPr/>
        </p:nvSpPr>
        <p:spPr>
          <a:xfrm>
            <a:off x="867050" y="3212371"/>
            <a:ext cx="3323100" cy="578100"/>
          </a:xfrm>
          <a:prstGeom prst="rect">
            <a:avLst/>
          </a:prstGeom>
          <a:noFill/>
          <a:ln/>
        </p:spPr>
        <p:txBody>
          <a:bodyPr wrap="square" lIns="0" tIns="0" rIns="0" bIns="0" rtlCol="0" anchor="ctr"/>
          <a:lstStyle/>
          <a:p>
            <a:pPr algn="l" indent="0" marL="0">
              <a:lnSpc>
                <a:spcPct val="115000"/>
              </a:lnSpc>
              <a:buNone/>
            </a:pPr>
            <a:r>
              <a:rPr lang="en-US" sz="946" b="1" dirty="0">
                <a:solidFill>
                  <a:srgbClr val="FFFFFF"/>
                </a:solidFill>
                <a:latin typeface="Arial" pitchFamily="34" charset="0"/>
                <a:ea typeface="Arial" pitchFamily="34" charset="-122"/>
                <a:cs typeface="Arial" pitchFamily="34" charset="-120"/>
              </a:rPr>
              <a:t>Self-control in action
</a:t>
            </a:r>
            <a:pPr algn="l" indent="0" marL="0">
              <a:lnSpc>
                <a:spcPct val="115000"/>
              </a:lnSpc>
              <a:buNone/>
            </a:pPr>
            <a:r>
              <a:rPr lang="en-US" sz="43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Self-control helps a person stay calm, follow a plan and avoid careless decisions. It is useful when homework is difficult, when rules are strict and when time is limited.
</a:t>
            </a:r>
            <a:endParaRPr lang="en-US" sz="946" dirty="0"/>
          </a:p>
        </p:txBody>
      </p:sp>
      <p:sp>
        <p:nvSpPr>
          <p:cNvPr id="13" name="Text 5"/>
          <p:cNvSpPr txBox="1"/>
          <p:nvPr/>
        </p:nvSpPr>
        <p:spPr>
          <a:xfrm>
            <a:off x="867050" y="4107669"/>
            <a:ext cx="3323100" cy="578100"/>
          </a:xfrm>
          <a:prstGeom prst="rect">
            <a:avLst/>
          </a:prstGeom>
          <a:noFill/>
          <a:ln/>
        </p:spPr>
        <p:txBody>
          <a:bodyPr wrap="square" lIns="0" tIns="0" rIns="0" bIns="0" rtlCol="0" anchor="ctr"/>
          <a:lstStyle/>
          <a:p>
            <a:pPr algn="l" indent="0" marL="0">
              <a:lnSpc>
                <a:spcPct val="115000"/>
              </a:lnSpc>
              <a:buNone/>
            </a:pPr>
            <a:r>
              <a:rPr lang="en-US" sz="946" b="1" dirty="0">
                <a:solidFill>
                  <a:srgbClr val="FFFFFF"/>
                </a:solidFill>
                <a:latin typeface="Arial" pitchFamily="34" charset="0"/>
                <a:ea typeface="Arial" pitchFamily="34" charset="-122"/>
                <a:cs typeface="Arial" pitchFamily="34" charset="-120"/>
              </a:rPr>
              <a:t>Respect for others
</a:t>
            </a:r>
            <a:pPr algn="l" indent="0" marL="0">
              <a:lnSpc>
                <a:spcPct val="115000"/>
              </a:lnSpc>
              <a:buNone/>
            </a:pPr>
            <a:r>
              <a:rPr lang="en-US" sz="43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Respect means valuing other people’s time, ideas and effort. A responsible student listens politely, arrives on time and works carefully, showing that other people matter.
</a:t>
            </a:r>
            <a:endParaRPr lang="en-US" sz="94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What helps a person be responsible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Small habits can make responsibility easier: a plan, reminders and enough rest support regular work and reduce stress.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The strongest support comes from planning and routine, because they help a person remember tasks and finish them on time.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788" dirty="0">
                <a:solidFill>
                  <a:srgbClr val="FFFFFF"/>
                </a:solidFill>
                <a:latin typeface="Arial" pitchFamily="34" charset="0"/>
                <a:ea typeface="Arial" pitchFamily="34" charset="-122"/>
                <a:cs typeface="Arial" pitchFamily="34" charset="-120"/>
              </a:rPr>
              <a:t>Illustrative classroom chart based on common student habits; not based on a published survey.
</a:t>
            </a:r>
            <a:endParaRPr lang="en-US" sz="788"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Jobs and responsibilities: the main idea
</a:t>
            </a:r>
            <a:endParaRPr lang="en-US" sz="3000" dirty="0"/>
          </a:p>
        </p:txBody>
      </p:sp>
      <p:sp>
        <p:nvSpPr>
          <p:cNvPr id="4" name="Text 1"/>
          <p:cNvSpPr txBox="1"/>
          <p:nvPr/>
        </p:nvSpPr>
        <p:spPr>
          <a:xfrm>
            <a:off x="1198950" y="2552900"/>
            <a:ext cx="6746100" cy="1919700"/>
          </a:xfrm>
          <a:prstGeom prst="rect">
            <a:avLst/>
          </a:prstGeom>
          <a:noFill/>
          <a:ln/>
        </p:spPr>
        <p:txBody>
          <a:bodyPr wrap="square" lIns="0" tIns="0" rIns="0" bIns="0" rtlCol="0" anchor="ctr"/>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Jobs help people every day, and responsibility makes that help dependable. When students are punctual, careful and cooperative, they build habits that matter at home, at school and in future careers.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2026-05-30T21:56:22Z</dcterms:created>
  <dcterms:modified xsi:type="dcterms:W3CDTF">2026-05-30T21:56:22Z</dcterms:modified>
</cp:coreProperties>
</file>