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и окружающая среда: введение
</a:t>
            </a:r>
            <a:endParaRPr lang="en-US" sz="2499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взаимосвязи живых существ и среды обитания в единой биосфере.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экологии от истоков к современности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появилась как отдельная наука в XIX веке, объединяя биологию, географию и химию. В России фундамент закладывали учёные Докучаев и Вернадский, изучавшие биосферу и экосистемы. Сегодня экология охватывает процессы на всех масштабах — от локального до глобального.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объединяет разнообразные ярусы растений и животных, создавая устойчивую систему. Здесь происходит активный обмен веществ и энергии между живыми организмами и абиотическими элементами.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 сложная экосистема
</a:t>
            </a:r>
            <a:endParaRPr lang="en-US" sz="1531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характеризуются травянистой растительностью и множеством мелких обитателей, таких как насекомые и микроорганизмы, способствующих плодородию почвы и поддержанию баланса.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Луг: простая, но важная система
</a:t>
            </a:r>
            <a:endParaRPr lang="en-US" sz="1284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включают разнообразие планктона, рыб и водорослей. Их экосистема демонстрирует взаимозависимость видов и процессы накопления и перераспределения энергии.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 и его обитатели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экосистема? Ключевые примеры
</a:t>
            </a:r>
            <a:endParaRPr lang="en-US" sz="213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089" y="968275"/>
            <a:ext cx="2002822" cy="2107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71814" y="968200"/>
            <a:ext cx="2002822" cy="210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141" y="968275"/>
            <a:ext cx="2002468" cy="209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41615" y="968150"/>
            <a:ext cx="1994270" cy="2098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05800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водоросли синтезируют органические вещества из неорганических, обеспечивая энергию для всех последующих уровней пищевой цепи.
</a:t>
            </a:r>
            <a:endParaRPr lang="en-US" sz="1076" dirty="0"/>
          </a:p>
        </p:txBody>
      </p:sp>
      <p:sp>
        <p:nvSpPr>
          <p:cNvPr id="12" name="Text 2"/>
          <p:cNvSpPr txBox="1"/>
          <p:nvPr/>
        </p:nvSpPr>
        <p:spPr>
          <a:xfrm>
            <a:off x="305800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— первые звенья
</a:t>
            </a:r>
            <a:endParaRPr lang="en-US" sz="1130" dirty="0"/>
          </a:p>
        </p:txBody>
      </p:sp>
      <p:sp>
        <p:nvSpPr>
          <p:cNvPr id="13" name="Text 3"/>
          <p:cNvSpPr txBox="1"/>
          <p:nvPr/>
        </p:nvSpPr>
        <p:spPr>
          <a:xfrm>
            <a:off x="2497625" y="3652005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Травоядные, хищники и высшие хищники представляют разные уровни консументов, потребляя продукты предыдущих звеньев и регулируя численность.
</a:t>
            </a:r>
            <a:endParaRPr lang="en-US" sz="1064" dirty="0"/>
          </a:p>
        </p:txBody>
      </p:sp>
      <p:sp>
        <p:nvSpPr>
          <p:cNvPr id="14" name="Text 4"/>
          <p:cNvSpPr txBox="1"/>
          <p:nvPr/>
        </p:nvSpPr>
        <p:spPr>
          <a:xfrm>
            <a:off x="2497625" y="3209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— организмовые потребители
</a:t>
            </a:r>
            <a:endParaRPr lang="en-US" sz="1111" dirty="0"/>
          </a:p>
        </p:txBody>
      </p:sp>
      <p:sp>
        <p:nvSpPr>
          <p:cNvPr id="15" name="Text 5"/>
          <p:cNvSpPr txBox="1"/>
          <p:nvPr/>
        </p:nvSpPr>
        <p:spPr>
          <a:xfrm>
            <a:off x="4681875" y="3646020"/>
            <a:ext cx="1984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Бактерии, грибы и почвенные животные разлагают органические остатки, возвращая питательные вещества обратно в почву, поддерживая экосистему живой.
</a:t>
            </a:r>
            <a:endParaRPr lang="en-US" sz="1028" dirty="0"/>
          </a:p>
        </p:txBody>
      </p:sp>
      <p:sp>
        <p:nvSpPr>
          <p:cNvPr id="16" name="Text 6"/>
          <p:cNvSpPr txBox="1"/>
          <p:nvPr/>
        </p:nvSpPr>
        <p:spPr>
          <a:xfrm>
            <a:off x="4681875" y="3203350"/>
            <a:ext cx="19848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 в круговороте веществ
</a:t>
            </a:r>
            <a:endParaRPr lang="en-US" sz="1130" dirty="0"/>
          </a:p>
        </p:txBody>
      </p:sp>
      <p:sp>
        <p:nvSpPr>
          <p:cNvPr id="17" name="Text 7"/>
          <p:cNvSpPr txBox="1"/>
          <p:nvPr/>
        </p:nvSpPr>
        <p:spPr>
          <a:xfrm>
            <a:off x="6873975" y="3646020"/>
            <a:ext cx="1962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климата, тип почвы, доступность воды и свет влияют на распределение видов и физико-химическую среду обитания.
</a:t>
            </a:r>
            <a:endParaRPr lang="en-US" sz="1130" dirty="0"/>
          </a:p>
        </p:txBody>
      </p:sp>
      <p:sp>
        <p:nvSpPr>
          <p:cNvPr id="18" name="Text 8"/>
          <p:cNvSpPr txBox="1"/>
          <p:nvPr/>
        </p:nvSpPr>
        <p:spPr>
          <a:xfrm>
            <a:off x="6873975" y="3203350"/>
            <a:ext cx="19626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условия как основа жизни
</a:t>
            </a:r>
            <a:endParaRPr lang="en-US" sz="1130" dirty="0"/>
          </a:p>
        </p:txBody>
      </p:sp>
      <p:sp>
        <p:nvSpPr>
          <p:cNvPr id="19" name="Text 9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экосистемы: основные элементы
</a:t>
            </a:r>
            <a:endParaRPr lang="en-US" sz="224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биотических факторов на экосистему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 проявляются в отношениях между организмами: симбиоз способствует взаимной выгоде, например, лишайник — союз гриба и водоросли.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 и конкуренция регулируют численность видов, изменяя доступность ресурсов и структуру сообщества.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Свет — ключевой стимулятор фотосинтеза, определяющий продуктивность экосистемы и рост растений. 2. Температура ограничивает ареалы обитания, влияя на приспособления организмов, например, густой покров животных северных широт.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Влажность и рельеф формируют разнообразие микросред обитания, создавая экологические ниши. 2. Почвенные характеристики диктуют тип растительности и развитие наземных экосистем.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абиотические факторы среды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1367" y="1242175"/>
            <a:ext cx="2960266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взаимоотношений между организмами
</a:t>
            </a:r>
            <a:endParaRPr lang="en-US" sz="2300" dirty="0"/>
          </a:p>
        </p:txBody>
      </p:sp>
      <p:sp>
        <p:nvSpPr>
          <p:cNvPr id="7" name="Text 2"/>
          <p:cNvSpPr txBox="1"/>
          <p:nvPr/>
        </p:nvSpPr>
        <p:spPr>
          <a:xfrm>
            <a:off x="544450" y="1630022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Взаимовыгодные связи, такие как опыление пчёлами цветов, способствуют размножению растений и снабжению насекомых пищей, укрепляя экосистемы.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42600" y="3121734"/>
            <a:ext cx="50967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и комменсализм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Комменсализм проявляется, когда один организм получает выгоду, не причиняя вреда другому, например, рыбы-гребенчатки используют панцирь крабов как укрытие. Паразитизм снижает здоровье хозяина, но влияет на регуляцию популяций.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и энергетические потоки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трансформации энергии и вещества в экосистемах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бобров, обитающая на определённом участке реки, характеризуется общими генетическими и экологическими особенностями. Их численность регулируется доступностью пищи и состоянием среды.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речных бобров в Вологодской области
</a:t>
            </a:r>
            <a:endParaRPr lang="en-US" sz="1281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Болотный биогеоценоз: комплексные взаимодействия
</a:t>
            </a:r>
            <a:endParaRPr lang="en-US" sz="1186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Болото — пример устойчивой системы, где переплетаются растения, животные, грибы и микроорганизмы. Совместные процессы поддерживают равновесие и биоразнообразие.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и биогеоценозы в природе
</a:t>
            </a:r>
            <a:endParaRPr lang="en-US" sz="241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разнообразие повышает устойчивость экосистем, позволяя им адаптироваться к изменениям и сохранять функциональность.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и численность популяций определяются не только ресурсами, но и межвидовыми связями, влияя на структуру сообществ.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Сукцессия — естественный процесс смены сообществ, как, например, зарастание искусственных водоемов с постепенной заменой видов.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закономерности и их проявления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 адаптации включают физические изменения, которые помогают организму выживать: например, толстый слой жира у белых медведей обеспечивает теплоизоляцию в Арктике. Эти структурные черты формируются постепенно под влиянием климата и среды обитания.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Физиологические адаптации связаны с внутренними процессами, такими как анабиоз пресноводных рачков в период засухи, позволяющий им переживать экстремальные условия. Поведенческие адаптации, например миграция птиц на юг, помогают избежать неблагоприятных сезонных изменений.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организмов к среде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и его значение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обеспечивает стабильность внутренней среды организма несмотря на внешние колебания, что важно для поддержания жизненно необходимых функций.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клеточном уровне гомеостаз регулирует концентрацию солей, воды и ионов, создавая оптимальные условия для метаболизма и устойчивой работы систем.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пресноводных рыб поддержание осмотического давления предотвращает чрезмерное проникновение воды в клетки, что критично для выживания в среде с разным составом воды.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Гомеостатические механизмы позволяют организму адаптироваться к меняющимся условиям среды, снижая риск повреждений и обеспечивая физиологическое равновесие.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расширение городов приводит к уничтожению естественных экосистем, сокращению зеленых зон и нарушению привычных биогеоценозов. Это влияет на миграционные маршруты животных и снижает биоразнообразие регионов.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ландшафтов под воздействием урбанизации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промышленных предприятий и транспорта приводят к накоплению токсичных веществ, таких как тяжелые металлы и пластик, в воздухе и водоемах. Это ухудшает здоровье экосистем и человека, способствует развитию респираторных и онкологических заболеваний.
</a:t>
            </a:r>
            <a:endParaRPr lang="en-US" sz="93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атмосферного воздуха и воды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температура планеты за последние 150 лет повысилась примерно на 1,2°C, что подтверждается данными IPCC 2023. Это вызывает таяние ледников, повышение уровня моря и экстремальные погодные явления, влияющие на экосистемы и агросектор.
</a:t>
            </a:r>
            <a:endParaRPr lang="en-US" sz="962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и его последствия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человека на природу: ключевые факты
</a:t>
            </a:r>
            <a:endParaRPr lang="en-US" sz="17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Инициативы «Посади лес» охватывают тысячи волонтеров, восстанавливающих лесные массивы. Эти усилия способствуют увеличению кислородного баланса и созданию среды обитания для многих видов животных.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массовой посадки деревьев в России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микроорганизмов для очистки загрязненных территорий становится эффективной альтернативой химическим методам, восстанавливая природные свойства экосистем и снижая уровень токсинов.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Биоремедиация загрязненных почв и вод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популяций зубра в России — пример успешной охранной программы, включающей создание заповедников и мониторинг видов с целью предотвращения вымирания.
</a:t>
            </a:r>
            <a:endParaRPr lang="en-US" sz="1192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видов животных
</a:t>
            </a:r>
            <a:endParaRPr lang="en-US" sz="1153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восстановления и охраны природы
</a:t>
            </a:r>
            <a:endParaRPr lang="en-US" sz="199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5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421 ppm
</a:t>
            </a:r>
            <a:pPr algn="l" indent="0" marL="0">
              <a:lnSpc>
                <a:spcPct val="115000"/>
              </a:lnSpc>
              <a:buNone/>
            </a:pPr>
            <a:r>
              <a:rPr lang="en-US" sz="1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углекислого газа достигла нового рекорда, усиливая парниковый эффект и способствуя изменению климата.
</a:t>
            </a:r>
            <a:endParaRPr lang="en-US" sz="3551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Ускоренный рост уровня CO2 тесно связан с деятельностью человека и приводит к глобальному потеплению, угрожающему устойчивости экосистем и жизни на планете.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Global Carbon Project, 2022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в экологии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Киотский протокол и Парижское соглашение являются ключевыми международными документами, направленными на сокращение выбросов парниковых газов и борьбу с изменением климата.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Сотрудничество WWF и России в сохранении амурского тигра демонстрирует важность совместных природоохранных инициатив для защиты редких видов и сохранения биоразнообразия.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устойчивого развития в России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0823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2000-е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Первоначальный этап формирования экологического законодательства и повышения общественного интереса к вопросам охраны природы.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2652964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 год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Запуск программ раздельного сбора отходов во многих городах, что стало важным шагом к уменьшению экологического следа.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745125" y="14455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2015–2020 годы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внедрение возобновляемых источников энергии: солнечные и ветровые электростанции начали развиваться в регионах.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6837275" y="99418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2020–настоящее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количества «зеленых школ» с программами экологического образования, направленных на формирование экологической культуры у молодежи.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Молодежь в рамках всероссийской инициативы ежегодно участвует в уборках рек и озер, проводя экологическое просвещение и вовлекая сообщество в сохранение водных ресурсов.
</a:t>
            </a:r>
            <a:endParaRPr lang="en-US" sz="109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Акция «Вода России» — объединение для чистых водоемов
</a:t>
            </a:r>
            <a:endParaRPr lang="en-US" sz="11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Студенты и школьники помогают в мониторинге и охране редких видов, участвуют в восстановлении флоры и фауны, что формирует у них навыки природоохранной работы.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Волонтерские программы на заповедных территориях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Молодежные движения инициируют проекты по созданию зеленых уголков в городах и популяризации сортировки мусора, способствуя улучшению городской экосистемы.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городских экосадов и кампании по раздельному сбору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молодежи в охране природы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Разрабатываются бактериальные культуры, способные эффективно разлагать органические загрязнители в сточных водах, что способствует улучшению качества воды и сохранению экосистем.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для очистки воды
</a:t>
            </a:r>
            <a:endParaRPr lang="en-US" sz="127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установки солнечных панелей и ветровых турбин в центральной части страны уменьшают зависимость от ископаемых ресурсов и снижают выбросы парниковых газов.
</a:t>
            </a:r>
            <a:endParaRPr lang="en-US" sz="1153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источники энергии в России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Спутниковые системы и наземные датчики позволяют отслеживать состояние лесов, почв и водоемов в режиме реального времени, что способствует быстрому реагированию на экологические угрозы.
</a:t>
            </a:r>
            <a:endParaRPr lang="en-US" sz="1076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окружающей среды с помощью технологий
</a:t>
            </a:r>
            <a:endParaRPr lang="en-US" sz="1128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перспективы защиты природы
</a:t>
            </a:r>
            <a:endParaRPr lang="en-US" sz="191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ответственность за будущее природы
</a:t>
            </a:r>
            <a:endParaRPr lang="en-US" sz="2035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баланс — основа жизни на Земле, и его сохранение требует осознанных действий каждого. Только совместными усилиями можно обеспечить устойчивое будущее для следующего поколения.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2026-05-10T05:21:36Z</dcterms:created>
  <dcterms:modified xsi:type="dcterms:W3CDTF">2026-05-10T05:21:36Z</dcterms:modified>
</cp:coreProperties>
</file>