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8392" y="529650"/>
            <a:ext cx="3178816" cy="4084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64175" y="529650"/>
            <a:ext cx="4240500" cy="4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Австралийский Союз: государство и материк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Федеративное государство на материке Австралия: около 7,69 млн км² и примерно 27 млн жителей.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67633" y="287475"/>
            <a:ext cx="3915584" cy="4561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0300" y="4716675"/>
            <a:ext cx="449700" cy="27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69400" y="714000"/>
            <a:ext cx="3917700" cy="3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находится Австралия и как она заселялась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Австралия лежит в Южном полушарии между Индийским и Тихим океанами. Из-за морей и островов она долго оставалась изолированной. Аборигены и жители Торресова пролива живут здесь десятки тысяч лет; британская колонизация началась в 1788 году, а федерация — в 1901-м.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6900" y="437934"/>
            <a:ext cx="82302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Федеративное устройство страны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086798" y="4037799"/>
            <a:ext cx="5113200" cy="70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система помогает учитывать различия регионов: от крупных городов до удалённых территорий. В итоге управление становится более «гибким» для разных частей страны.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253550" y="3188739"/>
            <a:ext cx="5113200" cy="70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Федеральная власть разделяет полномочия с местными органами. Это означает, что важные решения принимаются и на общегосударственном уровне, и на уровне штатов.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20108" y="2391279"/>
            <a:ext cx="51132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Кроме штатов, действуют 2 территории на материке: Северная территория и Австралийская столичная территория. Они управляются по особым правилам по сравнению со штатами.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593748" y="1593820"/>
            <a:ext cx="51132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Австралийский Союз включает 6 штатов: Новый Южный Уэльс, Виктория, Квинсленд, Южная Австралия, Западная Австралия и Тасмания. У каждого штата есть собственная столица и органы власти.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5275" y="1285592"/>
            <a:ext cx="4557900" cy="3138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города Австралии по численности населения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Города-миллионники в Австралии сосредоточены в основном на побережье, а внутренние районы остаются значительно менее заселёнными.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Разрыв между крупнейшими городами и остальными показывает, что основная концентрация населения связана с прибрежной жизнью и экономикой.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Оценки по населению крупнейших городов: Сидней 5,3 млн; Мельбурн 5,2 млн; Брисбен 2,7 млн; Перт 2,3 млн; Аделаида 1,4 млн (сводные данные, источник не указан).
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92933" y="287475"/>
            <a:ext cx="3915584" cy="4561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10527" y="497100"/>
            <a:ext cx="3868800" cy="41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Австралии: пустыни, рифы и эндемики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Пустынный центр и заселённое побережье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районы материка занимают пустыни и полупустыни. Население и хозяйство сильнее развиты у побережья, где больше воды и условий для жизни.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Большой Барьерный риф и эндемичные виды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северо-востоке расположен Большой Барьерный риф — крупнейшая коралловая система мира. Изоляция Австралии способствовала появлению многих эндемичных животных, таких как кенгуру, коала и утконос.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608254" y="4716675"/>
            <a:ext cx="449700" cy="5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91100" y="1264921"/>
            <a:ext cx="4332300" cy="317995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Штаты Австралии и их главные особенности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сравнивает штаты по столице, хозяйственной специализации и заметной природной или культурной особенности.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Специализации различаются: от услуг и культуры до сельского хозяйства и добычи. Это помогает объяснить, почему разные части страны развиваются по-разному.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Australian Bureau of Statistics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4400" y="1851234"/>
            <a:ext cx="376800" cy="376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3250" y="1851234"/>
            <a:ext cx="376800" cy="376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4399" y="3570499"/>
            <a:ext cx="376800" cy="30144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53250" y="3570499"/>
            <a:ext cx="376800" cy="30144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78300" y="622900"/>
            <a:ext cx="77874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Коренное население и культурное наследие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608254" y="4715454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1243850" y="1845575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связь с землёй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729625" y="2379371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Аборигены Австралии и жители островов Торресова пролива сохраняют культурную связь с землёй на протяжении десятков тысяч лет, передавая знания из поколения в поколение.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472700" y="1845575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Искусство и мифы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958475" y="2379371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Искусство, музыка и мифы отражают представления о мире и происхождении людей. Многие сюжеты связаны с конкретными местами и природными объектами.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1243850" y="3527150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Языки и традиции
</a:t>
            </a:r>
            <a:endParaRPr lang="en-US" sz="1400" dirty="0"/>
          </a:p>
        </p:txBody>
      </p:sp>
      <p:sp>
        <p:nvSpPr>
          <p:cNvPr id="14" name="Text 7"/>
          <p:cNvSpPr txBox="1"/>
          <p:nvPr/>
        </p:nvSpPr>
        <p:spPr>
          <a:xfrm>
            <a:off x="729625" y="4064220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языков и устных традиций помогает понимать историю народов. Через рассказы и обряды сохраняются особенности местных сообществ.
</a:t>
            </a:r>
            <a:endParaRPr lang="en-US" sz="1200" dirty="0"/>
          </a:p>
        </p:txBody>
      </p:sp>
      <p:sp>
        <p:nvSpPr>
          <p:cNvPr id="15" name="Text 8"/>
          <p:cNvSpPr txBox="1"/>
          <p:nvPr/>
        </p:nvSpPr>
        <p:spPr>
          <a:xfrm>
            <a:off x="5472700" y="3527150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прав и наследия сегодня
</a:t>
            </a:r>
            <a:endParaRPr lang="en-US" sz="1400" dirty="0"/>
          </a:p>
        </p:txBody>
      </p:sp>
      <p:sp>
        <p:nvSpPr>
          <p:cNvPr id="16" name="Text 9"/>
          <p:cNvSpPr txBox="1"/>
          <p:nvPr/>
        </p:nvSpPr>
        <p:spPr>
          <a:xfrm>
            <a:off x="4958475" y="4064221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современной Австралии признание прав коренных народов и сохранение культурного наследия рассматриваются как важная государственная и общественная задача.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329" y="1454638"/>
            <a:ext cx="8117241" cy="313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устроена власть в Австралийском Союзе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00700" y="1076325"/>
            <a:ext cx="81426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Конституционная монархия; полномочия делятся между федерацией и штатами.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7525" y="1198518"/>
            <a:ext cx="376800" cy="3349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008975" y="1177584"/>
            <a:ext cx="376800" cy="376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027525" y="2940997"/>
            <a:ext cx="376800" cy="376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008975" y="2940997"/>
            <a:ext cx="376800" cy="3768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12" name="Text 1"/>
          <p:cNvSpPr txBox="1"/>
          <p:nvPr/>
        </p:nvSpPr>
        <p:spPr>
          <a:xfrm>
            <a:off x="747875" y="29307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Австралии: основные отрасли
</a:t>
            </a:r>
            <a:endParaRPr lang="en-US" sz="2250" dirty="0"/>
          </a:p>
        </p:txBody>
      </p:sp>
      <p:sp>
        <p:nvSpPr>
          <p:cNvPr id="13" name="Text 2"/>
          <p:cNvSpPr txBox="1"/>
          <p:nvPr/>
        </p:nvSpPr>
        <p:spPr>
          <a:xfrm>
            <a:off x="874525" y="1685259"/>
            <a:ext cx="3440400" cy="89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Добыча и сырьё
</a:t>
            </a:r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Австралии — развитая и во многом опирается на добычу полезных ископаемых. Среди ведущих направлений называют железную руду, уголь, газ и золото.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4863750" y="1685258"/>
            <a:ext cx="3440400" cy="89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
</a:t>
            </a:r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сельском хозяйстве важны разведение овец и крупного рогатого скота. Также выращивают пшеницу и производят шерсть — сырьё для внутреннего и внешнего рынков.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874525" y="3446333"/>
            <a:ext cx="3440400" cy="89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Сфера услуг
</a:t>
            </a:r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Помимо сырья и сельского хозяйства заметную роль играет сфера услуг. Она поддерживает повседневную жизнь городов и развитие бизнеса.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4863750" y="3446333"/>
            <a:ext cx="3440400" cy="89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Доход от экспорта
</a:t>
            </a:r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Экспорт сырья и продовольствия приносит стране значительную часть доходов. Поэтому Австралия тесно связана с мировыми рынками и спросом на свою продукцию.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5275" y="1285592"/>
            <a:ext cx="4557900" cy="3138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Австралия продаёт другим странам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экспортные позиции формируют в основном сырьё: железная руда и уголь, а также СПГ, золото, мясо и зерно.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экспорта показывает зависимость экономики от мирового спроса на ресурсы и продукты питания.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статьи экспорта: железная руда, уголь, сжиженный природный газ, золото, мясо и зерно; крупнейшие покупатели — Китай, Япония, Южная Корея, Индия. Точные доли на диаграмме не указаны.
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68687" y="287475"/>
            <a:ext cx="4004676" cy="4561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9681" y="553050"/>
            <a:ext cx="3753600" cy="40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Австралии и природные риски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 Австралии в основном тропический: жарко и влажно, поэтому здесь возможны сильные дожди и тропические циклоны. В центре материка климат засушливый и жаркий, а юг более умеренный.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Из‑за разного климата страну регулярно затрагивают засухи, лесные пожары и нехватка пресной воды в отдельных районах. Большие расстояния между городами и малое число осадков в центре влияют на расселение и хозяйственную деятельность.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0700" y="1466933"/>
            <a:ext cx="4332300" cy="255478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4263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Государственные символы Австралии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078175" y="1173375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Символы Австралийского Союза связаны с её природой и историей. В таблице показаны флаг, герб, гимн и памятные даты, а также их происхождение и значение.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Символика показывает сочетание исторических связей и узнаваемых особенностей австралийской природы: на флаге — созвездия, на гербе — местные животные, в центре внимания — национальная идентичность.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00700" y="4468300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Australian Government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8608250" y="4716675"/>
            <a:ext cx="449700" cy="3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82650" y="432868"/>
            <a:ext cx="77787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и научные исследования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1147775" y="1444300"/>
            <a:ext cx="70812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Австралии работают крупные университеты, включая Университет Сиднея, Университет Мельбурна, Университет Квинсленда и Австралийский национальный университет. Они готовят специалистов и поддерживают научные проекты.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1147775" y="3111375"/>
            <a:ext cx="30453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Страна известна исследованиями в медицине, экологии, океанологии и изучении климата. Такие направления особенно важны из‑за уникальных природных условий и протяжённых морских территорий.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5151700" y="3111375"/>
            <a:ext cx="30057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Школьное образование опирается на национальные стандарты. При этом сохраняются высокая грамотность и доступность обучения, что помогает молодёжи получать базовые навыки и продолжать образование.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608250" y="4716675"/>
            <a:ext cx="449700" cy="3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5275" y="1285592"/>
            <a:ext cx="4557900" cy="3138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области Австралии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 влажного побережья к сухому центру влияет не только на природу, но и на маршруты людей: многие города выросли ближе к воде и более стабильным осадкам.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климатов объясняет неравномерность развития: где больше влаги и мягче погодные условия, там легче вести сельское хозяйство и строить транспортные связи.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области материка; обобщение по учебным и справочным материалам, актуально для курса по географии (дата источника не указана).
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747875" y="29307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и связь на огромной территории
</a:t>
            </a:r>
            <a:endParaRPr lang="en-US" sz="2250" dirty="0"/>
          </a:p>
        </p:txBody>
      </p:sp>
      <p:sp>
        <p:nvSpPr>
          <p:cNvPr id="6" name="Text 2"/>
          <p:cNvSpPr txBox="1"/>
          <p:nvPr/>
        </p:nvSpPr>
        <p:spPr>
          <a:xfrm>
            <a:off x="1294750" y="1319625"/>
            <a:ext cx="5112900" cy="8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расстояния между городами делают особенно важными авиацию и междугородные автодороги. Грузовые железные дороги тоже играют роль, когда перевозки идут на дальние дистанции.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1294750" y="2398642"/>
            <a:ext cx="5112900" cy="8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крупных городах развиты электрические поезда, трамваи и автобусные сети, поэтому поездки внутри мегаполисов обычно проще. Это поддерживает привычный городской ритм и снижает нагрузку на дороги.
</a:t>
            </a:r>
            <a:endParaRPr lang="en-US" sz="1491" dirty="0"/>
          </a:p>
        </p:txBody>
      </p:sp>
      <p:sp>
        <p:nvSpPr>
          <p:cNvPr id="8" name="Text 4"/>
          <p:cNvSpPr txBox="1"/>
          <p:nvPr/>
        </p:nvSpPr>
        <p:spPr>
          <a:xfrm>
            <a:off x="1294750" y="3604425"/>
            <a:ext cx="5112900" cy="8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удалённых районов ключевыми становятся интернет и мобильная связь. Также работают службы доставки, потому что населённые пункты часто расположены далеко друг от друга и товары нужны регулярно.
</a:t>
            </a:r>
            <a:endParaRPr lang="en-US" sz="1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329" y="1454638"/>
            <a:ext cx="8117241" cy="313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Австралии от колонии к независимому государству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00700" y="1076325"/>
            <a:ext cx="81426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ключевых этапов, указанных в описании темы.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11600" y="1801136"/>
            <a:ext cx="3026700" cy="240007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82650" y="416025"/>
            <a:ext cx="7778700" cy="104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города и их особенности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608250" y="4716675"/>
            <a:ext cx="449700" cy="3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94725" y="2195625"/>
            <a:ext cx="2461800" cy="16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Сидней, Мельбурн и Канберра
</a:t>
            </a:r>
            <a:pPr algn="l" indent="0" marL="0">
              <a:lnSpc>
                <a:spcPct val="115000"/>
              </a:lnSpc>
              <a:buNone/>
            </a:pPr>
            <a:r>
              <a:rPr lang="en-US" sz="8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Сидней известен большой гаванью и зданием Оперного театра — символом страны. Мельбурн часто называют культурным и спортивным центром. Канберра выполняет функции столицы и административного центра.
</a:t>
            </a:r>
            <a:endParaRPr lang="en-US" sz="1291" dirty="0"/>
          </a:p>
        </p:txBody>
      </p:sp>
      <p:sp>
        <p:nvSpPr>
          <p:cNvPr id="7" name="Text 3"/>
          <p:cNvSpPr txBox="1"/>
          <p:nvPr/>
        </p:nvSpPr>
        <p:spPr>
          <a:xfrm>
            <a:off x="3357575" y="2195625"/>
            <a:ext cx="2461800" cy="16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Перт и прибрежная жизнь
</a:t>
            </a:r>
            <a:pPr algn="l" indent="0" marL="0">
              <a:lnSpc>
                <a:spcPct val="115000"/>
              </a:lnSpc>
              <a:buNone/>
            </a:pPr>
            <a:r>
              <a:rPr lang="en-US" sz="8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Перт расположен на западном побережье и заметно удалён от крупных городов восточной части материка. Большая часть населения Австралии живёт в прибрежных мегаполисах, где проще доступ к работе и инфраструктуре.
</a:t>
            </a:r>
            <a:endParaRPr lang="en-US" sz="1309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91100" y="1647590"/>
            <a:ext cx="4332300" cy="241462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Австралия в цифрах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собраны основные характеристики страны: территория, население, ключевые ориентиры и базовые сведения о языке и валюте.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Цифры подчёркивают масштабы страны: при большой территории население относительно невелико, поэтому ключевые центры и побережье особенно важны для жизни и экономики.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Australian Bureau of Statistics и правительственные справочники Австралии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78300" y="528025"/>
            <a:ext cx="77874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Австралия и страны Азиатско-Тихоокеанского региона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8608250" y="4715451"/>
            <a:ext cx="449700" cy="2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890183" y="1890275"/>
            <a:ext cx="2198700" cy="18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Австралия активно торгует со странами Азии и участвует в региональных международных связях. География делает её удобным партнёром для обмена товарами между Индийским и Тихим океанами.
</a:t>
            </a:r>
            <a:endParaRPr lang="en-US" sz="1300" dirty="0"/>
          </a:p>
        </p:txBody>
      </p:sp>
      <p:sp>
        <p:nvSpPr>
          <p:cNvPr id="6" name="Text 3"/>
          <p:cNvSpPr txBox="1"/>
          <p:nvPr/>
        </p:nvSpPr>
        <p:spPr>
          <a:xfrm>
            <a:off x="3472650" y="1890275"/>
            <a:ext cx="2198700" cy="18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Большое значение имеют морские маршруты: через австралийские воды проходят пути, по которым идут грузы и сообщения между регионами. Это усиливает роль страны в логистике всего Азиатско-Тихоокеанского региона.
</a:t>
            </a:r>
            <a:endParaRPr lang="en-US" sz="1254" dirty="0"/>
          </a:p>
        </p:txBody>
      </p:sp>
      <p:sp>
        <p:nvSpPr>
          <p:cNvPr id="7" name="Text 4"/>
          <p:cNvSpPr txBox="1"/>
          <p:nvPr/>
        </p:nvSpPr>
        <p:spPr>
          <a:xfrm>
            <a:off x="6055125" y="1890275"/>
            <a:ext cx="2198700" cy="18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Соседство с островными государствами Океании повышает внимание к вопросам экономики, транспорта и безопасности. Поэтому сотрудничество выходит за рамки торговли и затрагивает совместные интересы региона.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72450" y="1461225"/>
            <a:ext cx="7726500" cy="26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Австралийский Союз: страна с узнаваемой «формулой»
</a:t>
            </a:r>
            <a:pPr algn="l" indent="0" marL="0">
              <a:lnSpc>
                <a:spcPct val="100000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Австралийский Союз сочетает федеративное устройство, изолированное положение, богатую природу и сильную сырьевую экономику. История колонизации, городское развитие, культура коренных народов и международные связи вместе создают его уникальный образ.
</a:t>
            </a:r>
            <a:endParaRPr lang="en-US" sz="3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2026-05-11T21:18:16Z</dcterms:created>
  <dcterms:modified xsi:type="dcterms:W3CDTF">2026-05-11T21:18:16Z</dcterms:modified>
</cp:coreProperties>
</file>