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image" Target="../media/image-11-13.png"/><Relationship Id="rId14" Type="http://schemas.openxmlformats.org/officeDocument/2006/relationships/image" Target="../media/image-11-14.png"/><Relationship Id="rId15" Type="http://schemas.openxmlformats.org/officeDocument/2006/relationships/image" Target="../media/image-11-15.png"/><Relationship Id="rId16" Type="http://schemas.openxmlformats.org/officeDocument/2006/relationships/image" Target="../media/image-11-16.png"/><Relationship Id="rId17" Type="http://schemas.openxmlformats.org/officeDocument/2006/relationships/slideLayout" Target="../slideLayouts/slideLayout1.xml"/><Relationship Id="rId1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jpe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image" Target="../media/image-19-11.png"/><Relationship Id="rId12" Type="http://schemas.openxmlformats.org/officeDocument/2006/relationships/slideLayout" Target="../slideLayouts/slideLayout1.xml"/><Relationship Id="rId1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A6BFA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44145" y="-1"/>
            <a:ext cx="4199185" cy="514349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06525" y="721050"/>
            <a:ext cx="7251600" cy="3721200"/>
          </a:xfrm>
          <a:prstGeom prst="rect">
            <a:avLst/>
          </a:prstGeom>
          <a:noFill/>
          <a:ln/>
        </p:spPr>
        <p:txBody>
          <a:bodyPr wrap="square" lIns="0" tIns="0" rIns="0" bIns="0" rtlCol="0" anchor="ctr"/>
          <a:lstStyle/>
          <a:p>
            <a:pPr algn="l" indent="0" marL="0">
              <a:lnSpc>
                <a:spcPct val="100000"/>
              </a:lnSpc>
              <a:buNone/>
            </a:pPr>
            <a:r>
              <a:rPr lang="en-US" sz="3500" b="1" dirty="0">
                <a:solidFill>
                  <a:srgbClr val="FFFFFF"/>
                </a:solidFill>
                <a:latin typeface="Arial" pitchFamily="34" charset="0"/>
                <a:ea typeface="Arial" pitchFamily="34" charset="-122"/>
                <a:cs typeface="Arial" pitchFamily="34" charset="-120"/>
              </a:rPr>
              <a:t>Injuries and Accidents: English Vocabulary for Grade 6
</a:t>
            </a:r>
            <a:pPr algn="l" indent="0" marL="0">
              <a:lnSpc>
                <a:spcPct val="100000"/>
              </a:lnSpc>
              <a:buNone/>
            </a:pPr>
            <a:r>
              <a:rPr lang="en-US" sz="35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400" dirty="0">
                <a:solidFill>
                  <a:srgbClr val="FFFFFF"/>
                </a:solidFill>
                <a:latin typeface="Arial" pitchFamily="34" charset="0"/>
                <a:ea typeface="Arial" pitchFamily="34" charset="-122"/>
                <a:cs typeface="Arial" pitchFamily="34" charset="-120"/>
              </a:rPr>
              <a:t>Learn key words for injuries, pain, first aid, and safety.
</a:t>
            </a:r>
            <a:pPr algn="l" indent="0" marL="0">
              <a:lnSpc>
                <a:spcPct val="100000"/>
              </a:lnSpc>
              <a:buNone/>
            </a:pPr>
            <a:r>
              <a:rPr lang="en-US" sz="2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endParaRPr lang="en-US" sz="3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A6BFA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511" y="0"/>
            <a:ext cx="3795578" cy="5141100"/>
          </a:xfrm>
          <a:prstGeom prst="rect">
            <a:avLst/>
          </a:prstGeom>
        </p:spPr>
      </p:pic>
      <p:sp>
        <p:nvSpPr>
          <p:cNvPr id="4" name="Text 0"/>
          <p:cNvSpPr txBox="1"/>
          <p:nvPr/>
        </p:nvSpPr>
        <p:spPr>
          <a:xfrm>
            <a:off x="4383150" y="596425"/>
            <a:ext cx="4202100" cy="37299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English for Real-Life Safety Situations
</a:t>
            </a:r>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Words about injuries and accidents appear in textbooks, dialogues, and reading tasks. In school and outside, they help you explain pain, ask for help, and react quickly with simple phrases like I’m hurt, It hurts, and Be careful.
</a:t>
            </a:r>
            <a:endParaRPr lang="en-US" sz="2500" dirty="0"/>
          </a:p>
        </p:txBody>
      </p:sp>
      <p:sp>
        <p:nvSpPr>
          <p:cNvPr id="5" name="Text 1"/>
          <p:cNvSpPr txBox="1"/>
          <p:nvPr/>
        </p:nvSpPr>
        <p:spPr>
          <a:xfrm>
            <a:off x="8553390" y="4706150"/>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19588" y="1841136"/>
            <a:ext cx="376800" cy="334933"/>
          </a:xfrm>
          <a:prstGeom prst="rect">
            <a:avLst/>
          </a:prstGeom>
        </p:spPr>
      </p:pic>
      <p:pic>
        <p:nvPicPr>
          <p:cNvPr id="4" name="Image 2" descr="preencoded.png">    </p:cNvPr>
          <p:cNvPicPr>
            <a:picLocks noChangeAspect="1"/>
          </p:cNvPicPr>
          <p:nvPr/>
        </p:nvPicPr>
        <p:blipFill>
          <a:blip r:embed="rId3"/>
          <a:stretch>
            <a:fillRect/>
          </a:stretch>
        </p:blipFill>
        <p:spPr>
          <a:xfrm>
            <a:off x="1979213" y="1857883"/>
            <a:ext cx="376800" cy="301440"/>
          </a:xfrm>
          <a:prstGeom prst="rect">
            <a:avLst/>
          </a:prstGeom>
        </p:spPr>
      </p:pic>
      <p:pic>
        <p:nvPicPr>
          <p:cNvPr id="5" name="Image 3" descr="preencoded.png">    </p:cNvPr>
          <p:cNvPicPr>
            <a:picLocks noChangeAspect="1"/>
          </p:cNvPicPr>
          <p:nvPr/>
        </p:nvPicPr>
        <p:blipFill>
          <a:blip r:embed="rId4"/>
          <a:stretch>
            <a:fillRect/>
          </a:stretch>
        </p:blipFill>
        <p:spPr>
          <a:xfrm>
            <a:off x="3749487" y="1830853"/>
            <a:ext cx="355500" cy="355500"/>
          </a:xfrm>
          <a:prstGeom prst="rect">
            <a:avLst/>
          </a:prstGeom>
        </p:spPr>
      </p:pic>
      <p:pic>
        <p:nvPicPr>
          <p:cNvPr id="6" name="Image 4" descr="preencoded.png">    </p:cNvPr>
          <p:cNvPicPr>
            <a:picLocks noChangeAspect="1"/>
          </p:cNvPicPr>
          <p:nvPr/>
        </p:nvPicPr>
        <p:blipFill>
          <a:blip r:embed="rId5"/>
          <a:stretch>
            <a:fillRect/>
          </a:stretch>
        </p:blipFill>
        <p:spPr>
          <a:xfrm>
            <a:off x="5575769" y="1830853"/>
            <a:ext cx="222188" cy="355500"/>
          </a:xfrm>
          <a:prstGeom prst="rect">
            <a:avLst/>
          </a:prstGeom>
        </p:spPr>
      </p:pic>
      <p:pic>
        <p:nvPicPr>
          <p:cNvPr id="7" name="Image 5" descr="preencoded.png">    </p:cNvPr>
          <p:cNvPicPr>
            <a:picLocks noChangeAspect="1"/>
          </p:cNvPicPr>
          <p:nvPr/>
        </p:nvPicPr>
        <p:blipFill>
          <a:blip r:embed="rId6"/>
          <a:stretch>
            <a:fillRect/>
          </a:stretch>
        </p:blipFill>
        <p:spPr>
          <a:xfrm>
            <a:off x="7258088" y="1857883"/>
            <a:ext cx="376800" cy="301440"/>
          </a:xfrm>
          <a:prstGeom prst="rect">
            <a:avLst/>
          </a:prstGeom>
        </p:spPr>
      </p:pic>
      <p:sp>
        <p:nvSpPr>
          <p:cNvPr id="8" name="Text 0"/>
          <p:cNvSpPr txBox="1"/>
          <p:nvPr/>
        </p:nvSpPr>
        <p:spPr>
          <a:xfrm>
            <a:off x="697950" y="692900"/>
            <a:ext cx="7748100" cy="672300"/>
          </a:xfrm>
          <a:prstGeom prst="rect">
            <a:avLst/>
          </a:prstGeom>
          <a:noFill/>
          <a:ln/>
        </p:spPr>
        <p:txBody>
          <a:bodyPr wrap="square" lIns="0" tIns="0" rIns="0" bIns="0" rtlCol="0" anchor="ctr"/>
          <a:lstStyle/>
          <a:p>
            <a:pPr algn="ctr" indent="0" marL="0">
              <a:lnSpc>
                <a:spcPct val="100000"/>
              </a:lnSpc>
              <a:buNone/>
            </a:pPr>
            <a:r>
              <a:rPr lang="en-US" sz="2500" b="1" dirty="0">
                <a:solidFill>
                  <a:srgbClr val="000000"/>
                </a:solidFill>
                <a:latin typeface="Arial" pitchFamily="34" charset="0"/>
                <a:ea typeface="Arial" pitchFamily="34" charset="-122"/>
                <a:cs typeface="Arial" pitchFamily="34" charset="-120"/>
              </a:rPr>
              <a:t>Where Accidents Often Happen
</a:t>
            </a:r>
            <a:endParaRPr lang="en-US" sz="2500" dirty="0"/>
          </a:p>
        </p:txBody>
      </p:sp>
      <p:sp>
        <p:nvSpPr>
          <p:cNvPr id="9" name="Text 1"/>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A6BFA5"/>
                </a:solidFill>
                <a:latin typeface="Arial" pitchFamily="34" charset="0"/>
                <a:ea typeface="Arial" pitchFamily="34" charset="-122"/>
                <a:cs typeface="Arial" pitchFamily="34" charset="-120"/>
              </a:rPr>
              <a:t>3</a:t>
            </a:r>
            <a:endParaRPr lang="en-US" sz="1100" dirty="0"/>
          </a:p>
        </p:txBody>
      </p:sp>
      <p:sp>
        <p:nvSpPr>
          <p:cNvPr id="10" name="Text 2"/>
          <p:cNvSpPr txBox="1"/>
          <p:nvPr/>
        </p:nvSpPr>
        <p:spPr>
          <a:xfrm>
            <a:off x="224813" y="2309400"/>
            <a:ext cx="1661100" cy="5922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At home
</a:t>
            </a:r>
            <a:endParaRPr lang="en-US" sz="1400" dirty="0"/>
          </a:p>
        </p:txBody>
      </p:sp>
      <p:sp>
        <p:nvSpPr>
          <p:cNvPr id="11" name="Text 3"/>
          <p:cNvSpPr txBox="1"/>
          <p:nvPr/>
        </p:nvSpPr>
        <p:spPr>
          <a:xfrm>
            <a:off x="224813" y="3050050"/>
            <a:ext cx="1661100" cy="15435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Slippery floors, hot water, and sharp objects can cause small accidents at home. A child may slip in the kitchen, burn a hand, or cut a finger while helping with everyday tasks.
</a:t>
            </a:r>
            <a:endParaRPr lang="en-US" sz="1200" dirty="0"/>
          </a:p>
        </p:txBody>
      </p:sp>
      <p:sp>
        <p:nvSpPr>
          <p:cNvPr id="12" name="Text 4"/>
          <p:cNvSpPr txBox="1"/>
          <p:nvPr/>
        </p:nvSpPr>
        <p:spPr>
          <a:xfrm>
            <a:off x="1984438" y="2309400"/>
            <a:ext cx="1661100" cy="5922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At school
</a:t>
            </a:r>
            <a:endParaRPr lang="en-US" sz="1400" dirty="0"/>
          </a:p>
        </p:txBody>
      </p:sp>
      <p:sp>
        <p:nvSpPr>
          <p:cNvPr id="13" name="Text 5"/>
          <p:cNvSpPr txBox="1"/>
          <p:nvPr/>
        </p:nvSpPr>
        <p:spPr>
          <a:xfrm>
            <a:off x="1984438" y="3050050"/>
            <a:ext cx="1661100" cy="15435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Corridors, stairs, and classrooms are common places for injuries. Running between lessons, pushing, or handling scissors carelessly can lead to cuts, bruises, or falls during the school day.
</a:t>
            </a:r>
            <a:endParaRPr lang="en-US" sz="1200" dirty="0"/>
          </a:p>
        </p:txBody>
      </p:sp>
      <p:sp>
        <p:nvSpPr>
          <p:cNvPr id="14" name="Text 6"/>
          <p:cNvSpPr txBox="1"/>
          <p:nvPr/>
        </p:nvSpPr>
        <p:spPr>
          <a:xfrm>
            <a:off x="3744063" y="2309400"/>
            <a:ext cx="1661100" cy="5922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On the sports ground
</a:t>
            </a:r>
            <a:endParaRPr lang="en-US" sz="1400" dirty="0"/>
          </a:p>
        </p:txBody>
      </p:sp>
      <p:sp>
        <p:nvSpPr>
          <p:cNvPr id="15" name="Text 7"/>
          <p:cNvSpPr txBox="1"/>
          <p:nvPr/>
        </p:nvSpPr>
        <p:spPr>
          <a:xfrm>
            <a:off x="3744063" y="3050050"/>
            <a:ext cx="1661100" cy="15435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Sport is active, but it also brings risks. A fall, a jump, or a collision may hurt a knee, ankle, or wrist, especially when students do not warm up first.
</a:t>
            </a:r>
            <a:endParaRPr lang="en-US" sz="1200" dirty="0"/>
          </a:p>
        </p:txBody>
      </p:sp>
      <p:sp>
        <p:nvSpPr>
          <p:cNvPr id="16" name="Text 8"/>
          <p:cNvSpPr txBox="1"/>
          <p:nvPr/>
        </p:nvSpPr>
        <p:spPr>
          <a:xfrm>
            <a:off x="5503688" y="2309400"/>
            <a:ext cx="1661100" cy="5922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On the street
</a:t>
            </a:r>
            <a:endParaRPr lang="en-US" sz="1400" dirty="0"/>
          </a:p>
        </p:txBody>
      </p:sp>
      <p:sp>
        <p:nvSpPr>
          <p:cNvPr id="17" name="Text 9"/>
          <p:cNvSpPr txBox="1"/>
          <p:nvPr/>
        </p:nvSpPr>
        <p:spPr>
          <a:xfrm>
            <a:off x="5503688" y="3050050"/>
            <a:ext cx="1661100" cy="15435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Outside, students face traffic, uneven paths, and distractions. Crossing carelessly, looking at a phone, or not noticing a wet surface can quickly turn an ordinary walk into an accident.
</a:t>
            </a:r>
            <a:endParaRPr lang="en-US" sz="1200" dirty="0"/>
          </a:p>
        </p:txBody>
      </p:sp>
      <p:sp>
        <p:nvSpPr>
          <p:cNvPr id="18" name="Text 10"/>
          <p:cNvSpPr txBox="1"/>
          <p:nvPr/>
        </p:nvSpPr>
        <p:spPr>
          <a:xfrm>
            <a:off x="7263313" y="2309400"/>
            <a:ext cx="1661100" cy="5922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On bike paths
</a:t>
            </a:r>
            <a:endParaRPr lang="en-US" sz="1400" dirty="0"/>
          </a:p>
        </p:txBody>
      </p:sp>
      <p:sp>
        <p:nvSpPr>
          <p:cNvPr id="19" name="Text 11"/>
          <p:cNvSpPr txBox="1"/>
          <p:nvPr/>
        </p:nvSpPr>
        <p:spPr>
          <a:xfrm>
            <a:off x="7263313" y="3050050"/>
            <a:ext cx="1661100" cy="15435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A bicycle or scooter ride needs attention and protection. Falling without a helmet, using damaged equipment, or moving too fast can cause sprains, scratches, and more serious injuries.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01115" y="517000"/>
            <a:ext cx="4893520" cy="3621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4</a:t>
            </a:r>
            <a:endParaRPr lang="en-US" sz="1100" dirty="0"/>
          </a:p>
        </p:txBody>
      </p:sp>
      <p:sp>
        <p:nvSpPr>
          <p:cNvPr id="5" name="Text 1"/>
          <p:cNvSpPr txBox="1"/>
          <p:nvPr/>
        </p:nvSpPr>
        <p:spPr>
          <a:xfrm>
            <a:off x="4100775" y="4274962"/>
            <a:ext cx="4814700" cy="307800"/>
          </a:xfrm>
          <a:prstGeom prst="rect">
            <a:avLst/>
          </a:prstGeom>
          <a:noFill/>
          <a:ln/>
        </p:spPr>
        <p:txBody>
          <a:bodyPr wrap="square" lIns="0" tIns="0" rIns="0" bIns="0" rtlCol="0" anchor="t"/>
          <a:lstStyle/>
          <a:p>
            <a:pPr algn="r" indent="0" marL="0">
              <a:lnSpc>
                <a:spcPct val="100000"/>
              </a:lnSpc>
              <a:buNone/>
            </a:pPr>
            <a:r>
              <a:rPr lang="en-US" sz="800" i="1" dirty="0">
                <a:solidFill>
                  <a:srgbClr val="000000"/>
                </a:solidFill>
                <a:latin typeface="Arial" pitchFamily="34" charset="0"/>
                <a:ea typeface="Arial" pitchFamily="34" charset="-122"/>
                <a:cs typeface="Arial" pitchFamily="34" charset="-120"/>
              </a:rPr>
              <a:t>Учебный материал темы; условная схема частотности по лексике урока
</a:t>
            </a:r>
            <a:endParaRPr lang="en-US" sz="800" dirty="0"/>
          </a:p>
        </p:txBody>
      </p:sp>
      <p:sp>
        <p:nvSpPr>
          <p:cNvPr id="6" name="Text 2"/>
          <p:cNvSpPr txBox="1"/>
          <p:nvPr/>
        </p:nvSpPr>
        <p:spPr>
          <a:xfrm>
            <a:off x="158750" y="517050"/>
            <a:ext cx="3571200" cy="3621300"/>
          </a:xfrm>
          <a:prstGeom prst="rect">
            <a:avLst/>
          </a:prstGeom>
          <a:noFill/>
          <a:ln/>
        </p:spPr>
        <p:txBody>
          <a:bodyPr wrap="square" lIns="0" tIns="0" rIns="0" bIns="0" rtlCol="0" anchor="ctr"/>
          <a:lstStyle/>
          <a:p>
            <a:pPr algn="l" indent="0" marL="0">
              <a:lnSpc>
                <a:spcPct val="120000"/>
              </a:lnSpc>
              <a:buNone/>
            </a:pPr>
            <a:r>
              <a:rPr lang="en-US" sz="1800" b="1" dirty="0">
                <a:solidFill>
                  <a:srgbClr val="A6BFA5"/>
                </a:solidFill>
                <a:latin typeface="Arial" pitchFamily="34" charset="0"/>
                <a:ea typeface="Arial" pitchFamily="34" charset="-122"/>
                <a:cs typeface="Arial" pitchFamily="34" charset="-120"/>
              </a:rPr>
              <a:t>Most Common Injury Words in English
</a:t>
            </a:r>
            <a:pPr algn="l" indent="0" marL="0">
              <a:lnSpc>
                <a:spcPct val="120000"/>
              </a:lnSpc>
              <a:buNone/>
            </a:pPr>
            <a:r>
              <a:rPr lang="en-US" sz="2000" b="1"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The diagram shows the vocabulary students meet most often in simple texts and dialogues about injuries.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Bruise, cut, sprain, and headache appear most often, so they are the best words to learn first.
</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11" y="0"/>
            <a:ext cx="3795578" cy="5141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553390" y="4706150"/>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A6BFA5"/>
                </a:solidFill>
                <a:latin typeface="Arial" pitchFamily="34" charset="0"/>
                <a:ea typeface="Arial" pitchFamily="34" charset="-122"/>
                <a:cs typeface="Arial" pitchFamily="34" charset="-120"/>
              </a:rPr>
              <a:t>5</a:t>
            </a:r>
            <a:endParaRPr lang="en-US" sz="1100" dirty="0"/>
          </a:p>
        </p:txBody>
      </p:sp>
      <p:sp>
        <p:nvSpPr>
          <p:cNvPr id="8" name="Text 1"/>
          <p:cNvSpPr txBox="1"/>
          <p:nvPr/>
        </p:nvSpPr>
        <p:spPr>
          <a:xfrm>
            <a:off x="4425350" y="263525"/>
            <a:ext cx="4471500" cy="926700"/>
          </a:xfrm>
          <a:prstGeom prst="rect">
            <a:avLst/>
          </a:prstGeom>
          <a:noFill/>
          <a:ln/>
        </p:spPr>
        <p:txBody>
          <a:bodyPr wrap="square" lIns="0" tIns="0" rIns="0" bIns="0" rtlCol="0" anchor="t"/>
          <a:lstStyle/>
          <a:p>
            <a:pPr algn="l" indent="0" marL="0">
              <a:lnSpc>
                <a:spcPct val="100000"/>
              </a:lnSpc>
              <a:buNone/>
            </a:pPr>
            <a:r>
              <a:rPr lang="en-US" sz="2000" b="1" dirty="0">
                <a:solidFill>
                  <a:srgbClr val="A6BFA5"/>
                </a:solidFill>
                <a:latin typeface="Arial" pitchFamily="34" charset="0"/>
                <a:ea typeface="Arial" pitchFamily="34" charset="-122"/>
                <a:cs typeface="Arial" pitchFamily="34" charset="-120"/>
              </a:rPr>
              <a:t>Bruise, Cut and Scratch
</a:t>
            </a:r>
            <a:endParaRPr lang="en-US" sz="2000" dirty="0"/>
          </a:p>
        </p:txBody>
      </p:sp>
      <p:sp>
        <p:nvSpPr>
          <p:cNvPr id="9" name="Text 2"/>
          <p:cNvSpPr txBox="1"/>
          <p:nvPr/>
        </p:nvSpPr>
        <p:spPr>
          <a:xfrm>
            <a:off x="4851675" y="1368275"/>
            <a:ext cx="3815700" cy="1062300"/>
          </a:xfrm>
          <a:prstGeom prst="rect">
            <a:avLst/>
          </a:prstGeom>
          <a:noFill/>
          <a:ln/>
        </p:spPr>
        <p:txBody>
          <a:bodyPr wrap="square" lIns="0" tIns="0" rIns="0" bIns="0" rtlCol="0" anchor="t"/>
          <a:lstStyle/>
          <a:p>
            <a:pPr algn="l" indent="0" marL="0">
              <a:lnSpc>
                <a:spcPct val="100000"/>
              </a:lnSpc>
              <a:buNone/>
            </a:pPr>
            <a:r>
              <a:rPr lang="en-US" sz="1200" b="1" dirty="0">
                <a:solidFill>
                  <a:srgbClr val="A6BFA5"/>
                </a:solidFill>
                <a:latin typeface="Arial" pitchFamily="34" charset="0"/>
                <a:ea typeface="Arial" pitchFamily="34" charset="-122"/>
                <a:cs typeface="Arial" pitchFamily="34" charset="-120"/>
              </a:rPr>
              <a:t>Bruise
</a:t>
            </a:r>
            <a:pPr algn="l" indent="0" marL="0">
              <a:lnSpc>
                <a:spcPct val="100000"/>
              </a:lnSpc>
              <a:buNone/>
            </a:pPr>
            <a:r>
              <a:rPr lang="en-US" sz="3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A bruise is an ушиб. It often hurts and leaves a blue or dark mark on the skin after a fall, bump, or удар against a hard object.
</a:t>
            </a:r>
            <a:endParaRPr lang="en-US" sz="1200" dirty="0"/>
          </a:p>
        </p:txBody>
      </p:sp>
      <p:sp>
        <p:nvSpPr>
          <p:cNvPr id="10" name="Text 3"/>
          <p:cNvSpPr txBox="1"/>
          <p:nvPr/>
        </p:nvSpPr>
        <p:spPr>
          <a:xfrm>
            <a:off x="4851675" y="2501425"/>
            <a:ext cx="3815700" cy="1062300"/>
          </a:xfrm>
          <a:prstGeom prst="rect">
            <a:avLst/>
          </a:prstGeom>
          <a:noFill/>
          <a:ln/>
        </p:spPr>
        <p:txBody>
          <a:bodyPr wrap="square" lIns="0" tIns="0" rIns="0" bIns="0" rtlCol="0" anchor="t"/>
          <a:lstStyle/>
          <a:p>
            <a:pPr algn="l" indent="0" marL="0">
              <a:lnSpc>
                <a:spcPct val="100000"/>
              </a:lnSpc>
              <a:buNone/>
            </a:pPr>
            <a:r>
              <a:rPr lang="en-US" sz="1200" b="1" dirty="0">
                <a:solidFill>
                  <a:srgbClr val="A6BFA5"/>
                </a:solidFill>
                <a:latin typeface="Arial" pitchFamily="34" charset="0"/>
                <a:ea typeface="Arial" pitchFamily="34" charset="-122"/>
                <a:cs typeface="Arial" pitchFamily="34" charset="-120"/>
              </a:rPr>
              <a:t>Cut
</a:t>
            </a:r>
            <a:pPr algn="l" indent="0" marL="0">
              <a:lnSpc>
                <a:spcPct val="100000"/>
              </a:lnSpc>
              <a:buNone/>
            </a:pPr>
            <a:r>
              <a:rPr lang="en-US" sz="3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A cut is a порез. It usually happens with a sharp object, may hurt more than a scratch, and can sometimes cause a little blood.
</a:t>
            </a:r>
            <a:endParaRPr lang="en-US" sz="1200" dirty="0"/>
          </a:p>
        </p:txBody>
      </p:sp>
      <p:sp>
        <p:nvSpPr>
          <p:cNvPr id="11" name="Text 4"/>
          <p:cNvSpPr txBox="1"/>
          <p:nvPr/>
        </p:nvSpPr>
        <p:spPr>
          <a:xfrm>
            <a:off x="4851675" y="3634575"/>
            <a:ext cx="3815700" cy="1062300"/>
          </a:xfrm>
          <a:prstGeom prst="rect">
            <a:avLst/>
          </a:prstGeom>
          <a:noFill/>
          <a:ln/>
        </p:spPr>
        <p:txBody>
          <a:bodyPr wrap="square" lIns="0" tIns="0" rIns="0" bIns="0" rtlCol="0" anchor="t"/>
          <a:lstStyle/>
          <a:p>
            <a:pPr algn="l" indent="0" marL="0">
              <a:lnSpc>
                <a:spcPct val="100000"/>
              </a:lnSpc>
              <a:buNone/>
            </a:pPr>
            <a:r>
              <a:rPr lang="en-US" sz="1200" b="1" dirty="0">
                <a:solidFill>
                  <a:srgbClr val="A6BFA5"/>
                </a:solidFill>
                <a:latin typeface="Arial" pitchFamily="34" charset="0"/>
                <a:ea typeface="Arial" pitchFamily="34" charset="-122"/>
                <a:cs typeface="Arial" pitchFamily="34" charset="-120"/>
              </a:rPr>
              <a:t>Scratch
</a:t>
            </a:r>
            <a:pPr algn="l" indent="0" marL="0">
              <a:lnSpc>
                <a:spcPct val="100000"/>
              </a:lnSpc>
              <a:buNone/>
            </a:pPr>
            <a:r>
              <a:rPr lang="en-US" sz="3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A scratch is a царапина. It is usually smaller and less serious than a cut, but it can still sting and needs to be cleaned carefully.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00775" y="1570287"/>
            <a:ext cx="4894200" cy="156182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58750" y="669450"/>
            <a:ext cx="3571200" cy="3621300"/>
          </a:xfrm>
          <a:prstGeom prst="rect">
            <a:avLst/>
          </a:prstGeom>
          <a:noFill/>
          <a:ln/>
        </p:spPr>
        <p:txBody>
          <a:bodyPr wrap="square" lIns="0" tIns="0" rIns="0" bIns="0" rtlCol="0" anchor="ctr"/>
          <a:lstStyle/>
          <a:p>
            <a:pPr algn="l" indent="0" marL="0">
              <a:lnSpc>
                <a:spcPct val="120000"/>
              </a:lnSpc>
              <a:buNone/>
            </a:pPr>
            <a:r>
              <a:rPr lang="en-US" sz="1800" b="1" dirty="0">
                <a:solidFill>
                  <a:srgbClr val="A6BFA5"/>
                </a:solidFill>
                <a:latin typeface="Arial" pitchFamily="34" charset="0"/>
                <a:ea typeface="Arial" pitchFamily="34" charset="-122"/>
                <a:cs typeface="Arial" pitchFamily="34" charset="-120"/>
              </a:rPr>
              <a:t>Injury Words: Meaning, Symptoms and Simple English Phrases
</a:t>
            </a:r>
            <a:pPr algn="l" indent="0" marL="0">
              <a:lnSpc>
                <a:spcPct val="120000"/>
              </a:lnSpc>
              <a:buNone/>
            </a:pPr>
            <a:r>
              <a:rPr lang="en-US" sz="2000" b="1"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Use these words to describe common injuries, their signs, and a simple sentence in English.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These words connect an injury, its visible signs, and a short phrase the student can say immediately.
</a:t>
            </a:r>
            <a:endParaRPr lang="en-US" sz="1800" dirty="0"/>
          </a:p>
        </p:txBody>
      </p:sp>
      <p:sp>
        <p:nvSpPr>
          <p:cNvPr id="5" name="Text 1"/>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6</a:t>
            </a:r>
            <a:endParaRPr lang="en-US" sz="1100" dirty="0"/>
          </a:p>
        </p:txBody>
      </p:sp>
      <p:sp>
        <p:nvSpPr>
          <p:cNvPr id="6" name="Text 2"/>
          <p:cNvSpPr txBox="1"/>
          <p:nvPr/>
        </p:nvSpPr>
        <p:spPr>
          <a:xfrm>
            <a:off x="5915400" y="4290700"/>
            <a:ext cx="3000000" cy="307800"/>
          </a:xfrm>
          <a:prstGeom prst="rect">
            <a:avLst/>
          </a:prstGeom>
          <a:noFill/>
          <a:ln/>
        </p:spPr>
        <p:txBody>
          <a:bodyPr wrap="square" lIns="0" tIns="0" rIns="0" bIns="0" rtlCol="0" anchor="t"/>
          <a:lstStyle/>
          <a:p>
            <a:pPr algn="r" indent="0" marL="0">
              <a:lnSpc>
                <a:spcPct val="100000"/>
              </a:lnSpc>
              <a:buNone/>
            </a:pPr>
            <a:r>
              <a:rPr lang="en-US" sz="800" i="1" dirty="0">
                <a:solidFill>
                  <a:srgbClr val="000000"/>
                </a:solidFill>
                <a:latin typeface="Arial" pitchFamily="34" charset="0"/>
                <a:ea typeface="Arial" pitchFamily="34" charset="-122"/>
                <a:cs typeface="Arial" pitchFamily="34" charset="-120"/>
              </a:rPr>
              <a:t>Учебная лексика темы injuries and accidents
</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675" y="1132744"/>
            <a:ext cx="8376000" cy="3354212"/>
          </a:xfrm>
          <a:prstGeom prst="rect">
            <a:avLst/>
          </a:prstGeom>
        </p:spPr>
      </p:pic>
      <p:sp>
        <p:nvSpPr>
          <p:cNvPr id="4" name="Text 0"/>
          <p:cNvSpPr txBox="1"/>
          <p:nvPr/>
        </p:nvSpPr>
        <p:spPr>
          <a:xfrm>
            <a:off x="354675" y="152650"/>
            <a:ext cx="8376000" cy="384900"/>
          </a:xfrm>
          <a:prstGeom prst="rect">
            <a:avLst/>
          </a:prstGeom>
          <a:noFill/>
          <a:ln/>
        </p:spPr>
        <p:txBody>
          <a:bodyPr wrap="square" lIns="0" tIns="0" rIns="0" bIns="0" rtlCol="0" anchor="t"/>
          <a:lstStyle/>
          <a:p>
            <a:pPr algn="l" indent="0" marL="0">
              <a:lnSpc>
                <a:spcPct val="120000"/>
              </a:lnSpc>
              <a:buNone/>
            </a:pPr>
            <a:r>
              <a:rPr lang="en-US" sz="2500" b="1" dirty="0">
                <a:solidFill>
                  <a:srgbClr val="A6BFA5"/>
                </a:solidFill>
                <a:latin typeface="Arial" pitchFamily="34" charset="0"/>
                <a:ea typeface="Arial" pitchFamily="34" charset="-122"/>
                <a:cs typeface="Arial" pitchFamily="34" charset="-120"/>
              </a:rPr>
              <a:t>How to Speak About First Aid in English
</a:t>
            </a:r>
            <a:endParaRPr lang="en-US" sz="2500" dirty="0"/>
          </a:p>
        </p:txBody>
      </p:sp>
      <p:sp>
        <p:nvSpPr>
          <p:cNvPr id="5" name="Text 1"/>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7</a:t>
            </a:r>
            <a:endParaRPr lang="en-US" sz="1100" dirty="0"/>
          </a:p>
        </p:txBody>
      </p:sp>
      <p:sp>
        <p:nvSpPr>
          <p:cNvPr id="6" name="Text 2"/>
          <p:cNvSpPr txBox="1"/>
          <p:nvPr/>
        </p:nvSpPr>
        <p:spPr>
          <a:xfrm>
            <a:off x="354675" y="642225"/>
            <a:ext cx="8376000" cy="384900"/>
          </a:xfrm>
          <a:prstGeom prst="rect">
            <a:avLst/>
          </a:prstGeom>
          <a:noFill/>
          <a:ln/>
        </p:spPr>
        <p:txBody>
          <a:bodyPr wrap="square" lIns="0" tIns="0" rIns="0" bIns="0" rtlCol="0" anchor="t"/>
          <a:lstStyle/>
          <a:p>
            <a:pPr algn="l" indent="0" marL="0">
              <a:lnSpc>
                <a:spcPct val="100000"/>
              </a:lnSpc>
              <a:buNone/>
            </a:pPr>
            <a:r>
              <a:rPr lang="en-US" sz="1748" dirty="0">
                <a:solidFill>
                  <a:srgbClr val="000000"/>
                </a:solidFill>
                <a:latin typeface="Arial" pitchFamily="34" charset="0"/>
                <a:ea typeface="Arial" pitchFamily="34" charset="-122"/>
                <a:cs typeface="Arial" pitchFamily="34" charset="-120"/>
              </a:rPr>
              <a:t>Учебная последовательность простых действий и фраз для ситуаций с травмой.
</a:t>
            </a:r>
            <a:endParaRPr lang="en-US" sz="1748"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77475" y="816525"/>
            <a:ext cx="8385300" cy="746400"/>
          </a:xfrm>
          <a:prstGeom prst="rect">
            <a:avLst/>
          </a:prstGeom>
          <a:noFill/>
          <a:ln/>
        </p:spPr>
        <p:txBody>
          <a:bodyPr wrap="square" lIns="0" tIns="0" rIns="0" bIns="0" rtlCol="0" anchor="ctr"/>
          <a:lstStyle/>
          <a:p>
            <a:pPr algn="l" indent="0" marL="0">
              <a:lnSpc>
                <a:spcPct val="100000"/>
              </a:lnSpc>
              <a:buNone/>
            </a:pPr>
            <a:r>
              <a:rPr lang="en-US" sz="2500" b="1" dirty="0">
                <a:solidFill>
                  <a:srgbClr val="000000"/>
                </a:solidFill>
                <a:latin typeface="Arial" pitchFamily="34" charset="0"/>
                <a:ea typeface="Arial" pitchFamily="34" charset="-122"/>
                <a:cs typeface="Arial" pitchFamily="34" charset="-120"/>
              </a:rPr>
              <a:t>Sprains and Falls
</a:t>
            </a:r>
            <a:endParaRPr lang="en-US" sz="2500" dirty="0"/>
          </a:p>
        </p:txBody>
      </p:sp>
      <p:sp>
        <p:nvSpPr>
          <p:cNvPr id="8" name="Text 1"/>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A6BFA5"/>
                </a:solidFill>
                <a:latin typeface="Arial" pitchFamily="34" charset="0"/>
                <a:ea typeface="Arial" pitchFamily="34" charset="-122"/>
                <a:cs typeface="Arial" pitchFamily="34" charset="-120"/>
              </a:rPr>
              <a:t>8</a:t>
            </a:r>
            <a:endParaRPr lang="en-US" sz="1100" dirty="0"/>
          </a:p>
        </p:txBody>
      </p:sp>
      <p:sp>
        <p:nvSpPr>
          <p:cNvPr id="9" name="Text 2"/>
          <p:cNvSpPr txBox="1"/>
          <p:nvPr/>
        </p:nvSpPr>
        <p:spPr>
          <a:xfrm>
            <a:off x="4430525" y="2121150"/>
            <a:ext cx="2737800" cy="1031400"/>
          </a:xfrm>
          <a:prstGeom prst="rect">
            <a:avLst/>
          </a:prstGeom>
          <a:noFill/>
          <a:ln/>
        </p:spPr>
        <p:txBody>
          <a:bodyPr wrap="square" lIns="0" tIns="0" rIns="0" bIns="0" rtlCol="0" anchor="t"/>
          <a:lstStyle/>
          <a:p>
            <a:pPr algn="l" indent="0" marL="0">
              <a:lnSpc>
                <a:spcPct val="80000"/>
              </a:lnSpc>
              <a:buNone/>
            </a:pPr>
            <a:r>
              <a:rPr lang="en-US" sz="1500" b="1" dirty="0">
                <a:solidFill>
                  <a:srgbClr val="A6BFA5"/>
                </a:solidFill>
                <a:latin typeface="Arial" pitchFamily="34" charset="0"/>
                <a:ea typeface="Arial" pitchFamily="34" charset="-122"/>
                <a:cs typeface="Arial" pitchFamily="34" charset="-120"/>
              </a:rPr>
              <a:t>Simple English description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Students can say: I twisted my ankle. My wrist is swollen. It hurts when I walk. These short phrases help explain the problem clearly.
</a:t>
            </a:r>
            <a:endParaRPr lang="en-US" sz="1500" dirty="0"/>
          </a:p>
        </p:txBody>
      </p:sp>
      <p:sp>
        <p:nvSpPr>
          <p:cNvPr id="10" name="Text 3"/>
          <p:cNvSpPr txBox="1"/>
          <p:nvPr/>
        </p:nvSpPr>
        <p:spPr>
          <a:xfrm>
            <a:off x="1347200" y="2121025"/>
            <a:ext cx="2737800" cy="1031400"/>
          </a:xfrm>
          <a:prstGeom prst="rect">
            <a:avLst/>
          </a:prstGeom>
          <a:noFill/>
          <a:ln/>
        </p:spPr>
        <p:txBody>
          <a:bodyPr wrap="square" lIns="0" tIns="0" rIns="0" bIns="0" rtlCol="0" anchor="t"/>
          <a:lstStyle/>
          <a:p>
            <a:pPr algn="l" indent="0" marL="0">
              <a:lnSpc>
                <a:spcPct val="80000"/>
              </a:lnSpc>
              <a:buNone/>
            </a:pPr>
            <a:r>
              <a:rPr lang="en-US" sz="1500" b="1" dirty="0">
                <a:solidFill>
                  <a:srgbClr val="A6BFA5"/>
                </a:solidFill>
                <a:latin typeface="Arial" pitchFamily="34" charset="0"/>
                <a:ea typeface="Arial" pitchFamily="34" charset="-122"/>
                <a:cs typeface="Arial" pitchFamily="34" charset="-120"/>
              </a:rPr>
              <a:t>A sudden fall
</a:t>
            </a:r>
            <a:pPr algn="l" indent="0" marL="0">
              <a:lnSpc>
                <a:spcPct val="13004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3004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3004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A sprain often starts after a fall or a jump. The ankle, wrist, or knee may be twisted in a quick movement.
</a:t>
            </a:r>
            <a:endParaRPr lang="en-US" sz="1500" dirty="0"/>
          </a:p>
        </p:txBody>
      </p:sp>
      <p:sp>
        <p:nvSpPr>
          <p:cNvPr id="11" name="Text 4"/>
          <p:cNvSpPr txBox="1"/>
          <p:nvPr/>
        </p:nvSpPr>
        <p:spPr>
          <a:xfrm>
            <a:off x="2892300" y="3877275"/>
            <a:ext cx="2737800" cy="1031400"/>
          </a:xfrm>
          <a:prstGeom prst="rect">
            <a:avLst/>
          </a:prstGeom>
          <a:noFill/>
          <a:ln/>
        </p:spPr>
        <p:txBody>
          <a:bodyPr wrap="square" lIns="0" tIns="0" rIns="0" bIns="0" rtlCol="0" anchor="t"/>
          <a:lstStyle/>
          <a:p>
            <a:pPr algn="l" indent="0" marL="0">
              <a:lnSpc>
                <a:spcPct val="80000"/>
              </a:lnSpc>
              <a:buNone/>
            </a:pPr>
            <a:r>
              <a:rPr lang="en-US" sz="1500" b="1" dirty="0">
                <a:solidFill>
                  <a:srgbClr val="A6BFA5"/>
                </a:solidFill>
                <a:latin typeface="Arial" pitchFamily="34" charset="0"/>
                <a:ea typeface="Arial" pitchFamily="34" charset="-122"/>
                <a:cs typeface="Arial" pitchFamily="34" charset="-120"/>
              </a:rPr>
              <a:t>Pain appears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The joint begins to hurt, and the child may feel pain when walking or bending. The body often reacts with swelling soon after.
</a:t>
            </a:r>
            <a:endParaRPr lang="en-US" sz="1500" dirty="0"/>
          </a:p>
        </p:txBody>
      </p:sp>
      <p:sp>
        <p:nvSpPr>
          <p:cNvPr id="12" name="Text 5"/>
          <p:cNvSpPr txBox="1"/>
          <p:nvPr/>
        </p:nvSpPr>
        <p:spPr>
          <a:xfrm>
            <a:off x="5975800" y="3877275"/>
            <a:ext cx="2737800" cy="1031400"/>
          </a:xfrm>
          <a:prstGeom prst="rect">
            <a:avLst/>
          </a:prstGeom>
          <a:noFill/>
          <a:ln/>
        </p:spPr>
        <p:txBody>
          <a:bodyPr wrap="square" lIns="0" tIns="0" rIns="0" bIns="0" rtlCol="0" anchor="t"/>
          <a:lstStyle/>
          <a:p>
            <a:pPr algn="l" indent="0" marL="0">
              <a:lnSpc>
                <a:spcPct val="80000"/>
              </a:lnSpc>
              <a:buNone/>
            </a:pPr>
            <a:r>
              <a:rPr lang="en-US" sz="1500" b="1" dirty="0">
                <a:solidFill>
                  <a:srgbClr val="A6BFA5"/>
                </a:solidFill>
                <a:latin typeface="Arial" pitchFamily="34" charset="0"/>
                <a:ea typeface="Arial" pitchFamily="34" charset="-122"/>
                <a:cs typeface="Arial" pitchFamily="34" charset="-120"/>
              </a:rPr>
              <a:t>What usually helps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The injured part should rest and stay still. Cold can reduce swelling, but serious pain needs adult help and medical attention.
</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A6BFA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3234676"/>
            <a:ext cx="3043800" cy="1890485"/>
          </a:xfrm>
          <a:prstGeom prst="rect">
            <a:avLst/>
          </a:prstGeom>
        </p:spPr>
      </p:pic>
      <p:pic>
        <p:nvPicPr>
          <p:cNvPr id="4" name="Image 2" descr="preencoded.png">    </p:cNvPr>
          <p:cNvPicPr>
            <a:picLocks noChangeAspect="1"/>
          </p:cNvPicPr>
          <p:nvPr/>
        </p:nvPicPr>
        <p:blipFill>
          <a:blip r:embed="rId3"/>
          <a:stretch>
            <a:fillRect/>
          </a:stretch>
        </p:blipFill>
        <p:spPr>
          <a:xfrm>
            <a:off x="6096000" y="3234676"/>
            <a:ext cx="3043800" cy="1890485"/>
          </a:xfrm>
          <a:prstGeom prst="rect">
            <a:avLst/>
          </a:prstGeom>
        </p:spPr>
      </p:pic>
      <p:pic>
        <p:nvPicPr>
          <p:cNvPr id="5" name="Image 3" descr="preencoded.png">    </p:cNvPr>
          <p:cNvPicPr>
            <a:picLocks noChangeAspect="1"/>
          </p:cNvPicPr>
          <p:nvPr/>
        </p:nvPicPr>
        <p:blipFill>
          <a:blip r:embed="rId4"/>
          <a:stretch>
            <a:fillRect/>
          </a:stretch>
        </p:blipFill>
        <p:spPr>
          <a:xfrm>
            <a:off x="3038475" y="1358251"/>
            <a:ext cx="3043800" cy="1890485"/>
          </a:xfrm>
          <a:prstGeom prst="rect">
            <a:avLst/>
          </a:prstGeom>
        </p:spPr>
      </p:pic>
      <p:sp>
        <p:nvSpPr>
          <p:cNvPr id="6" name="Text 0"/>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A6BFA5"/>
                </a:solidFill>
                <a:latin typeface="Arial" pitchFamily="34" charset="0"/>
                <a:ea typeface="Arial" pitchFamily="34" charset="-122"/>
                <a:cs typeface="Arial" pitchFamily="34" charset="-120"/>
              </a:rPr>
              <a:t>9</a:t>
            </a:r>
            <a:endParaRPr lang="en-US" sz="1100" dirty="0"/>
          </a:p>
        </p:txBody>
      </p:sp>
      <p:sp>
        <p:nvSpPr>
          <p:cNvPr id="7" name="Text 1"/>
          <p:cNvSpPr txBox="1"/>
          <p:nvPr/>
        </p:nvSpPr>
        <p:spPr>
          <a:xfrm>
            <a:off x="164698" y="1517221"/>
            <a:ext cx="2654700" cy="1559100"/>
          </a:xfrm>
          <a:prstGeom prst="rect">
            <a:avLst/>
          </a:prstGeom>
          <a:noFill/>
          <a:ln/>
        </p:spPr>
        <p:txBody>
          <a:bodyPr wrap="square" lIns="0" tIns="0" rIns="0" bIns="0" rtlCol="0" anchor="ctr"/>
          <a:lstStyle/>
          <a:p>
            <a:pPr algn="l" indent="0" marL="0">
              <a:lnSpc>
                <a:spcPct val="90000"/>
              </a:lnSpc>
              <a:buNone/>
            </a:pPr>
            <a:r>
              <a:rPr lang="en-US" sz="1300" dirty="0">
                <a:solidFill>
                  <a:srgbClr val="000000"/>
                </a:solidFill>
                <a:latin typeface="Arial" pitchFamily="34" charset="0"/>
                <a:ea typeface="Arial" pitchFamily="34" charset="-122"/>
                <a:cs typeface="Arial" pitchFamily="34" charset="-120"/>
              </a:rPr>
              <a:t>A fall on the playground
</a:t>
            </a:r>
            <a:pPr algn="l" indent="0" marL="0">
              <a:lnSpc>
                <a:spcPct val="90000"/>
              </a:lnSpc>
              <a:buNone/>
            </a:pPr>
            <a:r>
              <a:rPr lang="en-US" sz="1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00" dirty="0">
                <a:solidFill>
                  <a:srgbClr val="000000"/>
                </a:solidFill>
                <a:latin typeface="Arial" pitchFamily="34" charset="0"/>
                <a:ea typeface="Arial" pitchFamily="34" charset="-122"/>
                <a:cs typeface="Arial" pitchFamily="34" charset="-120"/>
              </a:rPr>
              <a:t>After a fall, a child may hold the head and look dizzy. A helmet can reduce risk during cycling, but a hard hit still needs attention. If there is confusion or strong headache, an adult should help at once.
</a:t>
            </a:r>
            <a:endParaRPr lang="en-US" sz="1300" dirty="0"/>
          </a:p>
        </p:txBody>
      </p:sp>
      <p:sp>
        <p:nvSpPr>
          <p:cNvPr id="8" name="Text 2"/>
          <p:cNvSpPr txBox="1"/>
          <p:nvPr/>
        </p:nvSpPr>
        <p:spPr>
          <a:xfrm>
            <a:off x="6260698" y="1517221"/>
            <a:ext cx="2654700" cy="1559100"/>
          </a:xfrm>
          <a:prstGeom prst="rect">
            <a:avLst/>
          </a:prstGeom>
          <a:noFill/>
          <a:ln/>
        </p:spPr>
        <p:txBody>
          <a:bodyPr wrap="square" lIns="0" tIns="0" rIns="0" bIns="0" rtlCol="0" anchor="ctr"/>
          <a:lstStyle/>
          <a:p>
            <a:pPr algn="l" indent="0" marL="0">
              <a:lnSpc>
                <a:spcPct val="90000"/>
              </a:lnSpc>
              <a:buNone/>
            </a:pPr>
            <a:r>
              <a:rPr lang="en-US" sz="1300" dirty="0">
                <a:solidFill>
                  <a:srgbClr val="000000"/>
                </a:solidFill>
                <a:latin typeface="Arial" pitchFamily="34" charset="0"/>
                <a:ea typeface="Arial" pitchFamily="34" charset="-122"/>
                <a:cs typeface="Arial" pitchFamily="34" charset="-120"/>
              </a:rPr>
              <a:t>When the body gives warnings
</a:t>
            </a:r>
            <a:pPr algn="l" indent="0" marL="0">
              <a:lnSpc>
                <a:spcPct val="90000"/>
              </a:lnSpc>
              <a:buNone/>
            </a:pPr>
            <a:r>
              <a:rPr lang="en-US" sz="1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00" dirty="0">
                <a:solidFill>
                  <a:srgbClr val="000000"/>
                </a:solidFill>
                <a:latin typeface="Arial" pitchFamily="34" charset="0"/>
                <a:ea typeface="Arial" pitchFamily="34" charset="-122"/>
                <a:cs typeface="Arial" pitchFamily="34" charset="-120"/>
              </a:rPr>
              <a:t>Vomiting, loss of consciousness, and confusion are dangerous signs after a hit. If a person feels dizzy or does not answer normally, stay nearby and call for help immediately. Safety matters more than continuing the activity.
</a:t>
            </a:r>
            <a:endParaRPr lang="en-US" sz="1300" dirty="0"/>
          </a:p>
        </p:txBody>
      </p:sp>
      <p:sp>
        <p:nvSpPr>
          <p:cNvPr id="9" name="Text 3"/>
          <p:cNvSpPr txBox="1"/>
          <p:nvPr/>
        </p:nvSpPr>
        <p:spPr>
          <a:xfrm>
            <a:off x="3184123" y="3378871"/>
            <a:ext cx="2654700" cy="1559100"/>
          </a:xfrm>
          <a:prstGeom prst="rect">
            <a:avLst/>
          </a:prstGeom>
          <a:noFill/>
          <a:ln/>
        </p:spPr>
        <p:txBody>
          <a:bodyPr wrap="square" lIns="0" tIns="0" rIns="0" bIns="0" rtlCol="0" anchor="ctr"/>
          <a:lstStyle/>
          <a:p>
            <a:pPr algn="l" indent="0" marL="0">
              <a:lnSpc>
                <a:spcPct val="90000"/>
              </a:lnSpc>
              <a:buNone/>
            </a:pPr>
            <a:r>
              <a:rPr lang="en-US" sz="1300" dirty="0">
                <a:solidFill>
                  <a:srgbClr val="000000"/>
                </a:solidFill>
                <a:latin typeface="Arial" pitchFamily="34" charset="0"/>
                <a:ea typeface="Arial" pitchFamily="34" charset="-122"/>
                <a:cs typeface="Arial" pitchFamily="34" charset="-120"/>
              </a:rPr>
              <a:t>A bump during sport
</a:t>
            </a:r>
            <a:pPr algn="l" indent="0" marL="0">
              <a:lnSpc>
                <a:spcPct val="90000"/>
              </a:lnSpc>
              <a:buNone/>
            </a:pPr>
            <a:r>
              <a:rPr lang="en-US" sz="1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00" dirty="0">
                <a:solidFill>
                  <a:srgbClr val="000000"/>
                </a:solidFill>
                <a:latin typeface="Arial" pitchFamily="34" charset="0"/>
                <a:ea typeface="Arial" pitchFamily="34" charset="-122"/>
                <a:cs typeface="Arial" pitchFamily="34" charset="-120"/>
              </a:rPr>
              <a:t>Sometimes a ball, elbow, or collision causes a head injury in a game. The child may feel sleepy or have pain in the temple. A worried face, a bandage, and a help sign show that the situation is serious.
</a:t>
            </a:r>
            <a:endParaRPr lang="en-US" sz="1300" dirty="0"/>
          </a:p>
        </p:txBody>
      </p:sp>
      <p:sp>
        <p:nvSpPr>
          <p:cNvPr id="10" name="Text 4"/>
          <p:cNvSpPr txBox="1"/>
          <p:nvPr/>
        </p:nvSpPr>
        <p:spPr>
          <a:xfrm>
            <a:off x="543450" y="563725"/>
            <a:ext cx="8057100" cy="384900"/>
          </a:xfrm>
          <a:prstGeom prst="rect">
            <a:avLst/>
          </a:prstGeom>
          <a:noFill/>
          <a:ln/>
        </p:spPr>
        <p:txBody>
          <a:bodyPr wrap="square" lIns="0" tIns="0" rIns="0" bIns="0" rtlCol="0" anchor="ctr"/>
          <a:lstStyle/>
          <a:p>
            <a:pPr algn="l" indent="0" marL="0">
              <a:lnSpc>
                <a:spcPct val="120000"/>
              </a:lnSpc>
              <a:buNone/>
            </a:pPr>
            <a:r>
              <a:rPr lang="en-US" sz="2500" b="1" dirty="0">
                <a:solidFill>
                  <a:srgbClr val="FFFFFF"/>
                </a:solidFill>
                <a:latin typeface="Arial" pitchFamily="34" charset="0"/>
                <a:ea typeface="Arial" pitchFamily="34" charset="-122"/>
                <a:cs typeface="Arial" pitchFamily="34" charset="-120"/>
              </a:rPr>
              <a:t>Head Injuries and Warning Signs
</a:t>
            </a:r>
            <a:endParaRPr lang="en-US" sz="2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01115" y="517000"/>
            <a:ext cx="4893520" cy="3621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10</a:t>
            </a:r>
            <a:endParaRPr lang="en-US" sz="1100" dirty="0"/>
          </a:p>
        </p:txBody>
      </p:sp>
      <p:sp>
        <p:nvSpPr>
          <p:cNvPr id="5" name="Text 1"/>
          <p:cNvSpPr txBox="1"/>
          <p:nvPr/>
        </p:nvSpPr>
        <p:spPr>
          <a:xfrm>
            <a:off x="4100775" y="4274962"/>
            <a:ext cx="4814700" cy="307800"/>
          </a:xfrm>
          <a:prstGeom prst="rect">
            <a:avLst/>
          </a:prstGeom>
          <a:noFill/>
          <a:ln/>
        </p:spPr>
        <p:txBody>
          <a:bodyPr wrap="square" lIns="0" tIns="0" rIns="0" bIns="0" rtlCol="0" anchor="t"/>
          <a:lstStyle/>
          <a:p>
            <a:pPr algn="r" indent="0" marL="0">
              <a:lnSpc>
                <a:spcPct val="100000"/>
              </a:lnSpc>
              <a:buNone/>
            </a:pPr>
            <a:r>
              <a:rPr lang="en-US" sz="800" i="1" dirty="0">
                <a:solidFill>
                  <a:srgbClr val="000000"/>
                </a:solidFill>
                <a:latin typeface="Arial" pitchFamily="34" charset="0"/>
                <a:ea typeface="Arial" pitchFamily="34" charset="-122"/>
                <a:cs typeface="Arial" pitchFamily="34" charset="-120"/>
              </a:rPr>
              <a:t>Учебная схема по теме безопасности; условные значения для сравнения причин
</a:t>
            </a:r>
            <a:endParaRPr lang="en-US" sz="800" dirty="0"/>
          </a:p>
        </p:txBody>
      </p:sp>
      <p:sp>
        <p:nvSpPr>
          <p:cNvPr id="6" name="Text 2"/>
          <p:cNvSpPr txBox="1"/>
          <p:nvPr/>
        </p:nvSpPr>
        <p:spPr>
          <a:xfrm>
            <a:off x="158750" y="517050"/>
            <a:ext cx="3571200" cy="3621300"/>
          </a:xfrm>
          <a:prstGeom prst="rect">
            <a:avLst/>
          </a:prstGeom>
          <a:noFill/>
          <a:ln/>
        </p:spPr>
        <p:txBody>
          <a:bodyPr wrap="square" lIns="0" tIns="0" rIns="0" bIns="0" rtlCol="0" anchor="ctr"/>
          <a:lstStyle/>
          <a:p>
            <a:pPr algn="l" indent="0" marL="0">
              <a:lnSpc>
                <a:spcPct val="120000"/>
              </a:lnSpc>
              <a:buNone/>
            </a:pPr>
            <a:r>
              <a:rPr lang="en-US" sz="1800" b="1" dirty="0">
                <a:solidFill>
                  <a:srgbClr val="A6BFA5"/>
                </a:solidFill>
                <a:latin typeface="Arial" pitchFamily="34" charset="0"/>
                <a:ea typeface="Arial" pitchFamily="34" charset="-122"/>
                <a:cs typeface="Arial" pitchFamily="34" charset="-120"/>
              </a:rPr>
              <a:t>What Causes Accidents at School and Outside
</a:t>
            </a:r>
            <a:pPr algn="l" indent="0" marL="0">
              <a:lnSpc>
                <a:spcPct val="120000"/>
              </a:lnSpc>
              <a:buNone/>
            </a:pPr>
            <a:r>
              <a:rPr lang="en-US" sz="2000" b="1"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These causes appear in everyday school and street situations, where attention and safe habits matter most.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Not paying attention, careless road crossing, and running indoors are the strongest risk factors in daily life.
</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27338" y="1162513"/>
            <a:ext cx="202125" cy="3234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2161588" y="1162513"/>
            <a:ext cx="202125" cy="323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3829200" y="1175146"/>
            <a:ext cx="335400" cy="298133"/>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5589662" y="1162513"/>
            <a:ext cx="282975" cy="323400"/>
          </a:xfrm>
          <a:prstGeom prst="rect">
            <a:avLst/>
          </a:prstGeom>
        </p:spPr>
      </p:pic>
      <p:pic>
        <p:nvPicPr>
          <p:cNvPr id="15" name="Image 13" descr="preencoded.png">    </p:cNvPr>
          <p:cNvPicPr>
            <a:picLocks noChangeAspect="1"/>
          </p:cNvPicPr>
          <p:nvPr/>
        </p:nvPicPr>
        <p:blipFill>
          <a:blip r:embed="rId14"/>
          <a:stretch>
            <a:fillRect/>
          </a:stretch>
        </p:blipFill>
        <p:spPr>
          <a:xfrm>
            <a:off x="0" y="0"/>
            <a:ext cx="9144000" cy="5143500"/>
          </a:xfrm>
          <a:prstGeom prst="rect">
            <a:avLst/>
          </a:prstGeom>
        </p:spPr>
      </p:pic>
      <p:pic>
        <p:nvPicPr>
          <p:cNvPr id="16" name="Image 14" descr="preencoded.png">    </p:cNvPr>
          <p:cNvPicPr>
            <a:picLocks noChangeAspect="1"/>
          </p:cNvPicPr>
          <p:nvPr/>
        </p:nvPicPr>
        <p:blipFill>
          <a:blip r:embed="rId15"/>
          <a:stretch>
            <a:fillRect/>
          </a:stretch>
        </p:blipFill>
        <p:spPr>
          <a:xfrm>
            <a:off x="0" y="0"/>
            <a:ext cx="9144000" cy="5143500"/>
          </a:xfrm>
          <a:prstGeom prst="rect">
            <a:avLst/>
          </a:prstGeom>
        </p:spPr>
      </p:pic>
      <p:pic>
        <p:nvPicPr>
          <p:cNvPr id="17" name="Image 15" descr="preencoded.png">    </p:cNvPr>
          <p:cNvPicPr>
            <a:picLocks noChangeAspect="1"/>
          </p:cNvPicPr>
          <p:nvPr/>
        </p:nvPicPr>
        <p:blipFill>
          <a:blip r:embed="rId16"/>
          <a:stretch>
            <a:fillRect/>
          </a:stretch>
        </p:blipFill>
        <p:spPr>
          <a:xfrm>
            <a:off x="7303700" y="1162513"/>
            <a:ext cx="323400" cy="323400"/>
          </a:xfrm>
          <a:prstGeom prst="rect">
            <a:avLst/>
          </a:prstGeom>
        </p:spPr>
      </p:pic>
      <p:sp>
        <p:nvSpPr>
          <p:cNvPr id="18" name="Text 0"/>
          <p:cNvSpPr txBox="1"/>
          <p:nvPr/>
        </p:nvSpPr>
        <p:spPr>
          <a:xfrm>
            <a:off x="140750" y="4706150"/>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11</a:t>
            </a:r>
            <a:endParaRPr lang="en-US" sz="1100" dirty="0"/>
          </a:p>
        </p:txBody>
      </p:sp>
      <p:sp>
        <p:nvSpPr>
          <p:cNvPr id="19" name="Text 1"/>
          <p:cNvSpPr txBox="1"/>
          <p:nvPr/>
        </p:nvSpPr>
        <p:spPr>
          <a:xfrm>
            <a:off x="285550" y="387100"/>
            <a:ext cx="8564100" cy="384900"/>
          </a:xfrm>
          <a:prstGeom prst="rect">
            <a:avLst/>
          </a:prstGeom>
          <a:noFill/>
          <a:ln/>
        </p:spPr>
        <p:txBody>
          <a:bodyPr wrap="square" lIns="0" tIns="0" rIns="0" bIns="0" rtlCol="0" anchor="ctr"/>
          <a:lstStyle/>
          <a:p>
            <a:pPr algn="l" indent="0" marL="0">
              <a:lnSpc>
                <a:spcPct val="120000"/>
              </a:lnSpc>
              <a:buNone/>
            </a:pPr>
            <a:r>
              <a:rPr lang="en-US" sz="2500" b="1" dirty="0">
                <a:solidFill>
                  <a:srgbClr val="000000"/>
                </a:solidFill>
                <a:latin typeface="Arial" pitchFamily="34" charset="0"/>
                <a:ea typeface="Arial" pitchFamily="34" charset="-122"/>
                <a:cs typeface="Arial" pitchFamily="34" charset="-120"/>
              </a:rPr>
              <a:t>Лексика безопасности на дороге
</a:t>
            </a:r>
            <a:endParaRPr lang="en-US" sz="2500" dirty="0"/>
          </a:p>
        </p:txBody>
      </p:sp>
      <p:sp>
        <p:nvSpPr>
          <p:cNvPr id="20" name="Text 2"/>
          <p:cNvSpPr txBox="1"/>
          <p:nvPr/>
        </p:nvSpPr>
        <p:spPr>
          <a:xfrm>
            <a:off x="285550" y="2496200"/>
            <a:ext cx="1627200" cy="17637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Слово pedestrian обозначает пешехода — человека, который идёт пешком. В школьных ситуациях это слово часто связано с переходом дороги, светофором и внимательностью рядом с транспортом.
</a:t>
            </a:r>
            <a:endParaRPr lang="en-US" sz="1100" dirty="0"/>
          </a:p>
        </p:txBody>
      </p:sp>
      <p:sp>
        <p:nvSpPr>
          <p:cNvPr id="21" name="Text 3"/>
          <p:cNvSpPr txBox="1"/>
          <p:nvPr/>
        </p:nvSpPr>
        <p:spPr>
          <a:xfrm>
            <a:off x="285550" y="1693025"/>
            <a:ext cx="1635900" cy="575700"/>
          </a:xfrm>
          <a:prstGeom prst="rect">
            <a:avLst/>
          </a:prstGeom>
          <a:noFill/>
          <a:ln/>
        </p:spPr>
        <p:txBody>
          <a:bodyPr wrap="square" lIns="0" tIns="0" rIns="0" bIns="0" rtlCol="0" anchor="ctr"/>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Пешеход
</a:t>
            </a:r>
            <a:endParaRPr lang="en-US" sz="1300" dirty="0"/>
          </a:p>
        </p:txBody>
      </p:sp>
      <p:sp>
        <p:nvSpPr>
          <p:cNvPr id="22" name="Text 4"/>
          <p:cNvSpPr txBox="1"/>
          <p:nvPr/>
        </p:nvSpPr>
        <p:spPr>
          <a:xfrm>
            <a:off x="2019800" y="2496200"/>
            <a:ext cx="1627200" cy="17637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Zebra crossing и crosswalk — это пешеходный переход, а traffic light помогает понять, когда можно идти. Фразы Look left and right и Wait for the green light особенно полезны.
</a:t>
            </a:r>
            <a:endParaRPr lang="en-US" sz="1100" dirty="0"/>
          </a:p>
        </p:txBody>
      </p:sp>
      <p:sp>
        <p:nvSpPr>
          <p:cNvPr id="23" name="Text 5"/>
          <p:cNvSpPr txBox="1"/>
          <p:nvPr/>
        </p:nvSpPr>
        <p:spPr>
          <a:xfrm>
            <a:off x="2019800" y="1693025"/>
            <a:ext cx="1635900" cy="575700"/>
          </a:xfrm>
          <a:prstGeom prst="rect">
            <a:avLst/>
          </a:prstGeom>
          <a:noFill/>
          <a:ln/>
        </p:spPr>
        <p:txBody>
          <a:bodyPr wrap="square" lIns="0" tIns="0" rIns="0" bIns="0" rtlCol="0" anchor="ctr"/>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Переход и светофор
</a:t>
            </a:r>
            <a:endParaRPr lang="en-US" sz="1300" dirty="0"/>
          </a:p>
        </p:txBody>
      </p:sp>
      <p:sp>
        <p:nvSpPr>
          <p:cNvPr id="24" name="Text 6"/>
          <p:cNvSpPr txBox="1"/>
          <p:nvPr/>
        </p:nvSpPr>
        <p:spPr>
          <a:xfrm>
            <a:off x="3754050" y="2496200"/>
            <a:ext cx="1627200" cy="17637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Helmet защищает голову во время поездки на bicycle или scooter. В заданиях по английскому часто встречается совет Wear a helmet, потому что это простая и важная фраза безопасности.
</a:t>
            </a:r>
            <a:endParaRPr lang="en-US" sz="1100" dirty="0"/>
          </a:p>
        </p:txBody>
      </p:sp>
      <p:sp>
        <p:nvSpPr>
          <p:cNvPr id="25" name="Text 7"/>
          <p:cNvSpPr txBox="1"/>
          <p:nvPr/>
        </p:nvSpPr>
        <p:spPr>
          <a:xfrm>
            <a:off x="3754050" y="1693025"/>
            <a:ext cx="1635900" cy="575700"/>
          </a:xfrm>
          <a:prstGeom prst="rect">
            <a:avLst/>
          </a:prstGeom>
          <a:noFill/>
          <a:ln/>
        </p:spPr>
        <p:txBody>
          <a:bodyPr wrap="square" lIns="0" tIns="0" rIns="0" bIns="0" rtlCol="0" anchor="ctr"/>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Защита на велосипеде
</a:t>
            </a:r>
            <a:endParaRPr lang="en-US" sz="1300" dirty="0"/>
          </a:p>
        </p:txBody>
      </p:sp>
      <p:sp>
        <p:nvSpPr>
          <p:cNvPr id="26" name="Text 8"/>
          <p:cNvSpPr txBox="1"/>
          <p:nvPr/>
        </p:nvSpPr>
        <p:spPr>
          <a:xfrm>
            <a:off x="5488300" y="2496200"/>
            <a:ext cx="1627200" cy="17637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Reflector помогает быть заметным в тёмное время суток. Это слово часто связано с дорогой до школы, когда нужно быть safe и careful на тротуаре, во дворе и у проезжей части.
</a:t>
            </a:r>
            <a:endParaRPr lang="en-US" sz="1100" dirty="0"/>
          </a:p>
        </p:txBody>
      </p:sp>
      <p:sp>
        <p:nvSpPr>
          <p:cNvPr id="27" name="Text 9"/>
          <p:cNvSpPr txBox="1"/>
          <p:nvPr/>
        </p:nvSpPr>
        <p:spPr>
          <a:xfrm>
            <a:off x="5488300" y="1693025"/>
            <a:ext cx="1635900" cy="575700"/>
          </a:xfrm>
          <a:prstGeom prst="rect">
            <a:avLst/>
          </a:prstGeom>
          <a:noFill/>
          <a:ln/>
        </p:spPr>
        <p:txBody>
          <a:bodyPr wrap="square" lIns="0" tIns="0" rIns="0" bIns="0" rtlCol="0" anchor="ctr"/>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Видимость на улице
</a:t>
            </a:r>
            <a:endParaRPr lang="en-US" sz="1300" dirty="0"/>
          </a:p>
        </p:txBody>
      </p:sp>
      <p:sp>
        <p:nvSpPr>
          <p:cNvPr id="28" name="Text 10"/>
          <p:cNvSpPr txBox="1"/>
          <p:nvPr/>
        </p:nvSpPr>
        <p:spPr>
          <a:xfrm>
            <a:off x="7222550" y="2496200"/>
            <a:ext cx="1627200" cy="17637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На уроке важно различать dangerous и safe situations. Фразы Walk, Don’t run и Be careful помогают описать правильное поведение на улице, особенно рядом с машинами и велосипедами.
</a:t>
            </a:r>
            <a:endParaRPr lang="en-US" sz="1100" dirty="0"/>
          </a:p>
        </p:txBody>
      </p:sp>
      <p:sp>
        <p:nvSpPr>
          <p:cNvPr id="29" name="Text 11"/>
          <p:cNvSpPr txBox="1"/>
          <p:nvPr/>
        </p:nvSpPr>
        <p:spPr>
          <a:xfrm>
            <a:off x="7222550" y="1693025"/>
            <a:ext cx="1635900" cy="575700"/>
          </a:xfrm>
          <a:prstGeom prst="rect">
            <a:avLst/>
          </a:prstGeom>
          <a:noFill/>
          <a:ln/>
        </p:spPr>
        <p:txBody>
          <a:bodyPr wrap="square" lIns="0" tIns="0" rIns="0" bIns="0" rtlCol="0" anchor="ctr"/>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Опасные и безопасные действия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A6BFA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642" y="693300"/>
            <a:ext cx="3448717" cy="3756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40750" y="4706150"/>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12</a:t>
            </a:r>
            <a:endParaRPr lang="en-US" sz="1100" dirty="0"/>
          </a:p>
        </p:txBody>
      </p:sp>
      <p:sp>
        <p:nvSpPr>
          <p:cNvPr id="9" name="Text 1"/>
          <p:cNvSpPr txBox="1"/>
          <p:nvPr/>
        </p:nvSpPr>
        <p:spPr>
          <a:xfrm>
            <a:off x="872075" y="684675"/>
            <a:ext cx="3845400" cy="746400"/>
          </a:xfrm>
          <a:prstGeom prst="rect">
            <a:avLst/>
          </a:prstGeom>
          <a:noFill/>
          <a:ln/>
        </p:spPr>
        <p:txBody>
          <a:bodyPr wrap="square" lIns="0" tIns="0" rIns="0" bIns="0" rtlCol="0" anchor="t"/>
          <a:lstStyle/>
          <a:p>
            <a:pPr algn="l" indent="0" marL="0">
              <a:lnSpc>
                <a:spcPct val="100000"/>
              </a:lnSpc>
              <a:buNone/>
            </a:pPr>
            <a:r>
              <a:rPr lang="en-US" sz="2000" b="1" dirty="0">
                <a:solidFill>
                  <a:srgbClr val="A6BFA5"/>
                </a:solidFill>
                <a:latin typeface="Arial" pitchFamily="34" charset="0"/>
                <a:ea typeface="Arial" pitchFamily="34" charset="-122"/>
                <a:cs typeface="Arial" pitchFamily="34" charset="-120"/>
              </a:rPr>
              <a:t>Burns and Frostbite
</a:t>
            </a:r>
            <a:endParaRPr lang="en-US" sz="2000" dirty="0"/>
          </a:p>
        </p:txBody>
      </p:sp>
      <p:sp>
        <p:nvSpPr>
          <p:cNvPr id="10" name="Text 2"/>
          <p:cNvSpPr txBox="1"/>
          <p:nvPr/>
        </p:nvSpPr>
        <p:spPr>
          <a:xfrm>
            <a:off x="1277700" y="1513000"/>
            <a:ext cx="3439800" cy="658200"/>
          </a:xfrm>
          <a:prstGeom prst="rect">
            <a:avLst/>
          </a:prstGeom>
          <a:noFill/>
          <a:ln/>
        </p:spPr>
        <p:txBody>
          <a:bodyPr wrap="square" lIns="0" tIns="0" rIns="0" bIns="0" rtlCol="0" anchor="t"/>
          <a:lstStyle/>
          <a:p>
            <a:pPr algn="l" indent="0" marL="0">
              <a:lnSpc>
                <a:spcPct val="100000"/>
              </a:lnSpc>
              <a:buNone/>
            </a:pPr>
            <a:r>
              <a:rPr lang="en-US" sz="1100" b="1" dirty="0">
                <a:solidFill>
                  <a:srgbClr val="A6BFA5"/>
                </a:solidFill>
                <a:latin typeface="Arial" pitchFamily="34" charset="0"/>
                <a:ea typeface="Arial" pitchFamily="34" charset="-122"/>
                <a:cs typeface="Arial" pitchFamily="34" charset="-120"/>
              </a:rPr>
              <a:t>Что такое ожог
</a:t>
            </a:r>
            <a:pPr algn="l" indent="0" marL="0">
              <a:lnSpc>
                <a:spcPct val="100000"/>
              </a:lnSpc>
              <a:buNone/>
            </a:pPr>
            <a:r>
              <a:rPr lang="en-US" sz="2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Burn — это ожог, который может появиться от hot water, steam, stove or electricity. Для описания подойдут простые слова hot, red и painful, которые легко запомнить в 6 классе.
</a:t>
            </a:r>
            <a:endParaRPr lang="en-US" sz="1100" dirty="0"/>
          </a:p>
        </p:txBody>
      </p:sp>
      <p:sp>
        <p:nvSpPr>
          <p:cNvPr id="11" name="Text 3"/>
          <p:cNvSpPr txBox="1"/>
          <p:nvPr/>
        </p:nvSpPr>
        <p:spPr>
          <a:xfrm>
            <a:off x="1277700" y="2269347"/>
            <a:ext cx="3439800" cy="658200"/>
          </a:xfrm>
          <a:prstGeom prst="rect">
            <a:avLst/>
          </a:prstGeom>
          <a:noFill/>
          <a:ln/>
        </p:spPr>
        <p:txBody>
          <a:bodyPr wrap="square" lIns="0" tIns="0" rIns="0" bIns="0" rtlCol="0" anchor="t"/>
          <a:lstStyle/>
          <a:p>
            <a:pPr algn="l" indent="0" marL="0">
              <a:lnSpc>
                <a:spcPct val="100000"/>
              </a:lnSpc>
              <a:buNone/>
            </a:pPr>
            <a:r>
              <a:rPr lang="en-US" sz="1100" b="1" dirty="0">
                <a:solidFill>
                  <a:srgbClr val="A6BFA5"/>
                </a:solidFill>
                <a:latin typeface="Arial" pitchFamily="34" charset="0"/>
                <a:ea typeface="Arial" pitchFamily="34" charset="-122"/>
                <a:cs typeface="Arial" pitchFamily="34" charset="-120"/>
              </a:rPr>
              <a:t>Как говорить об ожоге
</a:t>
            </a:r>
            <a:pPr algn="l" indent="0" marL="0">
              <a:lnSpc>
                <a:spcPct val="100000"/>
              </a:lnSpc>
              <a:buNone/>
            </a:pPr>
            <a:r>
              <a:rPr lang="en-US" sz="2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Полезные фразы: It is a burn, It is red and painful, Cool it with water. Если появился blister, не трогайте его и сразу скажите взрослому о проблеме.
</a:t>
            </a:r>
            <a:endParaRPr lang="en-US" sz="1100" dirty="0"/>
          </a:p>
        </p:txBody>
      </p:sp>
      <p:sp>
        <p:nvSpPr>
          <p:cNvPr id="12" name="Text 4"/>
          <p:cNvSpPr txBox="1"/>
          <p:nvPr/>
        </p:nvSpPr>
        <p:spPr>
          <a:xfrm>
            <a:off x="1277700" y="3026224"/>
            <a:ext cx="3439800" cy="658200"/>
          </a:xfrm>
          <a:prstGeom prst="rect">
            <a:avLst/>
          </a:prstGeom>
          <a:noFill/>
          <a:ln/>
        </p:spPr>
        <p:txBody>
          <a:bodyPr wrap="square" lIns="0" tIns="0" rIns="0" bIns="0" rtlCol="0" anchor="t"/>
          <a:lstStyle/>
          <a:p>
            <a:pPr algn="l" indent="0" marL="0">
              <a:lnSpc>
                <a:spcPct val="100000"/>
              </a:lnSpc>
              <a:buNone/>
            </a:pPr>
            <a:r>
              <a:rPr lang="en-US" sz="1100" b="1" dirty="0">
                <a:solidFill>
                  <a:srgbClr val="A6BFA5"/>
                </a:solidFill>
                <a:latin typeface="Arial" pitchFamily="34" charset="0"/>
                <a:ea typeface="Arial" pitchFamily="34" charset="-122"/>
                <a:cs typeface="Arial" pitchFamily="34" charset="-120"/>
              </a:rPr>
              <a:t>Что такое обморожение
</a:t>
            </a:r>
            <a:pPr algn="l" indent="0" marL="0">
              <a:lnSpc>
                <a:spcPct val="100000"/>
              </a:lnSpc>
              <a:buNone/>
            </a:pPr>
            <a:r>
              <a:rPr lang="en-US" sz="2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Frostbite связано с cold wind и низкой температурой. Обычно страдают пальцы, щёки и уши, а кожа может стать very cold, pale and numb. Здесь особенно важны слова cold и ice.
</a:t>
            </a:r>
            <a:endParaRPr lang="en-US" sz="1100" dirty="0"/>
          </a:p>
        </p:txBody>
      </p:sp>
      <p:sp>
        <p:nvSpPr>
          <p:cNvPr id="13" name="Text 5"/>
          <p:cNvSpPr txBox="1"/>
          <p:nvPr/>
        </p:nvSpPr>
        <p:spPr>
          <a:xfrm>
            <a:off x="1277700" y="3792000"/>
            <a:ext cx="3439800" cy="658200"/>
          </a:xfrm>
          <a:prstGeom prst="rect">
            <a:avLst/>
          </a:prstGeom>
          <a:noFill/>
          <a:ln/>
        </p:spPr>
        <p:txBody>
          <a:bodyPr wrap="square" lIns="0" tIns="0" rIns="0" bIns="0" rtlCol="0" anchor="t"/>
          <a:lstStyle/>
          <a:p>
            <a:pPr algn="l" indent="0" marL="0">
              <a:lnSpc>
                <a:spcPct val="100000"/>
              </a:lnSpc>
              <a:buNone/>
            </a:pPr>
            <a:r>
              <a:rPr lang="en-US" sz="1100" b="1" dirty="0">
                <a:solidFill>
                  <a:srgbClr val="A6BFA5"/>
                </a:solidFill>
                <a:latin typeface="Arial" pitchFamily="34" charset="0"/>
                <a:ea typeface="Arial" pitchFamily="34" charset="-122"/>
                <a:cs typeface="Arial" pitchFamily="34" charset="-120"/>
              </a:rPr>
              <a:t>Что сделать сразу
</a:t>
            </a:r>
            <a:pPr algn="l" indent="0" marL="0">
              <a:lnSpc>
                <a:spcPct val="100000"/>
              </a:lnSpc>
              <a:buNone/>
            </a:pPr>
            <a:r>
              <a:rPr lang="en-US" sz="200" b="1" dirty="0">
                <a:solidFill>
                  <a:srgbClr val="A6BFA5"/>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При ожоге или обморожении нужно действовать спокойно: use water for a burn, warm the body carefully in frostbite, and ask for help. Важнее всего не делать лишних движений.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44775" y="1592186"/>
            <a:ext cx="4788300" cy="1908278"/>
          </a:xfrm>
          <a:prstGeom prst="rect">
            <a:avLst/>
          </a:prstGeom>
        </p:spPr>
      </p:pic>
      <p:sp>
        <p:nvSpPr>
          <p:cNvPr id="4" name="Text 0"/>
          <p:cNvSpPr txBox="1"/>
          <p:nvPr/>
        </p:nvSpPr>
        <p:spPr>
          <a:xfrm>
            <a:off x="354675" y="152650"/>
            <a:ext cx="8119200" cy="384900"/>
          </a:xfrm>
          <a:prstGeom prst="rect">
            <a:avLst/>
          </a:prstGeom>
          <a:noFill/>
          <a:ln/>
        </p:spPr>
        <p:txBody>
          <a:bodyPr wrap="square" lIns="0" tIns="0" rIns="0" bIns="0" rtlCol="0" anchor="t"/>
          <a:lstStyle/>
          <a:p>
            <a:pPr algn="l" indent="0" marL="0">
              <a:lnSpc>
                <a:spcPct val="120000"/>
              </a:lnSpc>
              <a:buNone/>
            </a:pPr>
            <a:r>
              <a:rPr lang="en-US" sz="2500" b="1" dirty="0">
                <a:solidFill>
                  <a:srgbClr val="A6BFA5"/>
                </a:solidFill>
                <a:latin typeface="Arial" pitchFamily="34" charset="0"/>
                <a:ea typeface="Arial" pitchFamily="34" charset="-122"/>
                <a:cs typeface="Arial" pitchFamily="34" charset="-120"/>
              </a:rPr>
              <a:t>Что делать и чего не делать
</a:t>
            </a:r>
            <a:endParaRPr lang="en-US" sz="2500" dirty="0"/>
          </a:p>
        </p:txBody>
      </p:sp>
      <p:sp>
        <p:nvSpPr>
          <p:cNvPr id="5" name="Text 1"/>
          <p:cNvSpPr txBox="1"/>
          <p:nvPr/>
        </p:nvSpPr>
        <p:spPr>
          <a:xfrm>
            <a:off x="244766" y="4294387"/>
            <a:ext cx="3902100" cy="123000"/>
          </a:xfrm>
          <a:prstGeom prst="rect">
            <a:avLst/>
          </a:prstGeom>
          <a:noFill/>
          <a:ln/>
        </p:spPr>
        <p:txBody>
          <a:bodyPr wrap="square" lIns="0" tIns="0" rIns="0" bIns="0" rtlCol="0" anchor="t"/>
          <a:lstStyle/>
          <a:p>
            <a:pPr algn="l" indent="0" marL="0">
              <a:lnSpc>
                <a:spcPct val="150041"/>
              </a:lnSpc>
              <a:buNone/>
            </a:pPr>
            <a:r>
              <a:rPr lang="en-US" sz="645" i="1" dirty="0">
                <a:solidFill>
                  <a:srgbClr val="000000"/>
                </a:solidFill>
                <a:latin typeface="Arial" pitchFamily="34" charset="0"/>
                <a:ea typeface="Arial" pitchFamily="34" charset="-122"/>
                <a:cs typeface="Arial" pitchFamily="34" charset="-120"/>
              </a:rPr>
              <a:t>Учебная лексика по теме injuries and accidents; общеизвестные правила первой помощи
</a:t>
            </a:r>
            <a:endParaRPr lang="en-US" sz="645" dirty="0"/>
          </a:p>
        </p:txBody>
      </p:sp>
      <p:sp>
        <p:nvSpPr>
          <p:cNvPr id="6" name="Text 2"/>
          <p:cNvSpPr txBox="1"/>
          <p:nvPr/>
        </p:nvSpPr>
        <p:spPr>
          <a:xfrm>
            <a:off x="5233725" y="825975"/>
            <a:ext cx="3708000" cy="3545400"/>
          </a:xfrm>
          <a:prstGeom prst="rect">
            <a:avLst/>
          </a:prstGeom>
          <a:noFill/>
          <a:ln/>
        </p:spPr>
        <p:txBody>
          <a:bodyPr wrap="square" lIns="0" tIns="0" rIns="0" bIns="0" rtlCol="0" anchor="ctr"/>
          <a:lstStyle/>
          <a:p>
            <a:pPr algn="l" indent="0" marL="0">
              <a:lnSpc>
                <a:spcPct val="150041"/>
              </a:lnSpc>
              <a:buNone/>
            </a:pPr>
            <a:r>
              <a:rPr lang="en-US" sz="1400" dirty="0">
                <a:solidFill>
                  <a:srgbClr val="000000"/>
                </a:solidFill>
                <a:latin typeface="Arial" pitchFamily="34" charset="0"/>
                <a:ea typeface="Arial" pitchFamily="34" charset="-122"/>
                <a:cs typeface="Arial" pitchFamily="34" charset="-120"/>
              </a:rPr>
              <a:t>Таблица помогает запомнить правильные действия в частых бытовых ситуациях и сопоставить их с простыми английскими словами и фразами.
</a:t>
            </a:r>
            <a:pPr algn="l" indent="0" marL="0">
              <a:lnSpc>
                <a:spcPct val="150041"/>
              </a:lnSpc>
              <a:buNone/>
            </a:pPr>
            <a:r>
              <a:rPr lang="en-US" sz="15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00000"/>
                </a:solidFill>
                <a:latin typeface="Arial" pitchFamily="34" charset="0"/>
                <a:ea typeface="Arial" pitchFamily="34" charset="-122"/>
                <a:cs typeface="Arial" pitchFamily="34" charset="-120"/>
              </a:rPr>
              <a:t>Правильное действие обычно простое и спокойное: очистить, охладить, прижать или наклониться вперёд. Ошибки чаще всего связаны с грязными руками, лишним трением и неправильным положением тела.
</a:t>
            </a:r>
            <a:endParaRPr lang="en-US" sz="1400" dirty="0"/>
          </a:p>
        </p:txBody>
      </p:sp>
      <p:sp>
        <p:nvSpPr>
          <p:cNvPr id="7" name="Text 3"/>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13</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A6BFA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70400" y="3119901"/>
            <a:ext cx="3976200" cy="202304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685775" y="3119901"/>
            <a:ext cx="3976200" cy="2023047"/>
          </a:xfrm>
          <a:prstGeom prst="rect">
            <a:avLst/>
          </a:prstGeom>
        </p:spPr>
      </p:pic>
      <p:sp>
        <p:nvSpPr>
          <p:cNvPr id="7" name="Text 0"/>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A6BFA5"/>
                </a:solidFill>
                <a:latin typeface="Arial" pitchFamily="34" charset="0"/>
                <a:ea typeface="Arial" pitchFamily="34" charset="-122"/>
                <a:cs typeface="Arial" pitchFamily="34" charset="-120"/>
              </a:rPr>
              <a:t>14</a:t>
            </a:r>
            <a:endParaRPr lang="en-US" sz="1100" dirty="0"/>
          </a:p>
        </p:txBody>
      </p:sp>
      <p:sp>
        <p:nvSpPr>
          <p:cNvPr id="8" name="Text 1"/>
          <p:cNvSpPr txBox="1"/>
          <p:nvPr/>
        </p:nvSpPr>
        <p:spPr>
          <a:xfrm>
            <a:off x="575500" y="1544700"/>
            <a:ext cx="3766200" cy="1297500"/>
          </a:xfrm>
          <a:prstGeom prst="rect">
            <a:avLst/>
          </a:prstGeom>
          <a:noFill/>
          <a:ln/>
        </p:spPr>
        <p:txBody>
          <a:bodyPr wrap="square" lIns="0" tIns="0" rIns="0" bIns="0" rtlCol="0" anchor="t"/>
          <a:lstStyle/>
          <a:p>
            <a:pPr algn="ctr" indent="0" marL="0">
              <a:lnSpc>
                <a:spcPct val="115000"/>
              </a:lnSpc>
              <a:buNone/>
            </a:pPr>
            <a:r>
              <a:rPr lang="en-US" sz="1300" dirty="0">
                <a:solidFill>
                  <a:srgbClr val="000000"/>
                </a:solidFill>
                <a:latin typeface="Arial" pitchFamily="34" charset="0"/>
                <a:ea typeface="Arial" pitchFamily="34" charset="-122"/>
                <a:cs typeface="Arial" pitchFamily="34" charset="-120"/>
              </a:rPr>
              <a:t>Когда рука не двигается
</a:t>
            </a:r>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После падения мальчик почувствовал very strong pain in his arm. Рука выглядела swollen, and he could not move it, so the teacher asked him to sit still and wait for help.
</a:t>
            </a:r>
            <a:endParaRPr lang="en-US" sz="1300" dirty="0"/>
          </a:p>
        </p:txBody>
      </p:sp>
      <p:sp>
        <p:nvSpPr>
          <p:cNvPr id="9" name="Text 2"/>
          <p:cNvSpPr txBox="1"/>
          <p:nvPr/>
        </p:nvSpPr>
        <p:spPr>
          <a:xfrm>
            <a:off x="4790775" y="1544700"/>
            <a:ext cx="3766200" cy="1297500"/>
          </a:xfrm>
          <a:prstGeom prst="rect">
            <a:avLst/>
          </a:prstGeom>
          <a:noFill/>
          <a:ln/>
        </p:spPr>
        <p:txBody>
          <a:bodyPr wrap="square" lIns="0" tIns="0" rIns="0" bIns="0" rtlCol="0" anchor="t"/>
          <a:lstStyle/>
          <a:p>
            <a:pPr algn="ctr" indent="0" marL="0">
              <a:lnSpc>
                <a:spcPct val="115000"/>
              </a:lnSpc>
              <a:buNone/>
            </a:pPr>
            <a:r>
              <a:rPr lang="en-US" sz="1300" dirty="0">
                <a:solidFill>
                  <a:srgbClr val="000000"/>
                </a:solidFill>
                <a:latin typeface="Arial" pitchFamily="34" charset="0"/>
                <a:ea typeface="Arial" pitchFamily="34" charset="-122"/>
                <a:cs typeface="Arial" pitchFamily="34" charset="-120"/>
              </a:rPr>
              <a:t>Необычная форма и сильная боль
</a:t>
            </a:r>
            <a:pPr algn="ctr" indent="0" marL="0">
              <a:lnSpc>
                <a:spcPct val="115000"/>
              </a:lnSpc>
              <a:buNone/>
            </a:pPr>
            <a:r>
              <a:rPr lang="en-US" sz="1200" dirty="0">
                <a:solidFill>
                  <a:srgbClr val="000000"/>
                </a:solidFill>
                <a:latin typeface="Arial" pitchFamily="34" charset="0"/>
                <a:ea typeface="Arial" pitchFamily="34" charset="-122"/>
                <a:cs typeface="Arial" pitchFamily="34" charset="-120"/>
              </a:rPr>
              <a:t>Девочка неловко упала на площадке и сразу почувствовала боль в joint. Её нога looked strange, and a simple splint and bandage helped keep her safe until the adults arrived.
</a:t>
            </a:r>
            <a:endParaRPr lang="en-US" sz="1300" dirty="0"/>
          </a:p>
        </p:txBody>
      </p:sp>
      <p:sp>
        <p:nvSpPr>
          <p:cNvPr id="10" name="Text 3"/>
          <p:cNvSpPr txBox="1"/>
          <p:nvPr/>
        </p:nvSpPr>
        <p:spPr>
          <a:xfrm>
            <a:off x="543450" y="563725"/>
            <a:ext cx="8057100" cy="384900"/>
          </a:xfrm>
          <a:prstGeom prst="rect">
            <a:avLst/>
          </a:prstGeom>
          <a:noFill/>
          <a:ln/>
        </p:spPr>
        <p:txBody>
          <a:bodyPr wrap="square" lIns="0" tIns="0" rIns="0" bIns="0" rtlCol="0" anchor="ctr"/>
          <a:lstStyle/>
          <a:p>
            <a:pPr algn="l" indent="0" marL="0">
              <a:lnSpc>
                <a:spcPct val="120000"/>
              </a:lnSpc>
              <a:buNone/>
            </a:pPr>
            <a:r>
              <a:rPr lang="en-US" sz="2500" b="1" dirty="0">
                <a:solidFill>
                  <a:srgbClr val="FFFFFF"/>
                </a:solidFill>
                <a:latin typeface="Arial" pitchFamily="34" charset="0"/>
                <a:ea typeface="Arial" pitchFamily="34" charset="-122"/>
                <a:cs typeface="Arial" pitchFamily="34" charset="-120"/>
              </a:rPr>
              <a:t>Истории о переломах и вывихах
</a:t>
            </a:r>
            <a:endParaRPr lang="en-US" sz="2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4675" y="1132744"/>
            <a:ext cx="8376000" cy="3354212"/>
          </a:xfrm>
          <a:prstGeom prst="rect">
            <a:avLst/>
          </a:prstGeom>
        </p:spPr>
      </p:pic>
      <p:sp>
        <p:nvSpPr>
          <p:cNvPr id="4" name="Text 0"/>
          <p:cNvSpPr txBox="1"/>
          <p:nvPr/>
        </p:nvSpPr>
        <p:spPr>
          <a:xfrm>
            <a:off x="354675" y="152650"/>
            <a:ext cx="8376000" cy="384900"/>
          </a:xfrm>
          <a:prstGeom prst="rect">
            <a:avLst/>
          </a:prstGeom>
          <a:noFill/>
          <a:ln/>
        </p:spPr>
        <p:txBody>
          <a:bodyPr wrap="square" lIns="0" tIns="0" rIns="0" bIns="0" rtlCol="0" anchor="t"/>
          <a:lstStyle/>
          <a:p>
            <a:pPr algn="l" indent="0" marL="0">
              <a:lnSpc>
                <a:spcPct val="120000"/>
              </a:lnSpc>
              <a:buNone/>
            </a:pPr>
            <a:r>
              <a:rPr lang="en-US" sz="2500" b="1" dirty="0">
                <a:solidFill>
                  <a:srgbClr val="A6BFA5"/>
                </a:solidFill>
                <a:latin typeface="Arial" pitchFamily="34" charset="0"/>
                <a:ea typeface="Arial" pitchFamily="34" charset="-122"/>
                <a:cs typeface="Arial" pitchFamily="34" charset="-120"/>
              </a:rPr>
              <a:t>Когда нужна срочная помощь
</a:t>
            </a:r>
            <a:endParaRPr lang="en-US" sz="2500" dirty="0"/>
          </a:p>
        </p:txBody>
      </p:sp>
      <p:sp>
        <p:nvSpPr>
          <p:cNvPr id="5" name="Text 1"/>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15</a:t>
            </a:r>
            <a:endParaRPr lang="en-US" sz="1100" dirty="0"/>
          </a:p>
        </p:txBody>
      </p:sp>
      <p:sp>
        <p:nvSpPr>
          <p:cNvPr id="6" name="Text 2"/>
          <p:cNvSpPr txBox="1"/>
          <p:nvPr/>
        </p:nvSpPr>
        <p:spPr>
          <a:xfrm>
            <a:off x="354675" y="642225"/>
            <a:ext cx="8376000" cy="384900"/>
          </a:xfrm>
          <a:prstGeom prst="rect">
            <a:avLst/>
          </a:prstGeom>
          <a:noFill/>
          <a:ln/>
        </p:spPr>
        <p:txBody>
          <a:bodyPr wrap="square" lIns="0" tIns="0" rIns="0" bIns="0" rtlCol="0" anchor="t"/>
          <a:lstStyle/>
          <a:p>
            <a:pPr algn="l" indent="0" marL="0">
              <a:lnSpc>
                <a:spcPct val="100000"/>
              </a:lnSpc>
              <a:buNone/>
            </a:pPr>
            <a:r>
              <a:rPr lang="en-US" sz="1514" dirty="0">
                <a:solidFill>
                  <a:srgbClr val="000000"/>
                </a:solidFill>
                <a:latin typeface="Arial" pitchFamily="34" charset="0"/>
                <a:ea typeface="Arial" pitchFamily="34" charset="-122"/>
                <a:cs typeface="Arial" pitchFamily="34" charset="-120"/>
              </a:rPr>
              <a:t>Схема показывает признаки, при которых в школьной или бытовой ситуации нужно сразу искать помощь взрослого и вызывать экстренные службы.
</a:t>
            </a:r>
            <a:endParaRPr lang="en-US" sz="1514"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52456" y="1830853"/>
            <a:ext cx="311063" cy="355500"/>
          </a:xfrm>
          <a:prstGeom prst="rect">
            <a:avLst/>
          </a:prstGeom>
        </p:spPr>
      </p:pic>
      <p:pic>
        <p:nvPicPr>
          <p:cNvPr id="4" name="Image 2" descr="preencoded.png">    </p:cNvPr>
          <p:cNvPicPr>
            <a:picLocks noChangeAspect="1"/>
          </p:cNvPicPr>
          <p:nvPr/>
        </p:nvPicPr>
        <p:blipFill>
          <a:blip r:embed="rId3"/>
          <a:stretch>
            <a:fillRect/>
          </a:stretch>
        </p:blipFill>
        <p:spPr>
          <a:xfrm>
            <a:off x="1989863" y="1830853"/>
            <a:ext cx="355500" cy="355500"/>
          </a:xfrm>
          <a:prstGeom prst="rect">
            <a:avLst/>
          </a:prstGeom>
        </p:spPr>
      </p:pic>
      <p:pic>
        <p:nvPicPr>
          <p:cNvPr id="5" name="Image 3" descr="preencoded.png">    </p:cNvPr>
          <p:cNvPicPr>
            <a:picLocks noChangeAspect="1"/>
          </p:cNvPicPr>
          <p:nvPr/>
        </p:nvPicPr>
        <p:blipFill>
          <a:blip r:embed="rId4"/>
          <a:stretch>
            <a:fillRect/>
          </a:stretch>
        </p:blipFill>
        <p:spPr>
          <a:xfrm>
            <a:off x="3749487" y="1830853"/>
            <a:ext cx="355500" cy="355500"/>
          </a:xfrm>
          <a:prstGeom prst="rect">
            <a:avLst/>
          </a:prstGeom>
        </p:spPr>
      </p:pic>
      <p:pic>
        <p:nvPicPr>
          <p:cNvPr id="6" name="Image 4" descr="preencoded.png">    </p:cNvPr>
          <p:cNvPicPr>
            <a:picLocks noChangeAspect="1"/>
          </p:cNvPicPr>
          <p:nvPr/>
        </p:nvPicPr>
        <p:blipFill>
          <a:blip r:embed="rId5"/>
          <a:stretch>
            <a:fillRect/>
          </a:stretch>
        </p:blipFill>
        <p:spPr>
          <a:xfrm>
            <a:off x="5498463" y="1841136"/>
            <a:ext cx="376800" cy="334933"/>
          </a:xfrm>
          <a:prstGeom prst="rect">
            <a:avLst/>
          </a:prstGeom>
        </p:spPr>
      </p:pic>
      <p:pic>
        <p:nvPicPr>
          <p:cNvPr id="7" name="Image 5" descr="preencoded.png">    </p:cNvPr>
          <p:cNvPicPr>
            <a:picLocks noChangeAspect="1"/>
          </p:cNvPicPr>
          <p:nvPr/>
        </p:nvPicPr>
        <p:blipFill>
          <a:blip r:embed="rId6"/>
          <a:stretch>
            <a:fillRect/>
          </a:stretch>
        </p:blipFill>
        <p:spPr>
          <a:xfrm>
            <a:off x="7258088" y="1857883"/>
            <a:ext cx="376800" cy="301440"/>
          </a:xfrm>
          <a:prstGeom prst="rect">
            <a:avLst/>
          </a:prstGeom>
        </p:spPr>
      </p:pic>
      <p:sp>
        <p:nvSpPr>
          <p:cNvPr id="8" name="Text 0"/>
          <p:cNvSpPr txBox="1"/>
          <p:nvPr/>
        </p:nvSpPr>
        <p:spPr>
          <a:xfrm>
            <a:off x="697950" y="692900"/>
            <a:ext cx="7748100" cy="672300"/>
          </a:xfrm>
          <a:prstGeom prst="rect">
            <a:avLst/>
          </a:prstGeom>
          <a:noFill/>
          <a:ln/>
        </p:spPr>
        <p:txBody>
          <a:bodyPr wrap="square" lIns="0" tIns="0" rIns="0" bIns="0" rtlCol="0" anchor="ctr"/>
          <a:lstStyle/>
          <a:p>
            <a:pPr algn="ctr" indent="0" marL="0">
              <a:lnSpc>
                <a:spcPct val="100000"/>
              </a:lnSpc>
              <a:buNone/>
            </a:pPr>
            <a:r>
              <a:rPr lang="en-US" sz="2500" b="1" dirty="0">
                <a:solidFill>
                  <a:srgbClr val="000000"/>
                </a:solidFill>
                <a:latin typeface="Arial" pitchFamily="34" charset="0"/>
                <a:ea typeface="Arial" pitchFamily="34" charset="-122"/>
                <a:cs typeface="Arial" pitchFamily="34" charset="-120"/>
              </a:rPr>
              <a:t>Спортивные травмы и правила безопасности
</a:t>
            </a:r>
            <a:endParaRPr lang="en-US" sz="2500" dirty="0"/>
          </a:p>
        </p:txBody>
      </p:sp>
      <p:sp>
        <p:nvSpPr>
          <p:cNvPr id="9" name="Text 1"/>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A6BFA5"/>
                </a:solidFill>
                <a:latin typeface="Arial" pitchFamily="34" charset="0"/>
                <a:ea typeface="Arial" pitchFamily="34" charset="-122"/>
                <a:cs typeface="Arial" pitchFamily="34" charset="-120"/>
              </a:rPr>
              <a:t>16</a:t>
            </a:r>
            <a:endParaRPr lang="en-US" sz="1100" dirty="0"/>
          </a:p>
        </p:txBody>
      </p:sp>
      <p:sp>
        <p:nvSpPr>
          <p:cNvPr id="10" name="Text 2"/>
          <p:cNvSpPr txBox="1"/>
          <p:nvPr/>
        </p:nvSpPr>
        <p:spPr>
          <a:xfrm>
            <a:off x="224813" y="2309400"/>
            <a:ext cx="1661100" cy="5922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Разминка перед спортом
</a:t>
            </a:r>
            <a:endParaRPr lang="en-US" sz="1400" dirty="0"/>
          </a:p>
        </p:txBody>
      </p:sp>
      <p:sp>
        <p:nvSpPr>
          <p:cNvPr id="11" name="Text 3"/>
          <p:cNvSpPr txBox="1"/>
          <p:nvPr/>
        </p:nvSpPr>
        <p:spPr>
          <a:xfrm>
            <a:off x="224813" y="3050050"/>
            <a:ext cx="1661100" cy="15435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Warm-up помогает подготовить мышцы и суставы к running, jumping и другим движениям. Простая фраза Warm up before sport часто встречается в школьных заданиях и полезна перед любой игрой.
</a:t>
            </a:r>
            <a:endParaRPr lang="en-US" sz="1200" dirty="0"/>
          </a:p>
        </p:txBody>
      </p:sp>
      <p:sp>
        <p:nvSpPr>
          <p:cNvPr id="12" name="Text 4"/>
          <p:cNvSpPr txBox="1"/>
          <p:nvPr/>
        </p:nvSpPr>
        <p:spPr>
          <a:xfrm>
            <a:off x="1984438" y="2309400"/>
            <a:ext cx="1661100" cy="5922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Защитная экипировка
</a:t>
            </a:r>
            <a:endParaRPr lang="en-US" sz="1400" dirty="0"/>
          </a:p>
        </p:txBody>
      </p:sp>
      <p:sp>
        <p:nvSpPr>
          <p:cNvPr id="13" name="Text 5"/>
          <p:cNvSpPr txBox="1"/>
          <p:nvPr/>
        </p:nvSpPr>
        <p:spPr>
          <a:xfrm>
            <a:off x="1984438" y="3050050"/>
            <a:ext cx="1661100" cy="15435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Helmet, knee pads и elbow pads уменьшают риск травм при падениях и столкновениях. Эти слова удобно связать с фразой Wear protective gear, когда речь идёт о спорте и активных играх.
</a:t>
            </a:r>
            <a:endParaRPr lang="en-US" sz="1200" dirty="0"/>
          </a:p>
        </p:txBody>
      </p:sp>
      <p:sp>
        <p:nvSpPr>
          <p:cNvPr id="14" name="Text 6"/>
          <p:cNvSpPr txBox="1"/>
          <p:nvPr/>
        </p:nvSpPr>
        <p:spPr>
          <a:xfrm>
            <a:off x="3744063" y="2309400"/>
            <a:ext cx="1661100" cy="5922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Падения и столкновения
</a:t>
            </a:r>
            <a:endParaRPr lang="en-US" sz="1400" dirty="0"/>
          </a:p>
        </p:txBody>
      </p:sp>
      <p:sp>
        <p:nvSpPr>
          <p:cNvPr id="15" name="Text 7"/>
          <p:cNvSpPr txBox="1"/>
          <p:nvPr/>
        </p:nvSpPr>
        <p:spPr>
          <a:xfrm>
            <a:off x="3744063" y="3050050"/>
            <a:ext cx="1661100" cy="15435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Running too fast or falling can cause bruises, sprains and cuts. В таких случаях важно остановиться, оценить боль и сказать взрослому, если движение стало difficult or painful.
</a:t>
            </a:r>
            <a:endParaRPr lang="en-US" sz="1200" dirty="0"/>
          </a:p>
        </p:txBody>
      </p:sp>
      <p:sp>
        <p:nvSpPr>
          <p:cNvPr id="16" name="Text 8"/>
          <p:cNvSpPr txBox="1"/>
          <p:nvPr/>
        </p:nvSpPr>
        <p:spPr>
          <a:xfrm>
            <a:off x="5503688" y="2309400"/>
            <a:ext cx="1661100" cy="5922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Правила игры
</a:t>
            </a:r>
            <a:endParaRPr lang="en-US" sz="1400" dirty="0"/>
          </a:p>
        </p:txBody>
      </p:sp>
      <p:sp>
        <p:nvSpPr>
          <p:cNvPr id="17" name="Text 9"/>
          <p:cNvSpPr txBox="1"/>
          <p:nvPr/>
        </p:nvSpPr>
        <p:spPr>
          <a:xfrm>
            <a:off x="5503688" y="3050050"/>
            <a:ext cx="1661100" cy="15435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Фраза Play by the rules напоминает, что осторожность важна не меньше скорости. Если не толкать других, можно избежать accidents during games, especially on a crowded playground.
</a:t>
            </a:r>
            <a:endParaRPr lang="en-US" sz="1200" dirty="0"/>
          </a:p>
        </p:txBody>
      </p:sp>
      <p:sp>
        <p:nvSpPr>
          <p:cNvPr id="18" name="Text 10"/>
          <p:cNvSpPr txBox="1"/>
          <p:nvPr/>
        </p:nvSpPr>
        <p:spPr>
          <a:xfrm>
            <a:off x="7263313" y="2309400"/>
            <a:ext cx="1661100" cy="592200"/>
          </a:xfrm>
          <a:prstGeom prst="rect">
            <a:avLst/>
          </a:prstGeom>
          <a:noFill/>
          <a:ln/>
        </p:spPr>
        <p:txBody>
          <a:bodyPr wrap="square" lIns="0" tIns="0" rIns="0" bIns="0" rtlCol="0" anchor="ctr"/>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Правильная обувь
</a:t>
            </a:r>
            <a:endParaRPr lang="en-US" sz="1400" dirty="0"/>
          </a:p>
        </p:txBody>
      </p:sp>
      <p:sp>
        <p:nvSpPr>
          <p:cNvPr id="19" name="Text 11"/>
          <p:cNvSpPr txBox="1"/>
          <p:nvPr/>
        </p:nvSpPr>
        <p:spPr>
          <a:xfrm>
            <a:off x="7263313" y="3050050"/>
            <a:ext cx="1661100" cy="15435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Trainer shoes помогают сохранять устойчивость на площадке и в спортзале. Хорошая обувь уменьшает риск slipping, поэтому она напрямую связана со словом safety в теме injuries and accidents.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01115" y="517000"/>
            <a:ext cx="4893520" cy="3621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17</a:t>
            </a:r>
            <a:endParaRPr lang="en-US" sz="1100" dirty="0"/>
          </a:p>
        </p:txBody>
      </p:sp>
      <p:sp>
        <p:nvSpPr>
          <p:cNvPr id="5" name="Text 1"/>
          <p:cNvSpPr txBox="1"/>
          <p:nvPr/>
        </p:nvSpPr>
        <p:spPr>
          <a:xfrm>
            <a:off x="4100775" y="4274962"/>
            <a:ext cx="4814700" cy="307800"/>
          </a:xfrm>
          <a:prstGeom prst="rect">
            <a:avLst/>
          </a:prstGeom>
          <a:noFill/>
          <a:ln/>
        </p:spPr>
        <p:txBody>
          <a:bodyPr wrap="square" lIns="0" tIns="0" rIns="0" bIns="0" rtlCol="0" anchor="t"/>
          <a:lstStyle/>
          <a:p>
            <a:pPr algn="r" indent="0" marL="0">
              <a:lnSpc>
                <a:spcPct val="100000"/>
              </a:lnSpc>
              <a:buNone/>
            </a:pPr>
            <a:r>
              <a:rPr lang="en-US" sz="800" i="1" dirty="0">
                <a:solidFill>
                  <a:srgbClr val="000000"/>
                </a:solidFill>
                <a:latin typeface="Arial" pitchFamily="34" charset="0"/>
                <a:ea typeface="Arial" pitchFamily="34" charset="-122"/>
                <a:cs typeface="Arial" pitchFamily="34" charset="-120"/>
              </a:rPr>
              <a:t>Учебная тема injuries and accidents; обобщение правил безопасности для 6 класса
</a:t>
            </a:r>
            <a:endParaRPr lang="en-US" sz="800" dirty="0"/>
          </a:p>
        </p:txBody>
      </p:sp>
      <p:sp>
        <p:nvSpPr>
          <p:cNvPr id="6" name="Text 2"/>
          <p:cNvSpPr txBox="1"/>
          <p:nvPr/>
        </p:nvSpPr>
        <p:spPr>
          <a:xfrm>
            <a:off x="158750" y="517050"/>
            <a:ext cx="3571200" cy="3621300"/>
          </a:xfrm>
          <a:prstGeom prst="rect">
            <a:avLst/>
          </a:prstGeom>
          <a:noFill/>
          <a:ln/>
        </p:spPr>
        <p:txBody>
          <a:bodyPr wrap="square" lIns="0" tIns="0" rIns="0" bIns="0" rtlCol="0" anchor="ctr"/>
          <a:lstStyle/>
          <a:p>
            <a:pPr algn="l" indent="0" marL="0">
              <a:lnSpc>
                <a:spcPct val="120000"/>
              </a:lnSpc>
              <a:buNone/>
            </a:pPr>
            <a:r>
              <a:rPr lang="en-US" sz="1800" b="1" dirty="0">
                <a:solidFill>
                  <a:srgbClr val="A6BFA5"/>
                </a:solidFill>
                <a:latin typeface="Arial" pitchFamily="34" charset="0"/>
                <a:ea typeface="Arial" pitchFamily="34" charset="-122"/>
                <a:cs typeface="Arial" pitchFamily="34" charset="-120"/>
              </a:rPr>
              <a:t>Полезные привычки, которые снижают риск
</a:t>
            </a:r>
            <a:pPr algn="l" indent="0" marL="0">
              <a:lnSpc>
                <a:spcPct val="120000"/>
              </a:lnSpc>
              <a:buNone/>
            </a:pPr>
            <a:r>
              <a:rPr lang="en-US" sz="2000" b="1"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Привычки работают в разных местах: дома, в школе, на улице и во время спорта. Чем чаще они повторяются, тем легче выбирать safe behaviour.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Все привычки важны примерно одинаково: они помогают prevent accidents и защищают человека в повседневных ситуациях.
</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A6BFA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03750" y="767025"/>
            <a:ext cx="3316200" cy="2092800"/>
          </a:xfrm>
          <a:prstGeom prst="rect">
            <a:avLst/>
          </a:prstGeom>
          <a:noFill/>
          <a:ln/>
        </p:spPr>
        <p:txBody>
          <a:bodyPr wrap="square" lIns="0" tIns="0" rIns="0" bIns="0" rtlCol="0" anchor="t"/>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Полезные фразы для медицинской ситуации
</a:t>
            </a:r>
            <a:endParaRPr lang="en-US" sz="2500" dirty="0"/>
          </a:p>
        </p:txBody>
      </p:sp>
      <p:sp>
        <p:nvSpPr>
          <p:cNvPr id="9" name="Text 1"/>
          <p:cNvSpPr txBox="1"/>
          <p:nvPr/>
        </p:nvSpPr>
        <p:spPr>
          <a:xfrm>
            <a:off x="140750" y="4706150"/>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18</a:t>
            </a:r>
            <a:endParaRPr lang="en-US" sz="1100" dirty="0"/>
          </a:p>
        </p:txBody>
      </p:sp>
      <p:sp>
        <p:nvSpPr>
          <p:cNvPr id="10" name="Text 2"/>
          <p:cNvSpPr txBox="1"/>
          <p:nvPr/>
        </p:nvSpPr>
        <p:spPr>
          <a:xfrm>
            <a:off x="4267100" y="766970"/>
            <a:ext cx="4524900" cy="604933"/>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Сказать о боли
</a:t>
            </a:r>
            <a:pPr algn="l" indent="0" marL="0">
              <a:lnSpc>
                <a:spcPct val="100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Фразы I’m hurt, My arm hurts и It hurts here помогают быстро объяснить, где именно больно. Они подходят для cuts, bruises и sprains и звучат понятно даже в стрессовой ситуации.
</a:t>
            </a:r>
            <a:endParaRPr lang="en-US" sz="1100" dirty="0"/>
          </a:p>
        </p:txBody>
      </p:sp>
      <p:sp>
        <p:nvSpPr>
          <p:cNvPr id="11" name="Text 3"/>
          <p:cNvSpPr txBox="1"/>
          <p:nvPr/>
        </p:nvSpPr>
        <p:spPr>
          <a:xfrm>
            <a:off x="4267100" y="1502270"/>
            <a:ext cx="4524900" cy="604933"/>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Попросить о помощи
</a:t>
            </a:r>
            <a:pPr algn="l" indent="0" marL="0">
              <a:lnSpc>
                <a:spcPct val="100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Если нужна поддержка, можно сказать I need help, Please help me или Can you call a teacher? Эти короткие фразы легко произнести и они сразу показывают, что ситуация серьёзная.
</a:t>
            </a:r>
            <a:endParaRPr lang="en-US" sz="1100" dirty="0"/>
          </a:p>
        </p:txBody>
      </p:sp>
      <p:sp>
        <p:nvSpPr>
          <p:cNvPr id="12" name="Text 4"/>
          <p:cNvSpPr txBox="1"/>
          <p:nvPr/>
        </p:nvSpPr>
        <p:spPr>
          <a:xfrm>
            <a:off x="4267100" y="2227137"/>
            <a:ext cx="4524900" cy="604933"/>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Ощущение слабости
</a:t>
            </a:r>
            <a:pPr algn="l" indent="0" marL="0">
              <a:lnSpc>
                <a:spcPct val="100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Фраза I feel dizzy описывает состояние, когда всё как будто кружится. Она особенно полезна при headache, head injury или после сильного удара, когда нужно сесть и не вставать резко.
</a:t>
            </a:r>
            <a:endParaRPr lang="en-US" sz="1100" dirty="0"/>
          </a:p>
        </p:txBody>
      </p:sp>
      <p:sp>
        <p:nvSpPr>
          <p:cNvPr id="13" name="Text 5"/>
          <p:cNvSpPr txBox="1"/>
          <p:nvPr/>
        </p:nvSpPr>
        <p:spPr>
          <a:xfrm>
            <a:off x="4267100" y="2956499"/>
            <a:ext cx="4524900" cy="604933"/>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Если не двигается нога
</a:t>
            </a:r>
            <a:pPr algn="l" indent="0" marL="0">
              <a:lnSpc>
                <a:spcPct val="100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I cannot move my leg помогает сообщить о возможном sprain or fracture. Такая фраза показывает, что человеку нужно не идти самому, а ждать взрослого и помощи.
</a:t>
            </a:r>
            <a:endParaRPr lang="en-US" sz="1100" dirty="0"/>
          </a:p>
        </p:txBody>
      </p:sp>
      <p:sp>
        <p:nvSpPr>
          <p:cNvPr id="14" name="Text 6"/>
          <p:cNvSpPr txBox="1"/>
          <p:nvPr/>
        </p:nvSpPr>
        <p:spPr>
          <a:xfrm>
            <a:off x="4267100" y="3685860"/>
            <a:ext cx="4524900" cy="604933"/>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Говорим коротко и ясно
</a:t>
            </a:r>
            <a:pPr algn="l" indent="0" marL="0">
              <a:lnSpc>
                <a:spcPct val="100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В медицинской ситуации лучше использовать простые слова и спокойный тон. Чем короче фраза, тем быстрее учитель или взрослый поймёт проблему и сможет помочь.
</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sp>
        <p:nvSpPr>
          <p:cNvPr id="13" name="Text 0"/>
          <p:cNvSpPr txBox="1"/>
          <p:nvPr/>
        </p:nvSpPr>
        <p:spPr>
          <a:xfrm>
            <a:off x="436875" y="207975"/>
            <a:ext cx="8230500" cy="8385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Ежедневные правила безопасности на английском
</a:t>
            </a:r>
            <a:endParaRPr lang="en-US" sz="2500" dirty="0"/>
          </a:p>
        </p:txBody>
      </p:sp>
      <p:sp>
        <p:nvSpPr>
          <p:cNvPr id="14" name="Text 1"/>
          <p:cNvSpPr txBox="1"/>
          <p:nvPr/>
        </p:nvSpPr>
        <p:spPr>
          <a:xfrm>
            <a:off x="65300" y="4772455"/>
            <a:ext cx="449700" cy="7464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19</a:t>
            </a:r>
            <a:endParaRPr lang="en-US" sz="1100" dirty="0"/>
          </a:p>
        </p:txBody>
      </p:sp>
      <p:sp>
        <p:nvSpPr>
          <p:cNvPr id="15" name="Text 2"/>
          <p:cNvSpPr txBox="1"/>
          <p:nvPr/>
        </p:nvSpPr>
        <p:spPr>
          <a:xfrm>
            <a:off x="436875" y="1907500"/>
            <a:ext cx="2668800" cy="1064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Don’t run in the corridor помогает избежать падений, столкновений и ушибов. Это правило особенно важно в школе, где рядом могут быть лестницы, двери и другие ученики.
</a:t>
            </a:r>
            <a:endParaRPr lang="en-US" sz="900" dirty="0"/>
          </a:p>
        </p:txBody>
      </p:sp>
      <p:sp>
        <p:nvSpPr>
          <p:cNvPr id="16" name="Text 3"/>
          <p:cNvSpPr txBox="1"/>
          <p:nvPr/>
        </p:nvSpPr>
        <p:spPr>
          <a:xfrm>
            <a:off x="955210" y="1361525"/>
            <a:ext cx="2150400" cy="4131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Не бегай в коридоре
</a:t>
            </a:r>
            <a:endParaRPr lang="en-US" sz="1100" dirty="0"/>
          </a:p>
        </p:txBody>
      </p:sp>
      <p:sp>
        <p:nvSpPr>
          <p:cNvPr id="17" name="Text 4"/>
          <p:cNvSpPr txBox="1"/>
          <p:nvPr/>
        </p:nvSpPr>
        <p:spPr>
          <a:xfrm>
            <a:off x="3217725" y="1907500"/>
            <a:ext cx="2668800" cy="1064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Watch your step полезно на лестнице, во дворе и в раздевалке. Эта короткая фраза напоминает о внимательности и помогает предотвратить slips and falls в привычных местах.
</a:t>
            </a:r>
            <a:endParaRPr lang="en-US" sz="900" dirty="0"/>
          </a:p>
        </p:txBody>
      </p:sp>
      <p:sp>
        <p:nvSpPr>
          <p:cNvPr id="18" name="Text 5"/>
          <p:cNvSpPr txBox="1"/>
          <p:nvPr/>
        </p:nvSpPr>
        <p:spPr>
          <a:xfrm>
            <a:off x="3736060" y="1361525"/>
            <a:ext cx="2150400" cy="4131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Смотри под ноги
</a:t>
            </a:r>
            <a:endParaRPr lang="en-US" sz="1100" dirty="0"/>
          </a:p>
        </p:txBody>
      </p:sp>
      <p:sp>
        <p:nvSpPr>
          <p:cNvPr id="19" name="Text 6"/>
          <p:cNvSpPr txBox="1"/>
          <p:nvPr/>
        </p:nvSpPr>
        <p:spPr>
          <a:xfrm>
            <a:off x="5998575" y="1907500"/>
            <a:ext cx="2668800" cy="1064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Cross the road carefully учит не торопиться рядом с машинами и велосипедами. Вместе с Look left and right эта фраза формирует безопасное поведение по пути домой и в школу.
</a:t>
            </a:r>
            <a:endParaRPr lang="en-US" sz="900" dirty="0"/>
          </a:p>
        </p:txBody>
      </p:sp>
      <p:sp>
        <p:nvSpPr>
          <p:cNvPr id="20" name="Text 7"/>
          <p:cNvSpPr txBox="1"/>
          <p:nvPr/>
        </p:nvSpPr>
        <p:spPr>
          <a:xfrm>
            <a:off x="6516910" y="1361525"/>
            <a:ext cx="2150400" cy="4131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Переходи дорогу осторожно
</a:t>
            </a:r>
            <a:endParaRPr lang="en-US" sz="1100" dirty="0"/>
          </a:p>
        </p:txBody>
      </p:sp>
      <p:sp>
        <p:nvSpPr>
          <p:cNvPr id="21" name="Text 8"/>
          <p:cNvSpPr txBox="1"/>
          <p:nvPr/>
        </p:nvSpPr>
        <p:spPr>
          <a:xfrm>
            <a:off x="436875" y="3617550"/>
            <a:ext cx="2668800" cy="1064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Wear a helmet on a bike — простое правило, которое защищает голову при падении. В теме injuries and accidents оно связано с безопасностью и словом protection.
</a:t>
            </a:r>
            <a:endParaRPr lang="en-US" sz="900" dirty="0"/>
          </a:p>
        </p:txBody>
      </p:sp>
      <p:sp>
        <p:nvSpPr>
          <p:cNvPr id="22" name="Text 9"/>
          <p:cNvSpPr txBox="1"/>
          <p:nvPr/>
        </p:nvSpPr>
        <p:spPr>
          <a:xfrm>
            <a:off x="955210" y="3071575"/>
            <a:ext cx="2150400" cy="4131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Носи шлем на велосипеде
</a:t>
            </a:r>
            <a:endParaRPr lang="en-US" sz="1100" dirty="0"/>
          </a:p>
        </p:txBody>
      </p:sp>
      <p:sp>
        <p:nvSpPr>
          <p:cNvPr id="23" name="Text 10"/>
          <p:cNvSpPr txBox="1"/>
          <p:nvPr/>
        </p:nvSpPr>
        <p:spPr>
          <a:xfrm>
            <a:off x="3217725" y="3617550"/>
            <a:ext cx="2668800" cy="1064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Keep scissors and knives safe напоминает, что острые предметы нужно убирать на место и использовать аккуратно. Это правило важно дома, в классе и на уроках труда.
</a:t>
            </a:r>
            <a:endParaRPr lang="en-US" sz="900" dirty="0"/>
          </a:p>
        </p:txBody>
      </p:sp>
      <p:sp>
        <p:nvSpPr>
          <p:cNvPr id="24" name="Text 11"/>
          <p:cNvSpPr txBox="1"/>
          <p:nvPr/>
        </p:nvSpPr>
        <p:spPr>
          <a:xfrm>
            <a:off x="3736060" y="3071575"/>
            <a:ext cx="2150400" cy="4131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Храни острые предметы безопасно
</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A6BFA5"/>
        </a:solidFill>
      </p:bgPr>
    </p:bg>
    <p:spTree>
      <p:nvGrpSpPr>
        <p:cNvPr id="1" name=""/>
        <p:cNvGrpSpPr/>
        <p:nvPr/>
      </p:nvGrpSpPr>
      <p:grpSpPr>
        <a:xfrm>
          <a:off x="0" y="0"/>
          <a:ext cx="0" cy="0"/>
          <a:chOff x="0" y="0"/>
          <a:chExt cx="0" cy="0"/>
        </a:xfrm>
      </p:grpSpPr>
      <p:sp>
        <p:nvSpPr>
          <p:cNvPr id="2" name="Text 0"/>
          <p:cNvSpPr txBox="1"/>
          <p:nvPr/>
        </p:nvSpPr>
        <p:spPr>
          <a:xfrm>
            <a:off x="594375" y="722175"/>
            <a:ext cx="7874100" cy="3748800"/>
          </a:xfrm>
          <a:prstGeom prst="rect">
            <a:avLst/>
          </a:prstGeom>
          <a:noFill/>
          <a:ln/>
        </p:spPr>
        <p:txBody>
          <a:bodyPr wrap="square" lIns="0" tIns="0" rIns="0" bIns="0" rtlCol="0" anchor="ctr"/>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Итог урока: говорим о травмах и безопасности
</a:t>
            </a:r>
            <a:pPr algn="l" indent="0" marL="0">
              <a:lnSpc>
                <a:spcPct val="100000"/>
              </a:lnSpc>
              <a:buNone/>
            </a:pPr>
            <a:r>
              <a:rPr lang="en-US" sz="35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Теперь вы можете назвать частые травмы, описать боль и предупредить об опасности простыми английскими фразами. Эти слова помогают в школе, дома и на улице.
</a:t>
            </a:r>
            <a:endParaRPr lang="en-US" sz="3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2026-05-30T14:07:31Z</dcterms:created>
  <dcterms:modified xsi:type="dcterms:W3CDTF">2026-05-30T14:07:31Z</dcterms:modified>
</cp:coreProperties>
</file>