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83495"/>
            <a:ext cx="9144000" cy="22592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90800" y="678174"/>
            <a:ext cx="51624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«В своих очах Любовь она хранит»: образ любви в лирике перевода Л. Эфроса
</a:t>
            </a:r>
            <a:endParaRPr lang="en-US" sz="1919" dirty="0"/>
          </a:p>
        </p:txBody>
      </p:sp>
      <p:sp>
        <p:nvSpPr>
          <p:cNvPr id="7" name="Text 1"/>
          <p:cNvSpPr txBox="1"/>
          <p:nvPr/>
        </p:nvSpPr>
        <p:spPr>
          <a:xfrm>
            <a:off x="1990800" y="1501199"/>
            <a:ext cx="5162400" cy="87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Любовь, свет и красота души раскрыты через один взгляд.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20950" y="2525823"/>
            <a:ext cx="51021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675" y="702804"/>
            <a:ext cx="3816600" cy="37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1440987"/>
            <a:ext cx="4494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в школьном литературном анализе
</a:t>
            </a:r>
            <a:endParaRPr lang="en-US" sz="2552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622025"/>
            <a:ext cx="44946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переводе Л. Эфроса текст звучит возвышенно и романтично. Он удобен для анализа в 8 классе: здесь легко увидеть любовь, символ, художественную деталь и силу краткой поэтической формы.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881750" y="38056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текста в том, что истинное чувство заметно в тихом внутреннем свете, а не в ярких словах и жестах.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960000" y="24078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глаз становится знаком внутренней жизни человека. Через него автор показывает не внешнюю красоту, а душевную глубину и чистоту.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051450" y="10100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в стихотворении не названа прямо как обычное чувство: она узнаётся через взгляд героини и особую выразительность её очей.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280350" y="270000"/>
            <a:ext cx="70521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стихотворения
</a:t>
            </a:r>
            <a:endParaRPr lang="en-US" sz="2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675" y="1120774"/>
            <a:ext cx="3816600" cy="33432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80350" y="270000"/>
            <a:ext cx="6543900" cy="4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Портрет героини: внешность и внутренний мир
</a:t>
            </a:r>
            <a:endParaRPr lang="en-US" sz="2168" dirty="0"/>
          </a:p>
        </p:txBody>
      </p:sp>
      <p:sp>
        <p:nvSpPr>
          <p:cNvPr id="7" name="Text 2"/>
          <p:cNvSpPr txBox="1"/>
          <p:nvPr/>
        </p:nvSpPr>
        <p:spPr>
          <a:xfrm>
            <a:off x="280350" y="1328309"/>
            <a:ext cx="41565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Немного внешних деталей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Подробного описания внешности здесь нет. Автор выделяет только несколько черт, чтобы не отвлекать внимание от главного смысла и создать обобщённый образ.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280350" y="2950930"/>
            <a:ext cx="41565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— взгляд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Взгляд героини соединяет спокойствие, тайну и чувство. Именно он раскрывает её внутренний мир, поэтому портрет становится не бытовым, а романтическим.
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745275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говорит о героине с уважением и тихим восхищением. Его интонация больше похожа на бережное любование, чем на пылкое признание.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61650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замечает не только внешние черты, но и внутреннюю жизнь героини. Это делает его взгляд внимательным и очень тонким.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487725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отношение подчёркивает духовную ценность образа. Героиня воспринимается как человек, в котором красота души важнее внешней эффектности.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80350" y="270000"/>
            <a:ext cx="68217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и его отношение к героине
</a:t>
            </a:r>
            <a:endParaRPr lang="en-US" sz="238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текста стихотворения в переводе Л. Эфроса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мотивы стихотворения
</a:t>
            </a:r>
            <a:endParaRPr lang="en-US" sz="2800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какие мотивы создают лирическое звучание текста и удерживают внимание читателя.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всего выделяются любовь и свет: именно они задают смысл стихотворения и делают образ героини идеальным.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42112" y="849897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поэзии глаза часто выражают правду о человеке лучше, чем длинное описание. Через взгляд сразу ощущаются чувства, которые трудно сказать прямо.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62737" y="1912422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стихотворении глаза героини показывают искренность и скрытую любовь. Одна деталь заменяет подробный рассказ и делает образ особенно выразительным.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383362" y="2975010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 глаз помогает соединить внешнее и внутреннее. Читатель видит не просто черту лица, а знак душевной жизни.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03987" y="4037622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такой детали стихотворение звучит очень ёмко. Маленький образ открывает большой смысл и остаётся в памяти надолго.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280350" y="270000"/>
            <a:ext cx="7005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образ глаз становится главным символом
</a:t>
            </a:r>
            <a:endParaRPr lang="en-US" sz="218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поэтическая мысль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смыслов в тексте показывает движение от детали к главной идее.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1087457"/>
            <a:ext cx="2745600" cy="14666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4421" y="1087428"/>
            <a:ext cx="2745600" cy="14666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8500" y="1087428"/>
            <a:ext cx="2745600" cy="146664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80350" y="270000"/>
            <a:ext cx="70995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света в стихотворении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280350" y="2822396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Мягкое сияние, а не яркая вспышка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в стихотворении не ослепляет и не нарушает тишину. Он словно идёт изнутри, мягко подсвечивая лицо героини и создавая ощущение спокойной чистоты. Такой образ легко представить в тёплых золотистых тонах.
</a:t>
            </a:r>
            <a:endParaRPr lang="en-US" sz="1389" dirty="0"/>
          </a:p>
        </p:txBody>
      </p:sp>
      <p:sp>
        <p:nvSpPr>
          <p:cNvPr id="11" name="Text 3"/>
          <p:cNvSpPr txBox="1"/>
          <p:nvPr/>
        </p:nvSpPr>
        <p:spPr>
          <a:xfrm>
            <a:off x="3204421" y="2820607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 душевного чувства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свет связан не только с красотой, но и с добротой, доверием, нежностью. Он делает героиню близкой и одновременно возвышенной, будто вокруг неё стоит тихое, ласковое сияние вечернего дня.
</a:t>
            </a:r>
            <a:endParaRPr lang="en-US" sz="1389" dirty="0"/>
          </a:p>
        </p:txBody>
      </p:sp>
      <p:sp>
        <p:nvSpPr>
          <p:cNvPr id="12" name="Text 4"/>
          <p:cNvSpPr txBox="1"/>
          <p:nvPr/>
        </p:nvSpPr>
        <p:spPr>
          <a:xfrm>
            <a:off x="6128499" y="2820607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Визуальный образ для иллюстрации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рисунка или презентации подойдут светлые оттенки: кремовый, золотистый, нежно-розовый. Они помогают передать не внешнюю яркость, а спокойное, романтическое настроение стихотворения и его тонкую эмоциональность.
</a:t>
            </a:r>
            <a:endParaRPr lang="en-US" sz="1389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9988" y="1500373"/>
            <a:ext cx="454125" cy="726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63037" y="1500373"/>
            <a:ext cx="817425" cy="726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23150" y="1500373"/>
            <a:ext cx="726600" cy="726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стихотворения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280350" y="2446773"/>
            <a:ext cx="25539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речь
</a:t>
            </a:r>
            <a:pPr algn="ctr"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звучит спокойно и без резких всплесков. Автор как будто не объявляет чувство громко, а бережно размышляет о нём, сохраняя доверительный тон.
</a:t>
            </a:r>
            <a:endParaRPr lang="en-US" sz="1700" dirty="0"/>
          </a:p>
        </p:txBody>
      </p:sp>
      <p:sp>
        <p:nvSpPr>
          <p:cNvPr id="11" name="Text 3"/>
          <p:cNvSpPr txBox="1"/>
          <p:nvPr/>
        </p:nvSpPr>
        <p:spPr>
          <a:xfrm>
            <a:off x="3295050" y="2446773"/>
            <a:ext cx="25539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Возвышенное настроение
</a:t>
            </a:r>
            <a:pPr algn="ctr"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чувствуется благородство и лёгкая торжественность. Такая интонация помогает увидеть любовь как чистое и достойное чувство, а не как обычное признание.
</a:t>
            </a:r>
            <a:endParaRPr lang="en-US" sz="1700" dirty="0"/>
          </a:p>
        </p:txBody>
      </p:sp>
      <p:sp>
        <p:nvSpPr>
          <p:cNvPr id="12" name="Text 4"/>
          <p:cNvSpPr txBox="1"/>
          <p:nvPr/>
        </p:nvSpPr>
        <p:spPr>
          <a:xfrm>
            <a:off x="6309750" y="2446773"/>
            <a:ext cx="25539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Мягкость и сдержанность
</a:t>
            </a:r>
            <a:pPr algn="ctr"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не стремится поразить драмой. Его сила — в спокойной сдержанности, благодаря которой образ героини кажется тонким, нежным и очень убедительным.
</a:t>
            </a:r>
            <a:endParaRPr lang="en-US" sz="1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732496"/>
            <a:ext cx="4646100" cy="185160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344350" y="1584760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какими приёмами создаётся образ героини и раскрывается тема любви через одну выразительную деталь.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4694275"/>
            <a:ext cx="26898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9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«В своих очах Любовь она хранит» в переводе Л. Эфроса
</a:t>
            </a:r>
            <a:endParaRPr lang="en-US" sz="709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266400"/>
            <a:ext cx="7070100" cy="5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3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средства в стихотворении
</a:t>
            </a:r>
            <a:endParaRPr lang="en-US" sz="2532" dirty="0"/>
          </a:p>
        </p:txBody>
      </p:sp>
      <p:sp>
        <p:nvSpPr>
          <p:cNvPr id="10" name="Text 4"/>
          <p:cNvSpPr txBox="1"/>
          <p:nvPr/>
        </p:nvSpPr>
        <p:spPr>
          <a:xfrm>
            <a:off x="5344350" y="2631624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средства усиливают романтический образ и помогают показать внутреннюю красоту героини важнее внешних деталей.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звучит перевод Л. Эфроса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3379372" y="1468600"/>
            <a:ext cx="23127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Подобраны точные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9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Л. Эфрос выбирает плавные, выразительные формулировки, благодаря которым образ любви остаётся ясным для школьника и при этом звучит благородно.
</a:t>
            </a:r>
            <a:endParaRPr lang="en-US" sz="1296" dirty="0"/>
          </a:p>
        </p:txBody>
      </p:sp>
      <p:sp>
        <p:nvSpPr>
          <p:cNvPr id="10" name="Text 3"/>
          <p:cNvSpPr txBox="1"/>
          <p:nvPr/>
        </p:nvSpPr>
        <p:spPr>
          <a:xfrm>
            <a:off x="5876529" y="2808002"/>
            <a:ext cx="23127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текст стал классическим
</a:t>
            </a:r>
            <a:pPr algn="l" indent="0" marL="0">
              <a:lnSpc>
                <a:spcPct val="115000"/>
              </a:lnSpc>
              <a:buNone/>
            </a:pPr>
            <a:r>
              <a:rPr lang="en-US" sz="7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 сохраняет оттенок старинной поэзии и помогает читать стихотворение как часть романтической традиции русской литературы.
</a:t>
            </a:r>
            <a:endParaRPr lang="en-US" sz="969" dirty="0"/>
          </a:p>
        </p:txBody>
      </p:sp>
      <p:sp>
        <p:nvSpPr>
          <p:cNvPr id="11" name="Text 4"/>
          <p:cNvSpPr txBox="1"/>
          <p:nvPr/>
        </p:nvSpPr>
        <p:spPr>
          <a:xfrm>
            <a:off x="928550" y="2807990"/>
            <a:ext cx="23127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Сохранён романтический тон
</a:t>
            </a:r>
            <a:pPr algn="l" indent="0" marL="0">
              <a:lnSpc>
                <a:spcPct val="115000"/>
              </a:lnSpc>
              <a:buNone/>
            </a:pPr>
            <a:r>
              <a:rPr lang="en-US" sz="9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 передаёт возвышенную интонацию оригинала и удерживает ощущение поэтической торжественности, не делая речь тяжёлой или искусственной.
</a:t>
            </a:r>
            <a:endParaRPr lang="en-US" sz="124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«В своих очах Любовь она хранит», перевод Л. Эфроса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 стихотворении выражено сильнее всего
</a:t>
            </a:r>
            <a:endParaRPr lang="en-US" sz="2267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какие образы и настроения особенно заметны в тексте и как они поддерживают друг друга.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смысл раскрывается через глаза и свет; остальные элементы дополняют образ и создают тонкое лирическое звучание.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1493250" y="1204700"/>
            <a:ext cx="29436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любимый человек показан как идеальный образ, а не как обычный персонаж повседневной жизни; это сближает текст с романтической лирикой XIX века.
</a:t>
            </a:r>
            <a:endParaRPr lang="en-US" sz="1168" dirty="0"/>
          </a:p>
        </p:txBody>
      </p:sp>
      <p:sp>
        <p:nvSpPr>
          <p:cNvPr id="8" name="Text 2"/>
          <p:cNvSpPr txBox="1"/>
          <p:nvPr/>
        </p:nvSpPr>
        <p:spPr>
          <a:xfrm>
            <a:off x="280350" y="270000"/>
            <a:ext cx="68355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традицией романтической поэзии
</a:t>
            </a:r>
            <a:endParaRPr lang="en-US" sz="2554" dirty="0"/>
          </a:p>
        </p:txBody>
      </p:sp>
      <p:sp>
        <p:nvSpPr>
          <p:cNvPr id="9" name="Text 3"/>
          <p:cNvSpPr txBox="1"/>
          <p:nvPr/>
        </p:nvSpPr>
        <p:spPr>
          <a:xfrm>
            <a:off x="1493250" y="2936475"/>
            <a:ext cx="29436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раскрывается через созерцание и восхищение: важнее не действие, а внимание к взгляду, внутреннему свету и душевной красоте героини.
</a:t>
            </a:r>
            <a:endParaRPr lang="en-US" sz="1168" dirty="0"/>
          </a:p>
        </p:txBody>
      </p:sp>
      <p:sp>
        <p:nvSpPr>
          <p:cNvPr id="10" name="Text 4"/>
          <p:cNvSpPr txBox="1"/>
          <p:nvPr/>
        </p:nvSpPr>
        <p:spPr>
          <a:xfrm>
            <a:off x="5930400" y="2070575"/>
            <a:ext cx="29436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изображение чувства делает его возвышенным и почти недосягаемым, что является важной чертой романтической традиции в поэзии.
</a:t>
            </a:r>
            <a:endParaRPr lang="en-US" sz="116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350" y="702804"/>
            <a:ext cx="3816600" cy="37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20000" y="701100"/>
            <a:ext cx="45552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стихотворения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4824000" y="1707000"/>
            <a:ext cx="40500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 текста спокойный и светлый: в нём есть тихая радость, мягкая мечтательность и доброжелательное любование героиней без резких переживаний.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824000" y="3246038"/>
            <a:ext cx="40500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вечернего света хорошо передаёт это настроение: он не ослепляет, а мягко подчёркивает сосредоточенность, нежность и внутреннюю гармонию.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детали к главной мысли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Смысловая последовательность стихотворения в переводе Л. Эфроса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2" y="1534738"/>
            <a:ext cx="713584" cy="63429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1608" y="2643847"/>
            <a:ext cx="713584" cy="63429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9646" y="3785183"/>
            <a:ext cx="634297" cy="63429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270000"/>
            <a:ext cx="7110000" cy="60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стихотворение легко запоминается
</a:t>
            </a:r>
            <a:endParaRPr lang="en-US" sz="2592" dirty="0"/>
          </a:p>
        </p:txBody>
      </p:sp>
      <p:sp>
        <p:nvSpPr>
          <p:cNvPr id="9" name="Text 2"/>
          <p:cNvSpPr txBox="1"/>
          <p:nvPr/>
        </p:nvSpPr>
        <p:spPr>
          <a:xfrm>
            <a:off x="1159463" y="1392222"/>
            <a:ext cx="4901100" cy="87108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текст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Небольшой объём помогает быстро схватить смысл: читатель сразу замечает главный образ и не теряет нить лирического высказывания.
</a:t>
            </a:r>
            <a:endParaRPr lang="en-US" sz="1408" dirty="0"/>
          </a:p>
        </p:txBody>
      </p:sp>
      <p:sp>
        <p:nvSpPr>
          <p:cNvPr id="10" name="Text 3"/>
          <p:cNvSpPr txBox="1"/>
          <p:nvPr/>
        </p:nvSpPr>
        <p:spPr>
          <a:xfrm>
            <a:off x="1125625" y="2501336"/>
            <a:ext cx="4901100" cy="9035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Яркий символ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глаз повторяется как ключ к пониманию стихотворения, поэтому он легко остаётся в памяти и связывает все строки между собой.
</a:t>
            </a:r>
            <a:endParaRPr lang="en-US" sz="1408" dirty="0"/>
          </a:p>
        </p:txBody>
      </p:sp>
      <p:sp>
        <p:nvSpPr>
          <p:cNvPr id="11" name="Text 4"/>
          <p:cNvSpPr txBox="1"/>
          <p:nvPr/>
        </p:nvSpPr>
        <p:spPr>
          <a:xfrm>
            <a:off x="1159463" y="3642678"/>
            <a:ext cx="4901100" cy="9035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Плавный ритм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Мягкое звучание и повторяемость смыслов делают стихотворение цельным, а его интонацию — особенно удобной для запоминания и чтения вслух.
</a:t>
            </a:r>
            <a:endParaRPr lang="en-US" sz="140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7900" y="1966700"/>
            <a:ext cx="4646100" cy="134600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86950" y="1935148"/>
            <a:ext cx="35298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отдельные образы помогают раскрыть главную мысль о любви как о внутреннем свете и красоте души.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4694275"/>
            <a:ext cx="26898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«В своих очах Любовь она хранит», перевод Л. Эфроса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270000"/>
            <a:ext cx="66834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стихотворения и их значения
</a:t>
            </a:r>
            <a:endParaRPr lang="en-US" sz="2789" dirty="0"/>
          </a:p>
        </p:txBody>
      </p:sp>
      <p:sp>
        <p:nvSpPr>
          <p:cNvPr id="10" name="Text 4"/>
          <p:cNvSpPr txBox="1"/>
          <p:nvPr/>
        </p:nvSpPr>
        <p:spPr>
          <a:xfrm>
            <a:off x="486950" y="2936075"/>
            <a:ext cx="35298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образ работает на одну идею: любовь в стихотворении показана как внутреннее состояние, а не как внешняя эффектность.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для литературного чтения
</a:t>
            </a:r>
            <a:endParaRPr lang="en-US" sz="2636" dirty="0"/>
          </a:p>
        </p:txBody>
      </p:sp>
      <p:sp>
        <p:nvSpPr>
          <p:cNvPr id="9" name="Text 2"/>
          <p:cNvSpPr txBox="1"/>
          <p:nvPr/>
        </p:nvSpPr>
        <p:spPr>
          <a:xfrm>
            <a:off x="863302" y="2119694"/>
            <a:ext cx="22320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наблюдение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Читатель замечает, что в центре стихотворения стоит не событие, а взгляд героини; именно через него открывается её скрытый внутренний мир.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16600" y="2113300"/>
            <a:ext cx="22320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смысла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становится ясно, что любовь в тексте связана с душевной красотой, тихим светом и уважительным отношением лирического героя.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969912" y="2080925"/>
            <a:ext cx="22320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 для читателя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финале стихотворение убеждает: настоящее чувство проявляется в малой детали, но именно она делает образ живым и запоминающимся.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241450" y="1498689"/>
            <a:ext cx="466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любовь как свет в человеческом взгляде
</a:t>
            </a:r>
            <a:endParaRPr lang="en-US" sz="2648" dirty="0"/>
          </a:p>
        </p:txBody>
      </p:sp>
      <p:sp>
        <p:nvSpPr>
          <p:cNvPr id="5" name="Text 1"/>
          <p:cNvSpPr txBox="1"/>
          <p:nvPr/>
        </p:nvSpPr>
        <p:spPr>
          <a:xfrm>
            <a:off x="2241450" y="2614300"/>
            <a:ext cx="46611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Л. Эфроса убеждает, что подлинная любовь видна в глазах, в мягком свете и в душевной красоте человека. Именно поэтому короткий текст звучит так сильно и трогательно.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2026-05-22T20:22:37Z</dcterms:created>
  <dcterms:modified xsi:type="dcterms:W3CDTF">2026-05-22T20:22:37Z</dcterms:modified>
</cp:coreProperties>
</file>