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64" y="0"/>
            <a:ext cx="41087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0000" y="1680150"/>
            <a:ext cx="4154400" cy="16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Размещение населения мира: закономерности и контрасты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4590075" y="3832150"/>
            <a:ext cx="4154400" cy="1039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живут очень неравномерно: концентрации в Азии, у воды и в городах; остальное — огромные пустоты.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76343"/>
            <a:ext cx="4442400" cy="31973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100" y="1594875"/>
            <a:ext cx="3516300" cy="23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Размещение населения влияет на транспорт, промышленность, сельское хозяйство, услуги и экологическую нагрузку. По данным ООН население Земли превысило 8 млрд в 2022 году, но распределено крайне неравномерно, поэтому география объясняет причины заселённости и пустоты.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74300" y="218994"/>
            <a:ext cx="87954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изучение размещения населения важно в географии
</a:t>
            </a:r>
            <a:endParaRPr lang="en-US" sz="21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7675" y="1215700"/>
            <a:ext cx="3805200" cy="19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км²
</a:t>
            </a:r>
            <a:endParaRPr lang="en-US" sz="4200" dirty="0"/>
          </a:p>
        </p:txBody>
      </p:sp>
      <p:sp>
        <p:nvSpPr>
          <p:cNvPr id="6" name="Text 1"/>
          <p:cNvSpPr txBox="1"/>
          <p:nvPr/>
        </p:nvSpPr>
        <p:spPr>
          <a:xfrm>
            <a:off x="243125" y="896750"/>
            <a:ext cx="3826500" cy="35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измеряют числом жителей на 1 км²: она отражает степень заселённости и помогает находить ареалы высокой и редкой концентрации.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883675" y="3664863"/>
            <a:ext cx="37587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показатель помогает сравнивать заселённость территорий, но скрывает различия внутри стран.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8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определения показателя (учебные методики; единый международный подход)
</a:t>
            </a:r>
            <a:endParaRPr lang="en-US" sz="1050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без точных значений видно: Азия задаёт основной «вес» мировой демографии, а Африка заметно приближается по доле к Европе.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Региональная структура населения формирует различия в спросе на жильё, транспорт и рабочие места и влияет на глобальные демографические тренды.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629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оценки численности населения по регионам (доли приведены «около» в соответствии с данными для школьного уровня)
</a:t>
            </a:r>
            <a:endParaRPr lang="en-US" sz="629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населения мира по крупным регионам
</a:t>
            </a:r>
            <a:endParaRPr lang="en-US" sz="2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300" y="749358"/>
            <a:ext cx="3650100" cy="13188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300" y="2164808"/>
            <a:ext cx="3650100" cy="13188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300" y="3580258"/>
            <a:ext cx="3650100" cy="131888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53350" y="11534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Реки, которые кормят города и деревни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Восточной и Южной Азии крупные реки веками обеспечивали людей водой и плодородными почвами. Вокруг них сформировались устойчивые цепочки поселений: от деревень-земледельцев до крупных городов и торговых площадок. Это удобно для иллюстраций долин и прибрежных линий транспорта.
</a:t>
            </a:r>
            <a:endParaRPr lang="en-US" sz="953" dirty="0"/>
          </a:p>
        </p:txBody>
      </p:sp>
      <p:sp>
        <p:nvSpPr>
          <p:cNvPr id="10" name="Text 2"/>
          <p:cNvSpPr txBox="1"/>
          <p:nvPr/>
        </p:nvSpPr>
        <p:spPr>
          <a:xfrm>
            <a:off x="4153350" y="256890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Поля, где плотность растёт вместе с урожаями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Рисовые районы и другие сельскохозяйственные зоны создают «скелет» расселения: люди селятся рядом с тем, что регулярно даёт урожай. Чем стабильнее условия земледелия, тем плотнее сеть деревень и выше нагрузка на местную инфраструктуру. На слайде хорошо смотрятся рисовые поля и сельская дорожная сеть.
</a:t>
            </a:r>
            <a:endParaRPr lang="en-US" sz="953" dirty="0"/>
          </a:p>
        </p:txBody>
      </p:sp>
      <p:sp>
        <p:nvSpPr>
          <p:cNvPr id="11" name="Text 3"/>
          <p:cNvSpPr txBox="1"/>
          <p:nvPr/>
        </p:nvSpPr>
        <p:spPr>
          <a:xfrm>
            <a:off x="4153350" y="39843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узлы как магнит для населения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мегаполисы Восточной Азии опираются на транспортную доступность: порты, железные дороги и автомагистрали связывают производство и рынки. Вокруг крупных узлов разрастаются агломерации, притягивая людей из периферии. Для визуального ряда подходят городские панорамы и карты транспортных коридоров.
</a:t>
            </a:r>
            <a:endParaRPr lang="en-US" sz="953" dirty="0"/>
          </a:p>
        </p:txBody>
      </p:sp>
      <p:sp>
        <p:nvSpPr>
          <p:cNvPr id="12" name="Text 4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очаги расселения: Восточная и Южная Азия
</a:t>
            </a:r>
            <a:endParaRPr lang="en-US" sz="2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задаёт комфортность проживания: умеренно тёплые и более влажные зоны дают предсказуемые условия для быта и сельского хозяйства.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261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и водные ресурсы важны особенно: равнины и речные долины облегчают строительство поселений, а пресная вода поддерживает земледелие и промышленность.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282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Плодородие почв и ресурсы повышают привлекательность территорий, тогда как пустыни, высокогорья, тундра и экстремально влажные леса заселены слабее из‑за ограничений для хозяйства.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факторы, определяющие размещение населения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25" y="1865399"/>
            <a:ext cx="3832800" cy="183185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плотности населения в разных странах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911450" y="1891402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средних значений показывает: внутри страны расселение может быть резко неоднородным.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11450" y="2927325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или низкая средняя плотность не гарантирует равномерного расселения: заселённость часто «собирается» в конкретных долинах, побережьях и городских поясах.
</a:t>
            </a:r>
            <a:endParaRPr lang="en-US" sz="1046" dirty="0"/>
          </a:p>
        </p:txBody>
      </p:sp>
      <p:sp>
        <p:nvSpPr>
          <p:cNvPr id="8" name="Text 3"/>
          <p:cNvSpPr txBox="1"/>
          <p:nvPr/>
        </p:nvSpPr>
        <p:spPr>
          <a:xfrm>
            <a:off x="4911450" y="3981750"/>
            <a:ext cx="36522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629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демографические данные (учебные и статистические источники; значения приведены как «около/свыше»).
</a:t>
            </a:r>
            <a:endParaRPr lang="en-US" sz="629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формируется плотность населения территории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схема: взаимодействие природных условий и хозяйственной деятельности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251050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причины неравномерного расселения
</a:t>
            </a:r>
            <a:endParaRPr lang="en-US" sz="2100" dirty="0"/>
          </a:p>
        </p:txBody>
      </p:sp>
      <p:sp>
        <p:nvSpPr>
          <p:cNvPr id="8" name="Text 1"/>
          <p:cNvSpPr txBox="1"/>
          <p:nvPr/>
        </p:nvSpPr>
        <p:spPr>
          <a:xfrm>
            <a:off x="1119975" y="2200875"/>
            <a:ext cx="2170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речные цивилизации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крупные центры возникали в долинах Нила, Инда, Хуанхэ и Ганга: вода, плодородные почвы и условия для раннего земледелия создавали базу для устойчивых поселений.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85675" y="717900"/>
            <a:ext cx="2425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Закрепление торговых путей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развитие морской торговли усиливало роль портов и прибрежных городов. Там формировались устойчивые обмены, а вместе с ними — рабочие места и притяжение населения.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309900" y="3586350"/>
            <a:ext cx="2425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Колонизация и новые административные центры
</a:t>
            </a:r>
            <a:pPr algn="l" indent="0" marL="0">
              <a:lnSpc>
                <a:spcPct val="130039"/>
              </a:lnSpc>
              <a:buNone/>
            </a:pPr>
            <a:r>
              <a:rPr lang="en-US" sz="10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Колонизация нередко перестраивала хозяйство и сеть городов: часть территорий получала новые центры управления и производства, которые продолжали влиять на расселение и в более поздние периоды.
</a:t>
            </a:r>
            <a:endParaRPr lang="en-US" sz="1013" dirty="0"/>
          </a:p>
        </p:txBody>
      </p:sp>
      <p:sp>
        <p:nvSpPr>
          <p:cNvPr id="11" name="Text 4"/>
          <p:cNvSpPr txBox="1"/>
          <p:nvPr/>
        </p:nvSpPr>
        <p:spPr>
          <a:xfrm>
            <a:off x="6684825" y="1923550"/>
            <a:ext cx="2170500" cy="1209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Промышленная революция и рост индустрии
</a:t>
            </a:r>
            <a:pPr algn="l" indent="0" marL="0">
              <a:lnSpc>
                <a:spcPct val="130039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Промышленная революция и развитие транспорта закрепили старые и сформировали новые точки роста. Поэтому следы исторических путей освоения остаются заметными на современных картах расселения.
</a:t>
            </a:r>
            <a:endParaRPr lang="en-US" sz="997" dirty="0"/>
          </a:p>
        </p:txBody>
      </p:sp>
      <p:sp>
        <p:nvSpPr>
          <p:cNvPr id="12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доля городского населения высока, агломерации быстрее расширяются и «перераспределяют» экономическую активность.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урбанизация усиливает концентрацию людей в городах и транспортных каркасах, особенно в экономически развитых регионах, где больше рабочих мест.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639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ООН по доле городского населения по регионам (значения даны «около» для школьного уровня).
</a:t>
            </a:r>
            <a:endParaRPr lang="en-US" sz="639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и рост городского населения
</a:t>
            </a:r>
            <a:endParaRPr lang="en-US" sz="2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575" y="3000681"/>
            <a:ext cx="8666400" cy="190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Территории с крайне низкой плотностью населения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067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слабозаселённым территориям относят Сахару, Аравийский полуостров, Гренландию, север Канады, Сибирь и центральную Австралию. Здесь редкое расселение поддерживается дефицитом воды и суровыми погодными условиями, ограничивающими повседневную жизнь и хозяйство.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87402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Существенную роль играют удалённость от крупных транспортных путей и сложный рельеф, из-за чего трудно строить дороги и обеспечивать снабжение. На спутниковой карте контраст между освоенными зонами и пустынными районами обычно особенно заметен.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2181" y="1162275"/>
            <a:ext cx="301388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98525" y="1162275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51381" y="1162275"/>
            <a:ext cx="301388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937725" y="1162275"/>
            <a:ext cx="267900" cy="2679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74300" y="251050"/>
            <a:ext cx="8795400" cy="5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экономики и рабочих мест в размещении населения
</a:t>
            </a:r>
            <a:endParaRPr lang="en-US" sz="2100" dirty="0"/>
          </a:p>
        </p:txBody>
      </p:sp>
      <p:sp>
        <p:nvSpPr>
          <p:cNvPr id="13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4" name="Text 2"/>
          <p:cNvSpPr txBox="1"/>
          <p:nvPr/>
        </p:nvSpPr>
        <p:spPr>
          <a:xfrm>
            <a:off x="3905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и предприятия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стремятся туда, где есть рабочие места и регулярные зарплаты. Предприятия формируют устойчивый спрос на жильё, транспорт и сервис, а вокруг них постепенно вырастают новые поселения и целые районы.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25601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услуг и занятость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Торговля, образование, медицина и различный сервис «тянут» население за собой. Чем стабильнее потоки клиентов и кадров, тем легче удерживать жителей и развивать городские инфраструктуры в долгосрочной перспективе.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47297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ресурсов и связанная инфраструктура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Размещение месторождений влияет на расселение сильнее, чем кажется на первый взгляд. Вокруг добывающих районов возникают вахтовые города, логистика, ремонтные базы и объекты энергоснабжения, создавая рабочие места.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68993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Интенсивное сельское хозяйство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производство даёт урожай и работает на регулярную поставку продовольствия, население концентрируется ближе к аграрным центрам. Водоснабжение, переработка и склады превращают сельскую местность в более «работающую» систему.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международных миграций обычно сопровождается внутренним перетоком населения из сельских территорий в города, где выше спрос на труд и доступнее сервис.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усиливают поляризацию: одни регионы получают дополнительное население и расширяют агломерации, а другие теряют жителей и трудовые ресурсы.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629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International Migrant Stock (оценки); значения на графике показаны в виде относительного индекса (2000 = 1), год может варьироваться по методике публикаций.
</a:t>
            </a:r>
            <a:endParaRPr lang="en-US" sz="629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как фактор перераспределения населения
</a:t>
            </a:r>
            <a:endParaRPr lang="en-US" sz="2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55354" y="1444350"/>
            <a:ext cx="2649942" cy="3090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150" y="4308275"/>
            <a:ext cx="40104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753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школьному курсу географии на основе типичных региональных характеристик (точные числа зависят от выбранного года и методики расчёта плотности).
</a:t>
            </a:r>
            <a:endParaRPr lang="en-US" sz="753" dirty="0"/>
          </a:p>
        </p:txBody>
      </p:sp>
      <p:sp>
        <p:nvSpPr>
          <p:cNvPr id="6" name="Text 1"/>
          <p:cNvSpPr txBox="1"/>
          <p:nvPr/>
        </p:nvSpPr>
        <p:spPr>
          <a:xfrm>
            <a:off x="785900" y="1934002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что высокая или низкая плотность почти никогда не объясняется одним фактором: решающим становится сочетание природной среды, истории освоения и экономических условий.
</a:t>
            </a:r>
            <a:endParaRPr lang="en-US" sz="1046" dirty="0"/>
          </a:p>
        </p:txBody>
      </p:sp>
      <p:sp>
        <p:nvSpPr>
          <p:cNvPr id="7" name="Text 2"/>
          <p:cNvSpPr txBox="1"/>
          <p:nvPr/>
        </p:nvSpPr>
        <p:spPr>
          <a:xfrm>
            <a:off x="785900" y="3036675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Размещение населения формируется как результат «суммы факторов»: где климат и вода позволяют жить, а экономика и транспорт обеспечивают возможности, там плотность растёт.
</a:t>
            </a:r>
            <a:endParaRPr lang="en-US" sz="1046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различия плотности населения
</a:t>
            </a:r>
            <a:endParaRPr lang="en-US" sz="2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00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концентрация населения усиливает дефицит жилья и повышает цены на землю. В результате растут затраты семей, а для новостроек часто не хватает территорий и инженерных мощностей.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перенаселённых территорий
</a:t>
            </a:r>
            <a:endParaRPr lang="en-US" sz="2100" dirty="0"/>
          </a:p>
        </p:txBody>
      </p:sp>
      <p:sp>
        <p:nvSpPr>
          <p:cNvPr id="6" name="Text 2"/>
          <p:cNvSpPr txBox="1"/>
          <p:nvPr/>
        </p:nvSpPr>
        <p:spPr>
          <a:xfrm>
            <a:off x="2584042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Плотная застройка ведёт к транспортным пробкам и перегрузке общественного транспорта. Ухудшается доступность школ, больниц и сервисов, а время поездок превращается в ежедневную «цену» проживания в городе.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751171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Переполнение городской инфраструктуры повышает нагрузку на коммунальные сети и ресурсы. Одновременно усиливаются экологические проблемы: загрязнение воздуха, больше шума и сложнее поддерживать комфортную городскую среду.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18325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крупнейших городах проявляется и социальное неравенство: различия в доходах отражаются на жилье, здоровье и шансах на образование. Наиболее заметно это в крупных мегаполисах Азии, Африки и Латинской Америки.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61275" y="49240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малонаселённых районах сложно развивать транспорт и связь из-за больших расстояний между поселениями. Редкая сеть дорог и слабое покрытие коммуникаций ограничивают мобильность людей и работу предприятий.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361275" y="2060575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стоимость инфраструктурных проектов становится системной проблемой. Дороги, линии электропередачи, школы и больницы требуют значительных затрат на единицу обслуживаемой территории, поэтому их строят медленнее.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361275" y="362875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трудности особенно характерны для пустынь, тундры, высокогорий и северных территорий с суровым климатом. Даже при наличии ресурсов хозяйство зависит от логистики и сезонности, что удерживает плотность на низком уровне.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04250" y="450100"/>
            <a:ext cx="31338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малонаселённых территорий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поздних стадиях демографического перехода увеличивается доля городских жителей: быстрее растут агломерации и притягивают рабочие места, тогда как сельские территории теряют часть населения.
</a:t>
            </a:r>
            <a:endParaRPr lang="en-US" sz="1086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показывает: демографические изменения запускают перераспределение. Когда рождаемость снижается и урбанизация ускоряется, миграция заметно меняет структуру расселения.
</a:t>
            </a:r>
            <a:endParaRPr lang="en-US" sz="1158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629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на основе логики демографического перехода (учебные модели). Точные доли по странам различаются и зависят от статистики переписей и оценок.
</a:t>
            </a:r>
            <a:endParaRPr lang="en-US" sz="629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Демографический переход и изменение расселения
</a:t>
            </a:r>
            <a:endParaRPr lang="en-US" sz="2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900" y="2872140"/>
            <a:ext cx="3623400" cy="19744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8900" y="836528"/>
            <a:ext cx="3623400" cy="197447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20050" y="3181647"/>
            <a:ext cx="4327800" cy="14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Сибирь и Дальний Восток: редкая сеть поселений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Сибирь и Дальний Восток заселены значительно слабее. Сказываются суровый климат, огромные расстояния и более позднее хозяйственное освоение. Меньшая плотность транспортной сети и сложность регулярного снабжения поддерживают «разрывы» в заселённости, хорошо различимые на карте плотности.
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4320175" y="1140779"/>
            <a:ext cx="4327800" cy="14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часть: города как «каркас» расселения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концентрируется в европейской части России, а также на юге и вокруг крупных городов. Здесь плотность заметно выше, потому что лучше развиты транспортные связи, инфраструктура и экономические центры. На карте это видно как более тёмные зоны вокруг магистралей и агломераций.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2" name="Text 3"/>
          <p:cNvSpPr txBox="1"/>
          <p:nvPr/>
        </p:nvSpPr>
        <p:spPr>
          <a:xfrm>
            <a:off x="505400" y="288925"/>
            <a:ext cx="81423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как пример неравномерного размещения населения
</a:t>
            </a:r>
            <a:endParaRPr lang="en-US" sz="2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09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странах растут города-миллионники: усиливается приток населения в крупные центры и расширяются городские агломерации. Вместе с этим формируются устойчивые по времени зоны спроса на жильё и транспорт.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380781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всё чаще концентрируется на побережьях и в транспортных коридорах, потому что там проще развивать торговлю, порты, логистику и рабочие места. Эти направления становятся «магнитами» для мигрантов и инвестиций.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436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Африка и Южная Азия остаются регионами быстрого прироста населения, а в Европе и Восточной Азии заметнее старение и замедление демографического роста. Поэтому меняются приоритеты: от школ — к здравоохранению и адаптации городов.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8" name="Text 4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тенденции мирового расселения
</a:t>
            </a:r>
            <a:endParaRPr lang="en-US" sz="2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98300" y="1604200"/>
            <a:ext cx="7299900" cy="18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Неравномерное размещение населения — результат взаимодействия природных условий, истории заселения, уровня экономического развития и миграций. Одни территории притягивают людей, другие остаются слабоосвоенными, а будущее расселения зависит от урбанизации, климата и транспорта.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7299900" cy="7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почему население мира размещено неравномерно
</a:t>
            </a:r>
            <a:endParaRPr lang="en-US" sz="2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2026-05-13T23:54:12Z</dcterms:created>
  <dcterms:modified xsi:type="dcterms:W3CDTF">2026-05-13T23:54:12Z</dcterms:modified>
</cp:coreProperties>
</file>