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image" Target="../media/image-4-11.png"/><Relationship Id="rId12" Type="http://schemas.openxmlformats.org/officeDocument/2006/relationships/image" Target="../media/image-4-12.png"/><Relationship Id="rId13" Type="http://schemas.openxmlformats.org/officeDocument/2006/relationships/image" Target="../media/image-4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83200" y="887748"/>
            <a:ext cx="6177600" cy="30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 как крупные природные комплексы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4892325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696200" y="4141213"/>
            <a:ext cx="57516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 — это не просто вода, а живая природная система.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как система природы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Морской комплекс включает не только воду, но и дно, берега, воздух, течения и живые организмы. Все части связаны, поэтому изменения в одной из них отражаются на других.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57805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море — природный комплекс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516869" y="1180275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только вода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нельзя рассматривать только как массу воды. Его свойства зависят от берега, глубины, температуры, солёности и движения воды, которые действуют вместе.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516869" y="3148926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Дно и берега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Дно и берега определяют, где есть мелководье, крутые склоны и защищённые бухты. Эти особенности влияют на волнения, освещённость и состав живых организмов.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265331" y="1180275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 климат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над морем, ветер и течения постоянно меняют его состояние. Они переносят тепло, влагу и вещества, создавая разные условия в разных частях моря.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3265331" y="3148926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часть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Растения, животные и микроскопические организмы образуют морскую жизнь. Они зависят от света, температуры и соли, а сами участвуют в круговороте веществ.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537" y="1520729"/>
            <a:ext cx="310200" cy="2757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1312" y="1520729"/>
            <a:ext cx="310200" cy="2757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33649" y="1499146"/>
            <a:ext cx="239175" cy="318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653724" y="1520729"/>
            <a:ext cx="310200" cy="275733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два водоёма
</a:t>
            </a:r>
            <a:endParaRPr lang="en-US" sz="2500" dirty="0"/>
          </a:p>
        </p:txBody>
      </p:sp>
      <p:sp>
        <p:nvSpPr>
          <p:cNvPr id="16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17" name="Text 2"/>
          <p:cNvSpPr txBox="1"/>
          <p:nvPr/>
        </p:nvSpPr>
        <p:spPr>
          <a:xfrm>
            <a:off x="434948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океаном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моря обычно есть связь с океаном, поэтому вода в нём обновляется и смешивается с океанической. У озера такой связи нет, и это влияет на солёность и движение воды.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4779787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воды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море заметны приливы, отливы и течения, которые меняют уровень и движение воды. В озере такие явления выражены намного слабее или почти отсутствуют.
</a:t>
            </a:r>
            <a:endParaRPr lang="en-US" sz="1300" dirty="0"/>
          </a:p>
        </p:txBody>
      </p:sp>
      <p:sp>
        <p:nvSpPr>
          <p:cNvPr id="19" name="Text 4"/>
          <p:cNvSpPr txBox="1"/>
          <p:nvPr/>
        </p:nvSpPr>
        <p:spPr>
          <a:xfrm>
            <a:off x="2607399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Солёность воды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вода чаще солёная, а в озере она может быть пресной или слабосолёной. Это связано с притоком рек, испарением и тем, как водоём связан с другими водами.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6952206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Зоны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жизни в море меняются от берега к глубине: свет, температура и состав воды различаются. В озере тоже есть зоны, но морские различия обычно сильнее.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3350" y="1885703"/>
            <a:ext cx="4164900" cy="13290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морям дают разные названия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 различают по тому, как они связаны с океаном и сушей.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моря зависит от его положения относительно океана и суши.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география: классификация морей по связи с океаном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550" y="1773685"/>
            <a:ext cx="4206300" cy="13423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500" y="386175"/>
            <a:ext cx="8342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и окраинные моря: сравнение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5299125" y="1123175"/>
            <a:ext cx="34167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степень связи с океаном влияет на свойства моря и жизнь в нём.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слабее связь с океаном, тем заметнее отличия температуры, солёности и течений.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73500" y="4050600"/>
            <a:ext cx="83424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география: особенности морей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30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3574937" y="127592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Испарение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Солёность моря зависит от испарения: чем оно сильнее, тем больше солей остаётся в воде. Поэтому в тёплых и сухих районах вода обычно солонее.
</a:t>
            </a:r>
            <a:endParaRPr lang="en-US" sz="1500" dirty="0"/>
          </a:p>
        </p:txBody>
      </p:sp>
      <p:sp>
        <p:nvSpPr>
          <p:cNvPr id="11" name="Text 2"/>
          <p:cNvSpPr txBox="1"/>
          <p:nvPr/>
        </p:nvSpPr>
        <p:spPr>
          <a:xfrm>
            <a:off x="3574937" y="311247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Пресная вода
</a:t>
            </a:r>
            <a:pPr algn="l" indent="0" marL="0">
              <a:lnSpc>
                <a:spcPct val="100000"/>
              </a:lnSpc>
              <a:buNone/>
            </a:pPr>
            <a:r>
              <a:rPr lang="en-US" sz="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Осадки и речной сток, наоборот, разбавляют морскую воду. Там, где рек много, солёность становится ниже, особенно в прибрежных районах и заливах.
</a:t>
            </a:r>
            <a:endParaRPr lang="en-US" sz="1499" dirty="0"/>
          </a:p>
        </p:txBody>
      </p:sp>
      <p:sp>
        <p:nvSpPr>
          <p:cNvPr id="12" name="Text 3"/>
          <p:cNvSpPr txBox="1"/>
          <p:nvPr/>
        </p:nvSpPr>
        <p:spPr>
          <a:xfrm>
            <a:off x="6302867" y="127592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 и глубина
</a:t>
            </a:r>
            <a:pPr algn="l" indent="0" marL="0">
              <a:lnSpc>
                <a:spcPct val="100000"/>
              </a:lnSpc>
              <a:buNone/>
            </a:pPr>
            <a:r>
              <a:rPr lang="en-US" sz="6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поверхности моря меняется по сезонам: летом вода теплее, зимой холоднее. С глубиной солнечное тепло уменьшается, поэтому нижние слои обычно холоднее.
</a:t>
            </a:r>
            <a:endParaRPr lang="en-US" sz="1434" dirty="0"/>
          </a:p>
        </p:txBody>
      </p:sp>
      <p:sp>
        <p:nvSpPr>
          <p:cNvPr id="13" name="Text 4"/>
          <p:cNvSpPr txBox="1"/>
          <p:nvPr/>
        </p:nvSpPr>
        <p:spPr>
          <a:xfrm>
            <a:off x="6302867" y="311247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с океаном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с океаном выравнивает свойства воды и может приносить более тёплые или холодные массы. Из-за этого соседние моря нередко заметно различаются.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470700" y="386179"/>
            <a:ext cx="8202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Солёность и температура воды
</a:t>
            </a:r>
            <a:endParaRPr lang="en-US" sz="2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складывается природный комплекс моря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показывают, как природные компоненты моря воздействуют друг на друга.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30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0700" y="386179"/>
            <a:ext cx="8202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климат влияет на море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3681644" y="1180275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районы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тёплых районах море получает больше солнечного тепла, поэтому поверхность прогревается сильнее. Это влияет на испарение, образование туманов и сезонные различия.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3681644" y="3148926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Холодные районы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холодных районах морская вода долго остаётся холодной и может покрываться льдом. Ледяной покров меняет обмен теплом, светом и движением воды.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6430106" y="1180275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Штормы и туманы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Штормы усиливают волны и перемешивание воды, а также осложняют жизнь у берега. Туманы уменьшают видимость, а льды ограничивают движение судов и животных.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6430106" y="3148926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Побережья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влияет не только на воду, но и на побережья. От него зависят условия для растений, животных и людей, живущих у моря.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30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322625" y="386175"/>
            <a:ext cx="84957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Дно и берег: разные зоны моря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3593900" y="1366800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9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Мелководье
</a:t>
            </a:r>
            <a:pPr algn="l" indent="0" marL="0">
              <a:lnSpc>
                <a:spcPct val="100000"/>
              </a:lnSpc>
              <a:buNone/>
            </a:pPr>
            <a:r>
              <a:rPr lang="en-US" sz="699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9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берега море обычно мельче, поэтому дно хорошо освещается и быстрее прогревается. Здесь чаще встречаются водоросли, моллюски и мальки рыб.
</a:t>
            </a:r>
            <a:endParaRPr lang="en-US" sz="1499" dirty="0"/>
          </a:p>
        </p:txBody>
      </p:sp>
      <p:sp>
        <p:nvSpPr>
          <p:cNvPr id="12" name="Text 3"/>
          <p:cNvSpPr txBox="1"/>
          <p:nvPr/>
        </p:nvSpPr>
        <p:spPr>
          <a:xfrm>
            <a:off x="3593900" y="3232925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2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Подводный склон
</a:t>
            </a:r>
            <a:pPr algn="l" indent="0" marL="0">
              <a:lnSpc>
                <a:spcPct val="100000"/>
              </a:lnSpc>
              <a:buNone/>
            </a:pPr>
            <a:r>
              <a:rPr lang="en-US" sz="692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5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от берега начинается склон, где глубина растёт постепенно или очень резко. На таких участках меняются давление, температура и количество света.
</a:t>
            </a:r>
            <a:endParaRPr lang="en-US" sz="1482" dirty="0"/>
          </a:p>
        </p:txBody>
      </p:sp>
      <p:sp>
        <p:nvSpPr>
          <p:cNvPr id="13" name="Text 4"/>
          <p:cNvSpPr txBox="1"/>
          <p:nvPr/>
        </p:nvSpPr>
        <p:spPr>
          <a:xfrm>
            <a:off x="6311063" y="1366800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6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дна
</a:t>
            </a:r>
            <a:pPr algn="l" indent="0" marL="0">
              <a:lnSpc>
                <a:spcPct val="100000"/>
              </a:lnSpc>
              <a:buNone/>
            </a:pPr>
            <a:r>
              <a:rPr lang="en-US" sz="623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Ровное дно создаёт более спокойные условия для накопления осадков. Холмистое или неровное дно образует разные укрытия и места обитания для организмов.
</a:t>
            </a:r>
            <a:endParaRPr lang="en-US" sz="1336" dirty="0"/>
          </a:p>
        </p:txBody>
      </p:sp>
      <p:sp>
        <p:nvSpPr>
          <p:cNvPr id="14" name="Text 5"/>
          <p:cNvSpPr txBox="1"/>
          <p:nvPr/>
        </p:nvSpPr>
        <p:spPr>
          <a:xfrm>
            <a:off x="6311063" y="3232925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9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Глубоководье
</a:t>
            </a:r>
            <a:pPr algn="l" indent="0" marL="0">
              <a:lnSpc>
                <a:spcPct val="100000"/>
              </a:lnSpc>
              <a:buNone/>
            </a:pPr>
            <a:r>
              <a:rPr lang="en-US" sz="699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9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Глубокие участки почти не получают солнечного света. Поэтому жизнь там беднее, чем на мелководье, и сильнее зависит от поступления пищи сверху.
</a:t>
            </a:r>
            <a:endParaRPr lang="en-US" sz="149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3350" y="1885703"/>
            <a:ext cx="4164900" cy="13290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условий в море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Прибрежная зона и глубины моря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берега жизнь разнообразнее, потому что туда поступают свет и вещества. На больших глубинах условия жёстче, поэтому организмов меньше.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география; обобщение по природным зонам моря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течений на море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Течения не только двигают воду, но и перераспределяют тепло и питательные вещества. Поэтому даже в одном море условия у разных берегов могут заметно отличаться.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течения усиливают нагрев и смягчают климат у берегов, а холодные чаще приносят больше питательных веществ к поверхности.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схема, условные оценки влияния течений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Цепь питания в море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схема пищевой цепи в морской экосистеме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550" y="1773685"/>
            <a:ext cx="4206300" cy="13423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500" y="386175"/>
            <a:ext cx="8342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морей России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5299125" y="1123175"/>
            <a:ext cx="34167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моря у берегов России заметно различаются по температуре, солёности и богатству жизни. Эти различия связаны с климатом, реками и обменом с океаном.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в море определяются не одним фактором, а их сочетанием. Поэтому соседние моря могут быть очень разными по жизни и свойствам воды.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73500" y="4050600"/>
            <a:ext cx="83424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география; обобщение по морям России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30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11" name="Text 1"/>
          <p:cNvSpPr txBox="1"/>
          <p:nvPr/>
        </p:nvSpPr>
        <p:spPr>
          <a:xfrm>
            <a:off x="3581802" y="1200092"/>
            <a:ext cx="5089772" cy="5809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побережий
</a:t>
            </a:r>
            <a:pPr algn="l" indent="0" marL="0">
              <a:lnSpc>
                <a:spcPct val="100000"/>
              </a:lnSpc>
              <a:buNone/>
            </a:pPr>
            <a:r>
              <a:rPr lang="en-US" sz="5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смягчает климат побережий: летом рядом с ним прохладнее, а зимой теплее, чем в глубине материка. Это связано с медленным нагревом и остыванием воды.
</a:t>
            </a:r>
            <a:endParaRPr lang="en-US" sz="1172" dirty="0"/>
          </a:p>
        </p:txBody>
      </p:sp>
      <p:sp>
        <p:nvSpPr>
          <p:cNvPr id="12" name="Text 2"/>
          <p:cNvSpPr txBox="1"/>
          <p:nvPr/>
        </p:nvSpPr>
        <p:spPr>
          <a:xfrm>
            <a:off x="3581802" y="1939555"/>
            <a:ext cx="5089772" cy="5809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
</a:t>
            </a:r>
            <a:pPr algn="l" indent="0" marL="0">
              <a:lnSpc>
                <a:spcPct val="100000"/>
              </a:lnSpc>
              <a:buNone/>
            </a:pPr>
            <a:r>
              <a:rPr lang="en-US" sz="5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 дают людям пищевые ресурсы: в них добывают рыбу и морепродукты. Для многих прибрежных районов это важная часть хозяйства и местных традиций.
</a:t>
            </a:r>
            <a:endParaRPr lang="en-US" sz="1191" dirty="0"/>
          </a:p>
        </p:txBody>
      </p:sp>
      <p:sp>
        <p:nvSpPr>
          <p:cNvPr id="13" name="Text 3"/>
          <p:cNvSpPr txBox="1"/>
          <p:nvPr/>
        </p:nvSpPr>
        <p:spPr>
          <a:xfrm>
            <a:off x="3581802" y="2679020"/>
            <a:ext cx="5089772" cy="5809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сообщения
</a:t>
            </a:r>
            <a:pPr algn="l" indent="0" marL="0">
              <a:lnSpc>
                <a:spcPct val="100000"/>
              </a:lnSpc>
              <a:buNone/>
            </a:pPr>
            <a:r>
              <a:rPr lang="en-US" sz="5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Морской транспорт помогает связывать страны и города. По морю удобно перевозить грузы на большие расстояния, особенно между континентами и крупными портами.
</a:t>
            </a:r>
            <a:endParaRPr lang="en-US" sz="1140" dirty="0"/>
          </a:p>
        </p:txBody>
      </p:sp>
      <p:sp>
        <p:nvSpPr>
          <p:cNvPr id="14" name="Text 4"/>
          <p:cNvSpPr txBox="1"/>
          <p:nvPr/>
        </p:nvSpPr>
        <p:spPr>
          <a:xfrm>
            <a:off x="3581802" y="3418461"/>
            <a:ext cx="5089772" cy="58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Отдых
</a:t>
            </a:r>
            <a:pPr algn="l" indent="0" marL="0">
              <a:lnSpc>
                <a:spcPct val="100000"/>
              </a:lnSpc>
              <a:buNone/>
            </a:pPr>
            <a:r>
              <a:rPr lang="en-US" sz="5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Побережья моря привлекают туристов и отдыхающих. Пляжи, тёплая вода и красивые виды делают морские районы важными местами отдыха и спорта.
</a:t>
            </a:r>
            <a:endParaRPr lang="en-US" sz="1247" dirty="0"/>
          </a:p>
        </p:txBody>
      </p:sp>
      <p:sp>
        <p:nvSpPr>
          <p:cNvPr id="15" name="Text 5"/>
          <p:cNvSpPr txBox="1"/>
          <p:nvPr/>
        </p:nvSpPr>
        <p:spPr>
          <a:xfrm>
            <a:off x="3581802" y="4157873"/>
            <a:ext cx="5089772" cy="58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
</a:t>
            </a:r>
            <a:pPr algn="l" indent="0" marL="0">
              <a:lnSpc>
                <a:spcPct val="100000"/>
              </a:lnSpc>
              <a:buNone/>
            </a:pPr>
            <a:r>
              <a:rPr lang="en-US" sz="5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 у моря есть и уязвимости: мусор, нефтяные пятна и сточные воды ухудшают качество воды и угрожают растениям и животным.
</a:t>
            </a:r>
            <a:endParaRPr lang="en-US" sz="1247" dirty="0"/>
          </a:p>
        </p:txBody>
      </p:sp>
      <p:sp>
        <p:nvSpPr>
          <p:cNvPr id="16" name="Text 6"/>
          <p:cNvSpPr txBox="1"/>
          <p:nvPr/>
        </p:nvSpPr>
        <p:spPr>
          <a:xfrm>
            <a:off x="470700" y="386179"/>
            <a:ext cx="8202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морей для человека
</a:t>
            </a:r>
            <a:endParaRPr lang="en-US" sz="2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57805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уменьшить вред морям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516869" y="1180275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загрязнения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Пластик, нефть и грязные стоки попадают в море с суши, с судов и из портов. Они меняют состав воды и ухудшают условия для живых организмов.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516869" y="3148926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8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для 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67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7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нарушает пищевые цепи: гибнут мелкие организмы, а затем страдают рыбы, птицы и морские млекопитающие. Вся экосистема становится менее устойчивой.
</a:t>
            </a:r>
            <a:endParaRPr lang="en-US" sz="1438" dirty="0"/>
          </a:p>
        </p:txBody>
      </p:sp>
      <p:sp>
        <p:nvSpPr>
          <p:cNvPr id="12" name="Text 4"/>
          <p:cNvSpPr txBox="1"/>
          <p:nvPr/>
        </p:nvSpPr>
        <p:spPr>
          <a:xfrm>
            <a:off x="3265331" y="1180275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
</a:t>
            </a:r>
            <a:pPr algn="l" indent="0" marL="0">
              <a:lnSpc>
                <a:spcPct val="100000"/>
              </a:lnSpc>
              <a:buNone/>
            </a:pPr>
            <a:r>
              <a:rPr lang="en-US" sz="682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6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Очистные сооружения, контроль за сбросами и аккуратное обращение с отходами уменьшают поступление вредных веществ. Чем меньше мусора, тем легче морю восстанавливаться.
</a:t>
            </a:r>
            <a:endParaRPr lang="en-US" sz="1460" dirty="0"/>
          </a:p>
        </p:txBody>
      </p:sp>
      <p:sp>
        <p:nvSpPr>
          <p:cNvPr id="13" name="Text 5"/>
          <p:cNvSpPr txBox="1"/>
          <p:nvPr/>
        </p:nvSpPr>
        <p:spPr>
          <a:xfrm>
            <a:off x="3265331" y="3148926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морей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Заповедные зоны, ограничения на добычу и ответственность людей помогают сохранить редкие виды и важные места обитания. Защита моря требует постоянных действий.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30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322625" y="386175"/>
            <a:ext cx="84957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изучения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3593900" y="1366800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6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из космоса
</a:t>
            </a:r>
            <a:pPr algn="l" indent="0" marL="0">
              <a:lnSpc>
                <a:spcPct val="100000"/>
              </a:lnSpc>
              <a:buNone/>
            </a:pPr>
            <a:r>
              <a:rPr lang="en-US" sz="623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наблюдают большие участки моря сразу. Они помогают увидеть температуру поверхности, цвет воды, границы льдов и крупные изменения, которые трудно заметить с берега.
</a:t>
            </a:r>
            <a:endParaRPr lang="en-US" sz="1336" dirty="0"/>
          </a:p>
        </p:txBody>
      </p:sp>
      <p:sp>
        <p:nvSpPr>
          <p:cNvPr id="12" name="Text 3"/>
          <p:cNvSpPr txBox="1"/>
          <p:nvPr/>
        </p:nvSpPr>
        <p:spPr>
          <a:xfrm>
            <a:off x="3593900" y="3232925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6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Измерения в море
</a:t>
            </a:r>
            <a:pPr algn="l" indent="0" marL="0">
              <a:lnSpc>
                <a:spcPct val="100000"/>
              </a:lnSpc>
              <a:buNone/>
            </a:pPr>
            <a:r>
              <a:rPr lang="en-US" sz="623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Автоматические буи работают прямо в море и регулярно передают данные о температуре, волнах и других показателях. Это важно для прогноза погоды и безопасности судов.
</a:t>
            </a:r>
            <a:endParaRPr lang="en-US" sz="1336" dirty="0"/>
          </a:p>
        </p:txBody>
      </p:sp>
      <p:sp>
        <p:nvSpPr>
          <p:cNvPr id="13" name="Text 4"/>
          <p:cNvSpPr txBox="1"/>
          <p:nvPr/>
        </p:nvSpPr>
        <p:spPr>
          <a:xfrm>
            <a:off x="6311063" y="1366800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5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Лабораторные анализы
</a:t>
            </a:r>
            <a:pPr algn="l" indent="0" marL="0">
              <a:lnSpc>
                <a:spcPct val="100000"/>
              </a:lnSpc>
              <a:buNone/>
            </a:pPr>
            <a:r>
              <a:rPr lang="en-US" sz="65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9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Пробы воды позволяют определить солёность, содержание кислорода и наличие загрязнений. Такие анализы дают точные сведения о состоянии морской среды.
</a:t>
            </a:r>
            <a:endParaRPr lang="en-US" sz="1395" dirty="0"/>
          </a:p>
        </p:txBody>
      </p:sp>
      <p:sp>
        <p:nvSpPr>
          <p:cNvPr id="14" name="Text 5"/>
          <p:cNvSpPr txBox="1"/>
          <p:nvPr/>
        </p:nvSpPr>
        <p:spPr>
          <a:xfrm>
            <a:off x="6311063" y="3232925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2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глубин
</a:t>
            </a:r>
            <a:pPr algn="l" indent="0" marL="0">
              <a:lnSpc>
                <a:spcPct val="100000"/>
              </a:lnSpc>
              <a:buNone/>
            </a:pPr>
            <a:r>
              <a:rPr lang="en-US" sz="659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4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Подводные аппараты и приборы исследуют дно, глубины и морских обитателей. Благодаря им учёные узнают, как устроены малоизученные части моря.
</a:t>
            </a:r>
            <a:endParaRPr lang="en-US" sz="14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морей по основным признакам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моря свой набор признаков. Даже рядом расположенные моря отличаются температурой воды, солёностью, глубиной и богатством живых организмов.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между морями объясняются климатом, притоком рек и связью с океаном. Именно поэтому каждое море имеет собственный облик и набор условий.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сравнение; условные оценки по природным признакам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части моря образуют систему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взаимосвязей природного комплекса моря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7950" y="555625"/>
            <a:ext cx="7988100" cy="21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 — живая система связей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577950" y="3280829"/>
            <a:ext cx="68568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 — не просто водная поверхность, а сложная система взаимосвязанных компонентов. Понимание этих связей помогает видеть, почему моря различаются, как они влияют на человека и зачем их беречь.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2026-07-26T22:35:30Z</dcterms:created>
  <dcterms:modified xsi:type="dcterms:W3CDTF">2026-07-26T22:35:30Z</dcterms:modified>
</cp:coreProperties>
</file>