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25. Кто придёт на «Праздник алфавита»?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Буквы, звуки и первые немецкие слова идут на праздник!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94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в немецком чтении
</a:t>
            </a:r>
            <a:endParaRPr lang="en-US" sz="1894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Немецкий алфавит похож на знакомый, но у него есть свои особенности. Уже на первых уроках дети учатся узнавать буквы, слышать звуки и читать простые слова, чтобы уверенно сделать первый шаг в мир немецкого языка.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113" y="1317313"/>
            <a:ext cx="764925" cy="87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65113" y="1398013"/>
            <a:ext cx="891000" cy="71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00538" y="1317313"/>
            <a:ext cx="874200" cy="874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09175" y="1398013"/>
            <a:ext cx="891000" cy="712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станет гостем праздника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516875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1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Буквы-именинники
</a:t>
            </a:r>
            <a:pPr algn="ctr" indent="0" marL="0">
              <a:lnSpc>
                <a:spcPct val="100000"/>
              </a:lnSpc>
              <a:buNone/>
            </a:pPr>
            <a:r>
              <a:rPr lang="en-US" sz="141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праздник приходят буквы немецкого алфавита. Они собираются вместе, чтобы дети могли узнавать их на письме, слышать в словах и не путать при чтении.
</a:t>
            </a:r>
            <a:endParaRPr lang="en-US" sz="1415" dirty="0"/>
          </a:p>
        </p:txBody>
      </p:sp>
      <p:sp>
        <p:nvSpPr>
          <p:cNvPr id="13" name="Text 2"/>
          <p:cNvSpPr txBox="1"/>
          <p:nvPr/>
        </p:nvSpPr>
        <p:spPr>
          <a:xfrm>
            <a:off x="2643988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3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в словах
</a:t>
            </a:r>
            <a:pPr algn="ctr" indent="0" marL="0">
              <a:lnSpc>
                <a:spcPct val="100000"/>
              </a:lnSpc>
              <a:buNone/>
            </a:pPr>
            <a:r>
              <a:rPr lang="en-US" sz="143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буква приносит свой звук, а иногда и сюрприз. Ученики слушают, как звучат знакомые слова, и замечают, что в немецком языке чтение и произношение идут рядом.
</a:t>
            </a:r>
            <a:endParaRPr lang="en-US" sz="1431" dirty="0"/>
          </a:p>
        </p:txBody>
      </p:sp>
      <p:sp>
        <p:nvSpPr>
          <p:cNvPr id="14" name="Text 3"/>
          <p:cNvSpPr txBox="1"/>
          <p:nvPr/>
        </p:nvSpPr>
        <p:spPr>
          <a:xfrm>
            <a:off x="4766013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слова
</a:t>
            </a:r>
            <a:pPr algn="ctr" indent="0" marL="0">
              <a:lnSpc>
                <a:spcPct val="100000"/>
              </a:lnSpc>
              <a:buNone/>
            </a:pPr>
            <a:r>
              <a:rPr lang="en-US" sz="149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гостям присоединяются простые слова: Hallo, ja, nein, Oma, Ball, gut. Их легко прочитать вслух, поэтому они помогают детям почувствовать успех уже на уроке.
</a:t>
            </a:r>
            <a:endParaRPr lang="en-US" sz="1492" dirty="0"/>
          </a:p>
        </p:txBody>
      </p:sp>
      <p:sp>
        <p:nvSpPr>
          <p:cNvPr id="15" name="Text 4"/>
          <p:cNvSpPr txBox="1"/>
          <p:nvPr/>
        </p:nvSpPr>
        <p:spPr>
          <a:xfrm>
            <a:off x="6898037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Весёлые помощники
</a:t>
            </a:r>
            <a:pPr algn="ctr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поддерживают учебные персонажи и школьные герои. Они задают загадки, подсказывают ответы и делают урок дружелюбным, живым и немного смешным.
</a:t>
            </a:r>
            <a:endParaRPr lang="en-US" sz="1389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7838"/>
            <a:ext cx="4048200" cy="15773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6450" y="1231707"/>
            <a:ext cx="4061100" cy="15784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буква встречается со звуком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6047" y="30410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не всегда звучит привычно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немецком языке буква и звук не всегда совпадают с тем, что ждёт ученик. Например, буква w читается как [в], а v часто звучит как [ф]. Такие примеры удобно показывать на ярких карточках с короткими подписями.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3179" y="30410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особые случаи
</a:t>
            </a:r>
            <a:pPr algn="l" indent="0" marL="0">
              <a:lnSpc>
                <a:spcPct val="100000"/>
              </a:lnSpc>
              <a:buNone/>
            </a:pPr>
            <a:r>
              <a:rPr lang="en-US" sz="143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буквы требуют особого внимания. Буква c в немецких словах встречается редко, поэтому её замечают сразу. Рядом с ней можно разместить маленькие значки звуков и простые слова, чтобы правило запоминалось без лишних слов.
</a:t>
            </a:r>
            <a:endParaRPr lang="en-US" sz="1525" dirty="0"/>
          </a:p>
        </p:txBody>
      </p:sp>
      <p:sp>
        <p:nvSpPr>
          <p:cNvPr id="10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в немецком алфавите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a, e, i, o, u делают немецкое слово звучным и плавным. Без них слово теряет опору, поэтому дети учатся сразу замечать их в коротких и знакомых словах.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буквы ä, ö, ü выглядят необычно и помогают различать важные звуки. Во 2 классе дети начинают слышать эту разницу на слух и осторожно повторяют её вместе с учителем.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коротких словах гласные часто несут главный удар звучания. Если ребёнок видит и слышит их правильно, ему легче прочитать слово целиком, а не по отдельным буквам.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Согласные, которые часто встречаются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b, d, f, g, h, l, m, n, p, r, s, t, w, z часто встречаются в немецких словах. Они помогают строить знакомые формы и быстрее узнавать слово на письме.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согласные звучат не так, как ожидают русскоязычные дети. Буква w читается как [в], а v во многих словах звучит как [ф], например в слове Vater.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s в начале слова может звучать как [з]. Это заметно в простых словах, поэтому детям важно слушать образец и повторять его внимательно.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sch передаёт звук [ш], как в слове Schule. Такой пример помогает увидеть, что в немецком языке несколько букв могут работать вместе как одна команда.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7838"/>
            <a:ext cx="4048200" cy="15773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6450" y="1231707"/>
            <a:ext cx="4061100" cy="157843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слоги помогают читать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29710" y="3461224"/>
            <a:ext cx="38460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делят на слоги, читать его становится проще и спокойнее. Ребёнок видит не длинную цепочку букв, а удобные части: Ha-lo, Ma-ma, Fa-ter. Так легче не пропустить ни одной буквы и двигаться по порядку.
</a:t>
            </a:r>
            <a:endParaRPr lang="en-US" sz="1427" dirty="0"/>
          </a:p>
        </p:txBody>
      </p:sp>
      <p:sp>
        <p:nvSpPr>
          <p:cNvPr id="11" name="Text 2"/>
          <p:cNvSpPr txBox="1"/>
          <p:nvPr/>
        </p:nvSpPr>
        <p:spPr>
          <a:xfrm>
            <a:off x="529588" y="2995402"/>
            <a:ext cx="38460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становится короче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4766710" y="3461224"/>
            <a:ext cx="38460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Слоги можно показать на карточках, лентах или флажках, будто они идут на праздник. Каждая часть слова стоит на своём месте, и у ученика появляется ощущение, что читать — это собирать понятную дорожку из кусочков.
</a:t>
            </a:r>
            <a:endParaRPr lang="en-US" sz="1427" dirty="0"/>
          </a:p>
        </p:txBody>
      </p:sp>
      <p:sp>
        <p:nvSpPr>
          <p:cNvPr id="13" name="Text 4"/>
          <p:cNvSpPr txBox="1"/>
          <p:nvPr/>
        </p:nvSpPr>
        <p:spPr>
          <a:xfrm>
            <a:off x="4766588" y="2995402"/>
            <a:ext cx="38460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Слоги собираются в праздник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650" y="1376750"/>
            <a:ext cx="654900" cy="65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6250" y="1376750"/>
            <a:ext cx="654900" cy="65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09203" y="1376750"/>
            <a:ext cx="654900" cy="654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82250" y="1376750"/>
            <a:ext cx="654900" cy="654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49050" y="1433240"/>
            <a:ext cx="677400" cy="54192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приходят на праздник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520103" y="2202225"/>
            <a:ext cx="1374600" cy="22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37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Hallo помогает начать разговор и сразу создать дружелюбное настроение. Его легко узнать на слух и прочитать вслух вместе с учителем или одноклассником.
</a:t>
            </a:r>
            <a:endParaRPr lang="en-US" sz="1373" dirty="0"/>
          </a:p>
        </p:txBody>
      </p:sp>
      <p:sp>
        <p:nvSpPr>
          <p:cNvPr id="15" name="Text 2"/>
          <p:cNvSpPr txBox="1"/>
          <p:nvPr/>
        </p:nvSpPr>
        <p:spPr>
          <a:xfrm>
            <a:off x="2209512" y="2202225"/>
            <a:ext cx="1374600" cy="22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согласия и отказа
</a:t>
            </a:r>
            <a:pPr algn="l" indent="0" marL="0">
              <a:lnSpc>
                <a:spcPct val="100000"/>
              </a:lnSpc>
              <a:buNone/>
            </a:pPr>
            <a:r>
              <a:rPr lang="en-US" sz="127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слова ja и nein часто встречаются в заданиях и играх. Они удобны для ответов, поэтому дети быстро начинают использовать их в простых школьных ситуациях.
</a:t>
            </a:r>
            <a:endParaRPr lang="en-US" sz="1273" dirty="0"/>
          </a:p>
        </p:txBody>
      </p:sp>
      <p:sp>
        <p:nvSpPr>
          <p:cNvPr id="16" name="Text 3"/>
          <p:cNvSpPr txBox="1"/>
          <p:nvPr/>
        </p:nvSpPr>
        <p:spPr>
          <a:xfrm>
            <a:off x="3893751" y="2202225"/>
            <a:ext cx="1374600" cy="22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Похвала и оценка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gut показывает, что что-то получилось хорошо. Оно короткое, ясное и очень полезное на уроке, когда нужно поддержать друг друга или отметить правильный ответ.
</a:t>
            </a:r>
            <a:endParaRPr lang="en-US" sz="1253" dirty="0"/>
          </a:p>
        </p:txBody>
      </p:sp>
      <p:sp>
        <p:nvSpPr>
          <p:cNvPr id="17" name="Text 4"/>
          <p:cNvSpPr txBox="1"/>
          <p:nvPr/>
        </p:nvSpPr>
        <p:spPr>
          <a:xfrm>
            <a:off x="5575501" y="2202225"/>
            <a:ext cx="1374600" cy="22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и предметы
</a:t>
            </a:r>
            <a:pPr algn="l" indent="0" marL="0">
              <a:lnSpc>
                <a:spcPct val="100000"/>
              </a:lnSpc>
              <a:buNone/>
            </a:pPr>
            <a:r>
              <a:rPr lang="en-US" sz="127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rot, blau, Haus и Ball легко связать с рисунками. По картинке ребёнок быстрее вспоминает слово и увереннее читает его вслух без лишней подсказки.
</a:t>
            </a:r>
            <a:endParaRPr lang="en-US" sz="1276" dirty="0"/>
          </a:p>
        </p:txBody>
      </p:sp>
      <p:sp>
        <p:nvSpPr>
          <p:cNvPr id="18" name="Text 5"/>
          <p:cNvSpPr txBox="1"/>
          <p:nvPr/>
        </p:nvSpPr>
        <p:spPr>
          <a:xfrm>
            <a:off x="7248114" y="2202950"/>
            <a:ext cx="1374600" cy="22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27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Kind и Schule показывают, что немецкий язык нужен не только в учебнике. Он помогает называть себя, класс и привычные предметы из школьной жизни.
</a:t>
            </a:r>
            <a:endParaRPr lang="en-US" sz="1273" dirty="0"/>
          </a:p>
        </p:txBody>
      </p:sp>
      <p:sp>
        <p:nvSpPr>
          <p:cNvPr id="19" name="Text 6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помогает буквам и словам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из учебника
</a:t>
            </a:r>
            <a:pPr algn="l" indent="0" marL="0">
              <a:lnSpc>
                <a:spcPct val="100000"/>
              </a:lnSpc>
              <a:buNone/>
            </a:pPr>
            <a:r>
              <a:rPr lang="en-US" sz="134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учебника приходят на праздник первыми и сразу зовут детей в игру. Они задают короткие вопросы, предлагают прочитать слово и подсказывают, где спряталась нужная буква.
</a:t>
            </a:r>
            <a:endParaRPr lang="en-US" sz="1431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Сказочные помощники
</a:t>
            </a:r>
            <a:pPr algn="l" indent="0" marL="0">
              <a:lnSpc>
                <a:spcPct val="100000"/>
              </a:lnSpc>
              <a:buNone/>
            </a:pPr>
            <a:r>
              <a:rPr lang="en-US" sz="130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сказочные герои делают задания мягче и веселее. Они могут принести загадку, смешную реплику или маленькую карточку со словом, чтобы чтение стало похожим на маленькое приключение.
</a:t>
            </a:r>
            <a:endParaRPr lang="en-US" sz="1395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Буквы-помощники
</a:t>
            </a:r>
            <a:pPr algn="l" indent="0" marL="0">
              <a:lnSpc>
                <a:spcPct val="100000"/>
              </a:lnSpc>
              <a:buNone/>
            </a:pPr>
            <a:r>
              <a:rPr lang="en-US" sz="134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Забавные буквы тоже умеют помогать. Они показывают свои звуки, строятся в короткие слова и напоминают, что внимательное чтение — это не скучно, а похоже на игру с секретами.
</a:t>
            </a:r>
            <a:endParaRPr lang="en-US" sz="1431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умеют второклассники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265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Узнают буквы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уже различают отдельные буквы немецкого алфавита и находят их в знакомых словах. Это помогает не теряться при чтении и замечать знакомые знаки быстро.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668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Читают по образцу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пробуют читать короткие слова и повторять простые фразы за учителем. Постепенно они начинают уверенно произносить знакомые сочетания и слышать их правильно.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5669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Работают вместе с учителем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дети читают вслух, сравнивают буквы и звуки и ищут знакомые символы в словах. Так появляется основа для участия в празднике алфавита.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332" y="545200"/>
            <a:ext cx="8101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задания связаны с праздником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дети узнают буквы в знакомых словах и сравнивают их со звуками. Так они учатся внимательно смотреть на написание и быстрее замечать знакомые элементы.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2623500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появляются короткие слова, которые нужно прочитать вслух без спешки. Если слово собрано правильно, оно сразу становится понятным и звучит по-немецки уверенно.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723768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задания предлагают найти нужный звук или подобрать картинку к слову. Это помогает не только читать, но и понимать смысл без подсказок.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8240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Мини-игры с карточками делают урок живым: дети соединяют букву и звук, складывают слово из слогов и выбирают верное чтение. Ошибаться не страшно — важно пробовать.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праздничный класс на уроке немецкого языка
</a:t>
            </a:r>
            <a:endParaRPr lang="en-US" sz="1767" dirty="0"/>
          </a:p>
        </p:txBody>
      </p:sp>
      <p:sp>
        <p:nvSpPr>
          <p:cNvPr id="9" name="Text 1"/>
          <p:cNvSpPr txBox="1"/>
          <p:nvPr/>
        </p:nvSpPr>
        <p:spPr>
          <a:xfrm>
            <a:off x="529175" y="1723947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стенах могут висеть плакаты с алфавитом и карточки с буквами ä, ö, ü, ß. Рядом хорошо смотрятся рисунки к знакомым словам, чтобы буквы сразу оживали.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529050" y="1258123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знаки и буквы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529225" y="3527346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Цветные флажки, буквы-герои и весёлые детали создают ощущение праздника. Класс становится похож на дружную комнату, где слова не просто учат, а встречают как гостей.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29100" y="3061522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как маленький праздник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буквы в немецком языке работают как команда
</a:t>
            </a:r>
            <a:endParaRPr lang="en-US" sz="2297" dirty="0"/>
          </a:p>
        </p:txBody>
      </p:sp>
      <p:sp>
        <p:nvSpPr>
          <p:cNvPr id="7" name="Text 1"/>
          <p:cNvSpPr txBox="1"/>
          <p:nvPr/>
        </p:nvSpPr>
        <p:spPr>
          <a:xfrm>
            <a:off x="490700" y="1366979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буква важна сама по себе, но только вместе они образуют слово. В немецком языке порядок букв помогает узнать нужное звучание и не перепутать значение.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81825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убрать одну букву или поменять её местами, слово может стать другим. Поэтому дети учатся читать внимательно и следить за каждой частью слова.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072950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примере слова Schule видно, как буквы словно держатся за руки. Тогда слово читается целиком, а не по отдельным кусочкам, и запоминается намного легче.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500" y="1581400"/>
            <a:ext cx="891000" cy="79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6288" y="2624525"/>
            <a:ext cx="874200" cy="87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3475" y="3708750"/>
            <a:ext cx="874200" cy="874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правила дружбы с немецкими буквами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1834875" y="1578700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Смотреть внимательно
</a:t>
            </a:r>
            <a:pPr algn="l" indent="0" marL="0">
              <a:lnSpc>
                <a:spcPct val="100000"/>
              </a:lnSpc>
              <a:buNone/>
            </a:pPr>
            <a:r>
              <a:rPr lang="en-US" sz="167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хорошо рассмотреть букву, особенно ä, ö, ü и ß. Они выглядят необычно, поэтому требуют спокойного и точного взгляда.
</a:t>
            </a:r>
            <a:endParaRPr lang="en-US" sz="1672" dirty="0"/>
          </a:p>
        </p:txBody>
      </p:sp>
      <p:sp>
        <p:nvSpPr>
          <p:cNvPr id="11" name="Text 2"/>
          <p:cNvSpPr txBox="1"/>
          <p:nvPr/>
        </p:nvSpPr>
        <p:spPr>
          <a:xfrm>
            <a:off x="1834875" y="2662925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звук
</a:t>
            </a:r>
            <a:pPr algn="l" indent="0" marL="0">
              <a:lnSpc>
                <a:spcPct val="100000"/>
              </a:lnSpc>
              <a:buNone/>
            </a:pPr>
            <a:r>
              <a:rPr lang="en-US" sz="161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важно услышать, как буква звучит в слове. Один и тот же знак в немецком языке может вести себя по-разному, и это нужно замечать.
</a:t>
            </a:r>
            <a:endParaRPr lang="en-US" sz="1614" dirty="0"/>
          </a:p>
        </p:txBody>
      </p:sp>
      <p:sp>
        <p:nvSpPr>
          <p:cNvPr id="12" name="Text 3"/>
          <p:cNvSpPr txBox="1"/>
          <p:nvPr/>
        </p:nvSpPr>
        <p:spPr>
          <a:xfrm>
            <a:off x="1832050" y="3747150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Повторять без спешки
</a:t>
            </a:r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просмотра и слушания полезно повторить слово несколько раз. Так буквы и звуки лучше запоминаются, а чтение становится увереннее и чище.
</a:t>
            </a:r>
            <a:endParaRPr lang="en-US" sz="1568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Подарки для алфавита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Хорошим подарком становятся красиво написанные буквы, аккуратные карточки и рисунки любимых немецких слов. Даже маленькая бумажная буква может выглядеть как настоящий праздничный сувенир.
</a:t>
            </a:r>
            <a:endParaRPr lang="en-US" sz="1791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можно сделать короткие поздравления, закладки или мини-открытки с простыми словами. Такие подарки показывают, что немецкий язык может быть не только учебным, но и очень тёплым.
</a:t>
            </a:r>
            <a:endParaRPr lang="en-US" sz="1791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400" y="1433240"/>
            <a:ext cx="677400" cy="541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52475" y="1376750"/>
            <a:ext cx="654900" cy="65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82300" y="1376750"/>
            <a:ext cx="654900" cy="654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79950" y="1376750"/>
            <a:ext cx="654900" cy="654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нравится детям на таком уроке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519800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с буквами
</a:t>
            </a:r>
            <a:pPr algn="l" indent="0" marL="0">
              <a:lnSpc>
                <a:spcPct val="100000"/>
              </a:lnSpc>
              <a:buNone/>
            </a:pPr>
            <a:r>
              <a:rPr lang="en-US" sz="160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 нравится быстро находить нужную букву, соединять её со звуком и проверять себя. Игра помогает учиться легко, без скучных повторений.
</a:t>
            </a:r>
            <a:endParaRPr lang="en-US" sz="1607" dirty="0"/>
          </a:p>
        </p:txBody>
      </p:sp>
      <p:sp>
        <p:nvSpPr>
          <p:cNvPr id="13" name="Text 2"/>
          <p:cNvSpPr txBox="1"/>
          <p:nvPr/>
        </p:nvSpPr>
        <p:spPr>
          <a:xfrm>
            <a:off x="2653684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47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 забавные немецкие слова сразу вызывают улыбку. Их интересно произносить, а затем ещё раз повторять вместе с учителем или классом.
</a:t>
            </a:r>
            <a:endParaRPr lang="en-US" sz="1475" dirty="0"/>
          </a:p>
        </p:txBody>
      </p:sp>
      <p:sp>
        <p:nvSpPr>
          <p:cNvPr id="14" name="Text 3"/>
          <p:cNvSpPr txBox="1"/>
          <p:nvPr/>
        </p:nvSpPr>
        <p:spPr>
          <a:xfrm>
            <a:off x="4785678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Угадывание по картинке
</a:t>
            </a:r>
            <a:pPr algn="l" indent="0" marL="0">
              <a:lnSpc>
                <a:spcPct val="100000"/>
              </a:lnSpc>
              <a:buNone/>
            </a:pPr>
            <a:r>
              <a:rPr lang="en-US" sz="146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можно найти по рисунку, задание становится похожим на маленькую загадку. Это развивает внимание и помогает лучше понимать смысл слова.
</a:t>
            </a:r>
            <a:endParaRPr lang="en-US" sz="1466" dirty="0"/>
          </a:p>
        </p:txBody>
      </p:sp>
      <p:sp>
        <p:nvSpPr>
          <p:cNvPr id="15" name="Text 4"/>
          <p:cNvSpPr txBox="1"/>
          <p:nvPr/>
        </p:nvSpPr>
        <p:spPr>
          <a:xfrm>
            <a:off x="6886742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Весёлые рифмовки
</a:t>
            </a:r>
            <a:pPr algn="l" indent="0" marL="0">
              <a:lnSpc>
                <a:spcPct val="100000"/>
              </a:lnSpc>
              <a:buNone/>
            </a:pPr>
            <a:r>
              <a:rPr lang="en-US" sz="159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рифмовки и приветствия легко запоминаются на слух. Они звучат бодро, поэтому дети охотно повторяют их и чувствуют успех.
</a:t>
            </a:r>
            <a:endParaRPr lang="en-US" sz="1598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6500" y="2930981"/>
            <a:ext cx="8285400" cy="1990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Кого ждут больше всего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26516" y="1692774"/>
            <a:ext cx="3836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рады буквам, которые уже встречались в простых словах: H, S, W, A, O, M, I. Они выглядят знакомо и сразу вызывают желание прочитать слово быстрее.
</a:t>
            </a:r>
            <a:endParaRPr lang="en-US" sz="1712" dirty="0"/>
          </a:p>
        </p:txBody>
      </p:sp>
      <p:sp>
        <p:nvSpPr>
          <p:cNvPr id="10" name="Text 2"/>
          <p:cNvSpPr txBox="1"/>
          <p:nvPr/>
        </p:nvSpPr>
        <p:spPr>
          <a:xfrm>
            <a:off x="526395" y="1226952"/>
            <a:ext cx="3836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буквы на празднике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773616" y="1692774"/>
            <a:ext cx="3836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меньше интереса вызывают ä, ö, ü и ß. Эти знаки выглядят необычно, поэтому ребята замечают их первыми и с удовольствием рассматривают на картинках и карточках.
</a:t>
            </a:r>
            <a:endParaRPr lang="en-US" sz="1696" dirty="0"/>
          </a:p>
        </p:txBody>
      </p:sp>
      <p:sp>
        <p:nvSpPr>
          <p:cNvPr id="12" name="Text 4"/>
          <p:cNvSpPr txBox="1"/>
          <p:nvPr/>
        </p:nvSpPr>
        <p:spPr>
          <a:xfrm>
            <a:off x="4773495" y="1226952"/>
            <a:ext cx="3836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знаки привлекают внимание
</a:t>
            </a:r>
            <a:endParaRPr lang="en-US" sz="1760" dirty="0"/>
          </a:p>
        </p:txBody>
      </p:sp>
      <p:sp>
        <p:nvSpPr>
          <p:cNvPr id="13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34700" y="604356"/>
            <a:ext cx="1813800" cy="39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Немецкий алфавит помогает открыть дверь к чтению. Когда дети знают буквы, им легче распознавать слова, подписи и короткие фразы в учебнике.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4911847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и буквы работают вместе, поэтому важно учиться не только видеть знак, но и слышать его. Тогда чтение становится понятным и более уверенным.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888976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алфавита показывает, что немецкий язык может быть ясным, весёлым и дружелюбным. Даже маленький успех на уроке становится настоящим достижением.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374550" y="1361424"/>
            <a:ext cx="2382600" cy="24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урока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этот праздник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показывает, что даже одна узнаваемая буква — это уже шаг вперёд. Для второклассника такой успех очень важен и помогает не бояться новых слов.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учит читать слоги и короткие слова спокойно, по порядку. Так дети не торопятся и лучше замечают, как слово устроено внутри.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помогает находить слово по картинке и понимать смысл без длинных объяснений. Это делает задания интереснее и даёт ощущение настоящей победы.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поддерживает уверенность в себе и показывает, что немецкий язык доступен каждому ученику. Если слушать, смотреть и повторять, всё обязательно получится.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9869" y="1099650"/>
            <a:ext cx="2646512" cy="284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4825" y="1099650"/>
            <a:ext cx="35850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алфавита начинается!
</a:t>
            </a:r>
            <a:pPr algn="l" indent="0" marL="0">
              <a:lnSpc>
                <a:spcPct val="100000"/>
              </a:lnSpc>
              <a:buNone/>
            </a:pPr>
            <a:r>
              <a:rPr lang="en-US" sz="327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праздник приходят буквы, особые знаки, слоги, простые слова и добрые учебные герои. Вместе они помогают детям читать, произносить и запоминать немецкие слова с радостью и уверенностью.
</a:t>
            </a:r>
            <a:endParaRPr lang="en-US" sz="336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2026-05-25T00:15:04Z</dcterms:created>
  <dcterms:modified xsi:type="dcterms:W3CDTF">2026-05-25T00:15:04Z</dcterms:modified>
</cp:coreProperties>
</file>