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238A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35375" y="4237100"/>
            <a:ext cx="7236900" cy="67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41550" y="106200"/>
            <a:ext cx="4997100" cy="186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Unit 6: Жить хорошую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92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понятие «хорошая жизнь» и его культурный контекст с лингвистической и этической точки зрения.
</a:t>
            </a:r>
            <a:endParaRPr lang="en-US" sz="392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18850" y="1074565"/>
            <a:ext cx="4430100" cy="347832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604600" cy="83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темы в современном мире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39000" y="1822650"/>
            <a:ext cx="3658500" cy="200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«living a good life» отражает как универсальные, так и уникальные для англоязычных стран жизненные ориентиры. Исследуются пословицы, традиции и молодежные тренды на примере Великобритании и США.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пониманий «хорошей жизни»
</a:t>
            </a:r>
            <a:endParaRPr lang="en-US" sz="3081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англоязычной традиции «good life» часто связывают с внутренней гармонией и удовлетворением, тогда как русский взгляд акцентирует баланс духовных и материальных ценностей.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Маршалл Селигман выделяет три компонента хорошей жизни: удовольствие, вовлечённость и смысл, что подчёркивает психологический аспект благополучия.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социологии признаётся значимость крепких межличностных отношений и свободы личности для ощущения высокого качества жизни.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Материальное благосостояние и социальное признание остаются важными, но всё чаще дополняются стремлением к самореализации и развитию потенциала.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30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207" y="1191226"/>
            <a:ext cx="1934700" cy="12337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5164" y="1191226"/>
            <a:ext cx="1934700" cy="12337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2557" y="1191226"/>
            <a:ext cx="1934700" cy="123374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775634" y="1191226"/>
            <a:ext cx="1934700" cy="123374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56650" y="4827325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162025"/>
            <a:ext cx="84381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составляющие хорошей жизни
</a:t>
            </a:r>
            <a:endParaRPr lang="en-US" sz="3174" dirty="0"/>
          </a:p>
        </p:txBody>
      </p:sp>
      <p:sp>
        <p:nvSpPr>
          <p:cNvPr id="12" name="Text 2"/>
          <p:cNvSpPr txBox="1"/>
          <p:nvPr/>
        </p:nvSpPr>
        <p:spPr>
          <a:xfrm>
            <a:off x="485099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и психическое здоровье как основа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485099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Здоровье обеспечивает энергичность и устойчивость к стрессам. Правильное питание и спорт повышают качество жизни и продлевают активный период жизни.
</a:t>
            </a:r>
            <a:endParaRPr lang="en-US" sz="1155" dirty="0"/>
          </a:p>
        </p:txBody>
      </p:sp>
      <p:sp>
        <p:nvSpPr>
          <p:cNvPr id="14" name="Text 4"/>
          <p:cNvSpPr txBox="1"/>
          <p:nvPr/>
        </p:nvSpPr>
        <p:spPr>
          <a:xfrm>
            <a:off x="2588056" y="2554919"/>
            <a:ext cx="1868929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Надежные отношения: семья и друзья
</a:t>
            </a:r>
            <a:endParaRPr lang="en-US" sz="1303" dirty="0"/>
          </a:p>
        </p:txBody>
      </p:sp>
      <p:sp>
        <p:nvSpPr>
          <p:cNvPr id="15" name="Text 5"/>
          <p:cNvSpPr txBox="1"/>
          <p:nvPr/>
        </p:nvSpPr>
        <p:spPr>
          <a:xfrm>
            <a:off x="2588056" y="3107601"/>
            <a:ext cx="1868929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близких создаёт эмоциональную стабильность и помогает решать жизненные трудности. Крепкие социальные связи положительно влияют на долгосрочное удовлетворение.
</a:t>
            </a:r>
            <a:endParaRPr lang="en-US" sz="1015" dirty="0"/>
          </a:p>
        </p:txBody>
      </p:sp>
      <p:sp>
        <p:nvSpPr>
          <p:cNvPr id="16" name="Text 6"/>
          <p:cNvSpPr txBox="1"/>
          <p:nvPr/>
        </p:nvSpPr>
        <p:spPr>
          <a:xfrm>
            <a:off x="4694624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развитие и образование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4694624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даёт доступ к возможностям и раскрывает таланты, формируя уверенность и самостоятельность, важные для устойчивого успеха.
</a:t>
            </a:r>
            <a:endParaRPr lang="en-US" sz="1155" dirty="0"/>
          </a:p>
        </p:txBody>
      </p:sp>
      <p:sp>
        <p:nvSpPr>
          <p:cNvPr id="18" name="Text 8"/>
          <p:cNvSpPr txBox="1"/>
          <p:nvPr/>
        </p:nvSpPr>
        <p:spPr>
          <a:xfrm>
            <a:off x="6808527" y="2554919"/>
            <a:ext cx="18690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Финансовая стабильность и безопасность
</a:t>
            </a:r>
            <a:endParaRPr lang="en-US" sz="1273" dirty="0"/>
          </a:p>
        </p:txBody>
      </p:sp>
      <p:sp>
        <p:nvSpPr>
          <p:cNvPr id="19" name="Text 9"/>
          <p:cNvSpPr txBox="1"/>
          <p:nvPr/>
        </p:nvSpPr>
        <p:spPr>
          <a:xfrm>
            <a:off x="6808527" y="3107601"/>
            <a:ext cx="18690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Достаточный доход и чувство защищённости снижают тревожность, способствуют планированию и позволяют реализовывать жизненные планы.
</a:t>
            </a:r>
            <a:endParaRPr lang="en-US" sz="115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93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в формировании жизни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985000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представления о ценности жизни формируются под влиянием культуры, воспитания и индивидуального опыта, определяя приоритеты и цели.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158125" y="1681150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Британской культуре ценятся индивидуальность и свобода, в то время как в России традиционно на первый план выходят семья и коллективизм.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985000" y="3293075"/>
            <a:ext cx="33441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Межкультурный диалог помогает подросткам осознавать разнообразие взглядов и развивать уважение к культурным отличиям.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22600" y="3266100"/>
            <a:ext cx="279000" cy="22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51600" y="1507400"/>
            <a:ext cx="223200" cy="22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50" y="1507400"/>
            <a:ext cx="251100" cy="22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460550" y="1507400"/>
            <a:ext cx="195300" cy="22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255950" y="3266100"/>
            <a:ext cx="223200" cy="22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4" name="Text 1"/>
          <p:cNvSpPr txBox="1"/>
          <p:nvPr/>
        </p:nvSpPr>
        <p:spPr>
          <a:xfrm>
            <a:off x="249300" y="139500"/>
            <a:ext cx="85878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 благополучие
</a:t>
            </a:r>
            <a:endParaRPr lang="en-US" sz="3400" dirty="0"/>
          </a:p>
        </p:txBody>
      </p:sp>
      <p:sp>
        <p:nvSpPr>
          <p:cNvPr id="15" name="Text 2"/>
          <p:cNvSpPr txBox="1"/>
          <p:nvPr/>
        </p:nvSpPr>
        <p:spPr>
          <a:xfrm>
            <a:off x="379077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333465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друзей, а также государственные программы создают условия для устойчивого психологического и социального комфорта.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6591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обслуживание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6135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медицина поддерживает здоровье, снижая риски и улучшая продолжительность и комфорт жизни.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98592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благосостояние
</a:t>
            </a:r>
            <a:endParaRPr lang="en-US" sz="1100" dirty="0"/>
          </a:p>
        </p:txBody>
      </p:sp>
      <p:sp>
        <p:nvSpPr>
          <p:cNvPr id="20" name="Text 7"/>
          <p:cNvSpPr txBox="1"/>
          <p:nvPr/>
        </p:nvSpPr>
        <p:spPr>
          <a:xfrm>
            <a:off x="5296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Уровень дохода определяет доступ к ресурсам, образованию и медицине, существенно влияя на качество жизни.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786875" y="14253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возможности
</a:t>
            </a:r>
            <a:endParaRPr lang="en-US" sz="1100" dirty="0"/>
          </a:p>
        </p:txBody>
      </p:sp>
      <p:sp>
        <p:nvSpPr>
          <p:cNvPr id="22" name="Text 9"/>
          <p:cNvSpPr txBox="1"/>
          <p:nvPr/>
        </p:nvSpPr>
        <p:spPr>
          <a:xfrm>
            <a:off x="3330750" y="19360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 качественному обучению развивает навыки и расширяет кругозор, увеличивая шансы на успех.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596225" y="3184050"/>
            <a:ext cx="1965900" cy="38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среда
</a:t>
            </a:r>
            <a:endParaRPr lang="en-US" sz="1100" dirty="0"/>
          </a:p>
        </p:txBody>
      </p:sp>
      <p:sp>
        <p:nvSpPr>
          <p:cNvPr id="24" name="Text 11"/>
          <p:cNvSpPr txBox="1"/>
          <p:nvPr/>
        </p:nvSpPr>
        <p:spPr>
          <a:xfrm>
            <a:off x="6140100" y="3694775"/>
            <a:ext cx="24219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 окружающей среды способствует физическому здоровью и общему благополучию.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83764" y="1760050"/>
            <a:ext cx="3555773" cy="2216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929532" y="1827992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Лидеры рейтинга характеризуются высоким социальным капиталом и благополучием, Россия отстаёт по многим показателям.
</a:t>
            </a:r>
            <a:endParaRPr lang="en-US" sz="1292" dirty="0"/>
          </a:p>
        </p:txBody>
      </p:sp>
      <p:sp>
        <p:nvSpPr>
          <p:cNvPr id="10" name="Text 2"/>
          <p:cNvSpPr txBox="1"/>
          <p:nvPr/>
        </p:nvSpPr>
        <p:spPr>
          <a:xfrm>
            <a:off x="4883100" y="4111000"/>
            <a:ext cx="3663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Happiness Report 2023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5795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68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уровня субъективного счастья
</a:t>
            </a:r>
            <a:endParaRPr lang="en-US" sz="3168" dirty="0"/>
          </a:p>
        </p:txBody>
      </p:sp>
      <p:sp>
        <p:nvSpPr>
          <p:cNvPr id="12" name="Text 4"/>
          <p:cNvSpPr txBox="1"/>
          <p:nvPr/>
        </p:nvSpPr>
        <p:spPr>
          <a:xfrm>
            <a:off x="929532" y="3130317"/>
            <a:ext cx="34830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 прямую связь между социальными условиями и ощущением счастья, подчёркивая необходимость развития социальных институтов.
</a:t>
            </a:r>
            <a:endParaRPr lang="en-US" sz="105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097967"/>
            <a:ext cx="1973100" cy="1938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42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Физическое здоровье и его роль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2778100" y="3141000"/>
            <a:ext cx="5404800" cy="12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профилактика болезней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Осознанное питание обеспечивает необходимую энергию и питательные вещества, улучшая общее состояние и предотвращая хронические заболевания.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778100" y="1387050"/>
            <a:ext cx="5404800" cy="12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активного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нагрузки улучшают работу сердца и сосудов, повышают настроение и укрепляют иммунитет. Активность снижает риск депрессии и способствует социальной интеграции.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здоровой самооценки помогает подросткам справляться с неуспехами и развивать уверенность в своих силах.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Стрессоустойчивость нуждается в регулярной практике релаксации и поддержки со стороны окружения для успешного преодоления трудностей.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8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благополучие подростков
</a:t>
            </a:r>
            <a:endParaRPr lang="en-US" sz="3068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личных целей придаёт смысл действиям и способствует мотивации, формируя внутреннюю опору.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коммуникации развивают способность выражать мысли и эмоции, а также строить конструктивные отношения с окружающими.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6308" y="1584025"/>
            <a:ext cx="4121984" cy="229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1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Материальные и нематериальные составляющие счастья
</a:t>
            </a:r>
            <a:endParaRPr lang="en-US" sz="3400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622500" y="1830025"/>
            <a:ext cx="3608400" cy="18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показывает, что материальное благополучие важно, но нематериальные ценности оказывают более глубокое влияние на субъективное счастье.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Нематериальные аспекты играют ключевую роль в ощущении счастья, часто превосходя материальные ценности по значимости.
</a:t>
            </a:r>
            <a:pPr algn="l" indent="0" marL="0">
              <a:lnSpc>
                <a:spcPct val="150000"/>
              </a:lnSpc>
              <a:buNone/>
            </a:pPr>
            <a:r>
              <a:rPr lang="en-US" sz="59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Gallup Global Emotions Report 2022
</a:t>
            </a:r>
            <a:endParaRPr lang="en-US" sz="109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8807" y="953812"/>
            <a:ext cx="2623497" cy="19471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3245" y="953812"/>
            <a:ext cx="2623497" cy="1947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670" y="953812"/>
            <a:ext cx="2623497" cy="19471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78825" y="162025"/>
            <a:ext cx="8377800" cy="5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5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саморазвитие: путь к успеху
</a:t>
            </a:r>
            <a:endParaRPr lang="en-US" sz="2985" dirty="0"/>
          </a:p>
        </p:txBody>
      </p:sp>
      <p:sp>
        <p:nvSpPr>
          <p:cNvPr id="10" name="Text 2"/>
          <p:cNvSpPr txBox="1"/>
          <p:nvPr/>
        </p:nvSpPr>
        <p:spPr>
          <a:xfrm>
            <a:off x="378807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Международная олимпиада как площадка для обмена знаниями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378807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старшеклассников в международных олимпиадах расширяет не только академический кругозор, но и способствует межкультурному общению, развивая навыки сотрудничества и критического мышления.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253245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3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дипломов и сертификатов для карьерного роста
</a:t>
            </a:r>
            <a:endParaRPr lang="en-US" sz="1133" dirty="0"/>
          </a:p>
        </p:txBody>
      </p:sp>
      <p:sp>
        <p:nvSpPr>
          <p:cNvPr id="13" name="Text 5"/>
          <p:cNvSpPr txBox="1"/>
          <p:nvPr/>
        </p:nvSpPr>
        <p:spPr>
          <a:xfrm>
            <a:off x="3253245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сертификатов международного образца подтверждает уровень знаний и открывает двери в престижные университеты и компании, стимулируя стремление к постоянному развитию и совершенствованию.
</a:t>
            </a:r>
            <a:endParaRPr lang="en-US" sz="1147" dirty="0"/>
          </a:p>
        </p:txBody>
      </p:sp>
      <p:sp>
        <p:nvSpPr>
          <p:cNvPr id="14" name="Text 6"/>
          <p:cNvSpPr txBox="1"/>
          <p:nvPr/>
        </p:nvSpPr>
        <p:spPr>
          <a:xfrm>
            <a:off x="6127670" y="2991850"/>
            <a:ext cx="2625604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английской литературы в самообразовании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6127670" y="3551900"/>
            <a:ext cx="2625604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классических и современных текстов на английском языке помогает формировать языковую компетенцию и глубокое понимание культурных контекстов, что важно для личностного роста и самовыражения.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общества и социальных медиа
</a:t>
            </a:r>
            <a:endParaRPr lang="en-US" sz="3324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45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подростка включает семью, школу и друзей, формируя жизненные ориентиры и ценности через постоянное взаимодействие и поддержку.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293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соцсети, такие как TikTok и Instagram, влияют на самооценку молодежи, формируя ожидания и стандарты поведения в современном обществе.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44125" y="1996175"/>
            <a:ext cx="2285400" cy="20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англоязычных странах активно обсуждаются проблемы буллинга, вопросы кибербезопасности и роли социальной поддержки через онлайн-сообщества.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27615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Постановка приоритетов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ключевых задач помогает управлять временем и снижать стресс, способствуя эффективному распределению сил между учебой и личной жизнью.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244112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распорядка 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Чёткое планирование занятий и отдыха обеспечивает регулярный отдых и восстановление энергии, предотвращая эмоциональное выгорание.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606100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семьи и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поддержка играет важную роль в поддержании мотивации и психологической устойчивости подростка.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771075" y="2224975"/>
            <a:ext cx="1908300" cy="207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самооценка
</a:t>
            </a:r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успехов и сложностей помогает корректировать планы и сохранять гармонию между учебой и личными интересами.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49300" y="139500"/>
            <a:ext cx="8534700" cy="11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Баланс: работа, учеба, личная жизнь
</a:t>
            </a:r>
            <a:endParaRPr lang="en-US" sz="3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49300" y="1298363"/>
            <a:ext cx="8534700" cy="35053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9300" y="139500"/>
            <a:ext cx="85347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1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достижения хорошей жизни: основные этапы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 взаимосвязь ключевых шагов на пути к гармонии и успеху
</a:t>
            </a:r>
            <a:endParaRPr lang="en-US" sz="3101" dirty="0"/>
          </a:p>
        </p:txBody>
      </p:sp>
      <p:sp>
        <p:nvSpPr>
          <p:cNvPr id="5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175" y="1419450"/>
            <a:ext cx="267900" cy="2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2175" y="1426080"/>
            <a:ext cx="318300" cy="254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0975" y="3291505"/>
            <a:ext cx="318300" cy="2546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составляющая и социальная ответственность
</a:t>
            </a:r>
            <a:endParaRPr lang="en-US" sz="2786" dirty="0"/>
          </a:p>
        </p:txBody>
      </p:sp>
      <p:sp>
        <p:nvSpPr>
          <p:cNvPr id="10" name="Text 2"/>
          <p:cNvSpPr txBox="1"/>
          <p:nvPr/>
        </p:nvSpPr>
        <p:spPr>
          <a:xfrm>
            <a:off x="9632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об экологии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7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отношение к окружающей среде включает участие в экологических акциях и снижение личного экологического следа.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424400" y="1310850"/>
            <a:ext cx="33492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Равноправие и инклюзия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9950" y="1833925"/>
            <a:ext cx="40536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Продвижение ценностей справедливости и равных возможностей помогает создавать поддерживающее и толерантное общество.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963200" y="3176275"/>
            <a:ext cx="7820700" cy="48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Волонтёрство и благотворительность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258750" y="3699325"/>
            <a:ext cx="8507400" cy="9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участие молодёжи в социальных проектах формирует чувство ответственности и поддержки нуждающихся.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7499" y="728475"/>
            <a:ext cx="3673501" cy="441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для качества жизни молодёжи
</a:t>
            </a:r>
            <a:endParaRPr lang="en-US" sz="2786" dirty="0"/>
          </a:p>
        </p:txBody>
      </p:sp>
      <p:sp>
        <p:nvSpPr>
          <p:cNvPr id="8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10800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C05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 и зависимость от гаджетов негативно влияют на психическое здоровье подростков, вызывая тревожность и снижение социальной активности.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729" y="1962525"/>
            <a:ext cx="2326200" cy="171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дезинформации в СМИ и экологические кризисы усложняют восприятие мира, требуя развития навыков критического анализа и цифровой грамотности.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303F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9300" y="139500"/>
            <a:ext cx="85830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творчества, хобби и самовыражения
</a:t>
            </a:r>
            <a:endParaRPr lang="en-US" sz="3178" dirty="0"/>
          </a:p>
        </p:txBody>
      </p:sp>
      <p:sp>
        <p:nvSpPr>
          <p:cNvPr id="6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724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художественных и музыкальных кружках способствует развитию творческого мышления и самовыражению, стимулируя эмоциональный интеллект.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267527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расширяют круг общения и укрепляют командный дух, формируя ключевые социальные навыки.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777950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помогает подросткам найти свою индивидуальность и создаёт основу для профессионального самоопределения.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880725" y="1671550"/>
            <a:ext cx="1763100" cy="27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клубы и академии по интересам в англоязычных странах поддерживают развитие талантов и способствуют построению социальных связей.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49300" y="139500"/>
            <a:ext cx="39828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Вдохновляющие истории подростков
</a:t>
            </a:r>
            <a:endParaRPr lang="en-US" sz="3400" dirty="0"/>
          </a:p>
        </p:txBody>
      </p:sp>
      <p:sp>
        <p:nvSpPr>
          <p:cNvPr id="7" name="Text 1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106650" y="1159725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Малала Юсуфзай стала символом борьбы за право на образование и получила Нобелевскую премию мира, вдохновляя молодёжь по всему миру.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106650" y="2404471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Джек Анджела активно реализует экологические проекты, демонстрируя важность молодёжного участия в решении глобальных проблем.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106650" y="3661229"/>
            <a:ext cx="3650100" cy="10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и британские старшеклассники изменяют свои школы и сообщества через научные достижения и гражданскую активность, показывая реальный пример влияния.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56650" y="4804800"/>
            <a:ext cx="387300" cy="73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1070448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жизненных ценностей и целей помогает сфокусироваться на действительно значимых направлениях развития.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243573" y="1691557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'bucket list' и ведение дневника успехов стимулирует мотивацию и осознанность в достижении целей.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49300" y="139500"/>
            <a:ext cx="853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2" b="1" dirty="0">
                <a:solidFill>
                  <a:srgbClr val="4303F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план построения своей 'good life'
</a:t>
            </a:r>
            <a:endParaRPr lang="en-US" sz="2952" dirty="0"/>
          </a:p>
        </p:txBody>
      </p:sp>
      <p:sp>
        <p:nvSpPr>
          <p:cNvPr id="12" name="Text 4"/>
          <p:cNvSpPr txBox="1"/>
          <p:nvPr/>
        </p:nvSpPr>
        <p:spPr>
          <a:xfrm>
            <a:off x="1070448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Регулярный самоанализ и открытость к новым идеям из разных культур расширяют горизонты и укрепляют критическое мышление.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243573" y="3241532"/>
            <a:ext cx="3344100" cy="11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коммуникационных навыков и осознанное отношение к своим ценностям обеспечивают устойчивость личностного роста.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47571" y="-4475"/>
            <a:ext cx="469645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6990" y="639971"/>
            <a:ext cx="3285000" cy="378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аспекты построения качественной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354" b="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F238A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жизнь складывается из здоровья, развития личности, образования и социальной ответственности. Принятие вызовов времени и внутреннее равновесие — залог успешной и гармоничной жизни в современном мире.
</a:t>
            </a:r>
            <a:endParaRPr lang="en-US" sz="335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2026-05-07T18:36:27Z</dcterms:created>
  <dcterms:modified xsi:type="dcterms:W3CDTF">2026-05-07T18:36:27Z</dcterms:modified>
</cp:coreProperties>
</file>