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Русского зарубежья: уникальность, темы и значение
</a:t>
            </a:r>
            <a:endParaRPr lang="en-US" sz="3131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словесность в изгнании: память, свобода и диалог с миром.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Эмиграция и рождение новой культурной среды
</a:t>
            </a:r>
            <a:endParaRPr lang="en-US" sz="2889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1917 года за пределами России оказались миллионы людей, включая многих писателей и мыслителей. В Париже, Берлине, Праге и Харбине возникла самостоятельная русскоязычная литературная жизнь.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эту литературу особой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сохраняла связь с классической русской традицией XIX века, но развивалась уже в условиях разрыва с родиной и постоянного опыта культурной потери.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её центре — память, утрата, одиночество, историческая вина и чувство несоответствия между человеком и временем, в котором ему пришлось жить.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тексты соединяют личную биографию, точность наблюдения и философское осмысление истории, превращая частный опыт в художественное свидетельство эпохи.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центры литературы Русского зарубежья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центры формировали издательскую инфраструктуру, литературную полемику и круг читателей. Особенно заметны были европейские столицы, но азиатские города тоже сыграли важную роль.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 и Берлин задавали основной ритм литературной жизни, а Харбин и Шанхай показывают широту русской диаспоры за пределами Европы.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6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Синтетическая оценка по центрам эмигрантской печати и литературной активности; точные статистические данные по всем городам не унифицированы.
</a:t>
            </a:r>
            <a:endParaRPr lang="en-US" sz="67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Журналы и типографии, где жила литература
</a:t>
            </a:r>
            <a:endParaRPr lang="en-US" sz="2704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Печатное слово как точка сборки
</a:t>
            </a:r>
            <a:pPr algn="l" indent="0" marL="0">
              <a:lnSpc>
                <a:spcPct val="115000"/>
              </a:lnSpc>
              <a:buNone/>
            </a:pPr>
            <a:r>
              <a:rPr lang="en-US" sz="7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журналов и типографий литература Русского зарубежья не смогла бы существовать в привычном для неё виде. Именно периодика соединяла авторов, критиков и читателей, создавая пространство обсуждения, в котором формировался общий литературный язык эмиграции.
</a:t>
            </a:r>
            <a:endParaRPr lang="en-US" sz="803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Издания, которые определяли повестку
</a:t>
            </a:r>
            <a:pPr algn="l" indent="0" marL="0">
              <a:lnSpc>
                <a:spcPct val="115000"/>
              </a:lnSpc>
              <a:buNone/>
            </a:pPr>
            <a:r>
              <a:rPr lang="en-US" sz="7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«Современные записки», «Возрождение», «Числа», «Новый журнал» и «Русская мысль» публиковали прозу, поэзию, мемуары и критику. Они сохраняли преемственность, открывали новые имена и постепенно складывали канон русской эмигрантской словесности.
</a:t>
            </a:r>
            <a:endParaRPr lang="en-US" sz="796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Книжная лавка, газета, кружок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жизнь поддерживалась не только редакциями, но и русскими книжными лавками, библиотеками, кружками и газетами. Для эмигрантов это были места общения, обмена идеями и сохранения культурной памяти вне России.
</a:t>
            </a:r>
            <a:endParaRPr lang="en-US" sz="891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1966445"/>
            <a:ext cx="3563700" cy="12106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авторы и их вклад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авторы развивали литературу Русского зарубежья в разных жанрах и эстетиках.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жанры и поэтики не мешали общему опыту: все авторы по-своему осмысляли изгнание, память и судьбу русской культуры.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история Русского зарубежья; общеизвестный корпус произведений авторов эмиграции.
</a:t>
            </a:r>
            <a:endParaRPr lang="en-US" sz="78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92916" y="1600705"/>
            <a:ext cx="559500" cy="4973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29721" y="3129007"/>
            <a:ext cx="505800" cy="505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52137" y="1657126"/>
            <a:ext cx="559500" cy="4973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820178" y="3121499"/>
            <a:ext cx="559500" cy="497333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Тематическое ядро: память, дом, утрата
</a:t>
            </a:r>
            <a:endParaRPr lang="en-US" sz="2710" dirty="0"/>
          </a:p>
        </p:txBody>
      </p:sp>
      <p:sp>
        <p:nvSpPr>
          <p:cNvPr id="14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2328167" y="1354867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России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Воспоминание о дореволюционной жизни становится для эмигрантских авторов способом сохранить исчезнувший мир и не дать ему раствориться в историческом забвении.
</a:t>
            </a:r>
            <a:endParaRPr lang="en-US" sz="917" dirty="0"/>
          </a:p>
        </p:txBody>
      </p:sp>
      <p:sp>
        <p:nvSpPr>
          <p:cNvPr id="16" name="Text 3"/>
          <p:cNvSpPr txBox="1"/>
          <p:nvPr/>
        </p:nvSpPr>
        <p:spPr>
          <a:xfrm>
            <a:off x="3038122" y="2887403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Невозможность возвращения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возвращения почти всегда осложнена: путь назад закрыт, а сама родина изменилась. Отсюда — напряжение между надеждой, реальностью и памятью.
</a:t>
            </a:r>
            <a:endParaRPr lang="en-US" sz="981" dirty="0"/>
          </a:p>
        </p:txBody>
      </p:sp>
      <p:sp>
        <p:nvSpPr>
          <p:cNvPr id="17" name="Text 4"/>
          <p:cNvSpPr txBox="1"/>
          <p:nvPr/>
        </p:nvSpPr>
        <p:spPr>
          <a:xfrm>
            <a:off x="6587388" y="1411289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как потерянная опора
</a:t>
            </a:r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Тоска по дому в этих текстах связана не только с местом, но и с ощущением внутренней устойчивости, которую утратил человек после революции и изгнания.
</a:t>
            </a:r>
            <a:endParaRPr lang="en-US" sz="967" dirty="0"/>
          </a:p>
        </p:txBody>
      </p:sp>
      <p:sp>
        <p:nvSpPr>
          <p:cNvPr id="18" name="Text 5"/>
          <p:cNvSpPr txBox="1"/>
          <p:nvPr/>
        </p:nvSpPr>
        <p:spPr>
          <a:xfrm>
            <a:off x="6955429" y="2875662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как личное свидетельство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опыт эмиграции превращается в художественный документ эпохи, где частная судьба помогает увидеть масштаб исторической катастрофы и её последствия.
</a:t>
            </a:r>
            <a:endParaRPr lang="en-US" sz="90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формировалась литература Русского зарубежья
</a:t>
            </a:r>
            <a:endParaRPr lang="en-US" sz="2625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переход от исторического перелома к самостоятельной литературной традиции эмиграции.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Жанровое многообразие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эмиграции активно развивались роман и рассказ: в них можно было соединить сюжет, воспоминание, историческое наблюдение и тонкое изображение повседневности.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1331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сохранила особую значимость, потому что позволяла говорить о разлуке, внутренней свободе и переживании времени в предельно сжатой и эмоциональной форме.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862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Мемуары, дневники и эссеистика превращали личный опыт в размышление о судьбе культуры, а не только о частной биографии автора.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0393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и публицистика помогали эмигрантскому миру осмыслять собственное положение, спорить о традиции и удерживать связь между литературой и историей.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темы в произведениях эмигрантов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мотивы встречаются в стихах, прозе и мемуарах, поэтому особенно важно смотреть не на отдельный жанр, а на целую литературную среду.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изгнание задают основу эмигрантского опыта, а свобода и религиозно-философские размышления расширяют его смысловой диапазон.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83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Синтетическая схема по ключевым мотивам литературы Русского зарубежья; количественные значения условны и отражают тематическое соотношение, а не статистику корпуса.
</a:t>
            </a:r>
            <a:endParaRPr lang="en-US" sz="58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331" y="1076030"/>
            <a:ext cx="2684054" cy="26237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8292" y="1075714"/>
            <a:ext cx="2682274" cy="2711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95478" y="1067289"/>
            <a:ext cx="2682274" cy="2711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4880" y="3868714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Берлин: первый адрес эмиграции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1920-е годы Берлин встретил русских писателей шумом типографий, газетных киосков и споров в кафе. Здесь быстро сложилась среда, где литература печаталась почти ежедневно и сразу становилась предметом обсуждения.
</a:t>
            </a:r>
            <a:endParaRPr lang="en-US" sz="804" dirty="0"/>
          </a:p>
        </p:txBody>
      </p:sp>
      <p:sp>
        <p:nvSpPr>
          <p:cNvPr id="10" name="Text 1"/>
          <p:cNvSpPr txBox="1"/>
          <p:nvPr/>
        </p:nvSpPr>
        <p:spPr>
          <a:xfrm>
            <a:off x="3707943" y="3885564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Париж: центр интеллектуального круга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 собрал не только прозаиков и поэтов, но и критиков, философов, редакторов. В русских салонах и редакциях здесь рождались журналы, которые задавали тон всей эмигрантской словесности и поддерживали связь поколений.
</a:t>
            </a:r>
            <a:endParaRPr lang="en-US" sz="804" dirty="0"/>
          </a:p>
        </p:txBody>
      </p:sp>
      <p:sp>
        <p:nvSpPr>
          <p:cNvPr id="11" name="Text 2"/>
          <p:cNvSpPr txBox="1"/>
          <p:nvPr/>
        </p:nvSpPr>
        <p:spPr>
          <a:xfrm>
            <a:off x="6625129" y="3877139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сеть русской 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7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Берлином и Парижем постоянно шёл обмен авторами, текстами и идеями. Эти города не просто принимали эмигрантов, а создали международную русскоязычную инфраструктуру, без которой литература Русского зарубежья не могла бы существовать.
</a:t>
            </a:r>
            <a:endParaRPr lang="en-US" sz="782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 и Париж как литературные столицы
</a:t>
            </a:r>
            <a:endParaRPr lang="en-US" sz="2704" dirty="0"/>
          </a:p>
        </p:txBody>
      </p:sp>
      <p:sp>
        <p:nvSpPr>
          <p:cNvPr id="13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Отличие от советской литературы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980188" y="140197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зарубежье писатель не подчинялся партийной программе и мог свободно выбирать тему, жанр и интонацию, тогда как в СССР усиливались идеологический контроль и нормативность художественного письма.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980188" y="2564650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Эмигрантская литература открыто обращалась к религиозным, философским и историческим вопросам. В советской печати такие размышления часто ограничивались, а центральное место занимали социальные и производственные сюжеты.
</a:t>
            </a:r>
            <a:endParaRPr lang="en-US" sz="1198" dirty="0"/>
          </a:p>
        </p:txBody>
      </p:sp>
      <p:sp>
        <p:nvSpPr>
          <p:cNvPr id="10" name="Text 4"/>
          <p:cNvSpPr txBox="1"/>
          <p:nvPr/>
        </p:nvSpPr>
        <p:spPr>
          <a:xfrm>
            <a:off x="2980188" y="372732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рубежом сохранялось эстетическое многообразие: рядом существовали лирика, мемуары, эссе и экспериментальная проза. Это позволяло видеть человека не только как носителя эпохи, но и как самостоятельную личность.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953505"/>
            <a:ext cx="3408600" cy="9273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Русское зарубежье и советская литература: сравнение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54112" y="98586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по-разному развивалась русская словесность в XX веке: в условиях свободы эмиграции и в рамках идеологического контроля в СССР.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254112" y="191911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две разные культурные модели: эмиграция сохранила множественность голосов, а советская система сужала поле высказывания и закрепляла идеологические рамки.
</a:t>
            </a:r>
            <a:endParaRPr lang="en-US" sz="1077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721450"/>
            <a:ext cx="34086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по истории русской литературы XX века
</a:t>
            </a:r>
            <a:endParaRPr lang="en-US" sz="84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Волны эмиграции и развитие литературы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волна приносила новые биографии, темы и способы письма, расширяя представление о русском литературном пространстве за пределами страны.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волна создала классический корпус, а последующие усилили преемственность и историческую память, связывая разные поколения эмиграции.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обзор русской эмиграции XX века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литературы Русского зарубежья
</a:t>
            </a:r>
            <a:endParaRPr lang="en-US" sz="2764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сохраняли дореволюционную норму русского литературного языка, поэтому их тексты звучат книжно и выверенно, даже когда речь идёт о личных переживаниях, письмах и мемуарах.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38737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в текстах появлялись живые разговорные интонации и слова из языков стран проживания. Такое смешение отражало повседневную жизнь эмигрантов и делало стиль более подвижным и многослойным.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297475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Двуязычные и культурно смешанные элементы не разрушали русскую речь, а показывали её способность меняться без потери основы. Именно поэтому язык Русского зарубежья соединяет традицию и исторический опыт переселения.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личного опыта к культурной памяти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текста от переживания эмиграции до его включения в коллективную память Русского зарубежья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Дальний Восток: Харбин, Шанхай, Токио
</a:t>
            </a:r>
            <a:endParaRPr lang="en-US" sz="2704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Харбин как русский город вне России
</a:t>
            </a:r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Харбин стал местом, где русская речь звучала на улицах, в школах и газетных редакциях. Здесь литература была частью повседневной жизни общины и тесно переплеталась с театром, журналистикой и образованием.
</a:t>
            </a:r>
            <a:endParaRPr lang="en-US" sz="871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Шанхай: культура на пересечении миров
</a:t>
            </a:r>
            <a:pPr algn="l" indent="0" marL="0">
              <a:lnSpc>
                <a:spcPct val="115000"/>
              </a:lnSpc>
              <a:buNone/>
            </a:pPr>
            <a:r>
              <a:rPr lang="en-US" sz="7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Шанхае русская эмигрантская среда существовала рядом с китайским и европейским миром, сохраняя собственные печатные издания и творческие круги. Литература здесь особенно остро чувствовала хрупкость чужого дома.
</a:t>
            </a:r>
            <a:endParaRPr lang="en-US" sz="796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Токио и дальневосточный горизонт
</a:t>
            </a:r>
            <a:pPr algn="l" indent="0" marL="0">
              <a:lnSpc>
                <a:spcPct val="115000"/>
              </a:lnSpc>
              <a:buNone/>
            </a:pPr>
            <a:r>
              <a:rPr lang="en-US" sz="7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Токио не был крупнейшим центром эмиграции, но входил в дальневосточную культурную карту русских переселенцев. Через школы, газеты и личные связи здесь поддерживалось ощущение общности и непрерывности русской культуры.
</a:t>
            </a:r>
            <a:endParaRPr lang="en-US" sz="833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Русское зарубежье в мировом литературном контексте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подчёркивает, что эмигрантская литература развивалась не изолированно, а в постоянном диалоге с европейской и мировой культурой.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акцентов у авторов делает русское зарубежье частью мировой литературы: здесь сочетаются память, новаторство и высокий художественный уровень.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Литературоведческое сопоставление произведений И. Бунина, В. Набокова и М. Цветаевой
</a:t>
            </a:r>
            <a:endParaRPr lang="en-US" sz="78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49675" y="2011314"/>
            <a:ext cx="529800" cy="4238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52547" y="2209422"/>
            <a:ext cx="529800" cy="4709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374827" y="3394675"/>
            <a:ext cx="529800" cy="4238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84489" y="3471203"/>
            <a:ext cx="529800" cy="47093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наследие важно сегодня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113584" y="1713798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миграции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эмигрантов помогают понять, что переезд — это не только смена адреса, но и разрыв привычного мира, который человек переживает через память, язык и новые связи.
</a:t>
            </a:r>
            <a:endParaRPr lang="en-US" sz="1011" dirty="0"/>
          </a:p>
        </p:txBody>
      </p:sp>
      <p:sp>
        <p:nvSpPr>
          <p:cNvPr id="12" name="Text 3"/>
          <p:cNvSpPr txBox="1"/>
          <p:nvPr/>
        </p:nvSpPr>
        <p:spPr>
          <a:xfrm>
            <a:off x="5516456" y="1935454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утраты дома
</a:t>
            </a:r>
            <a:pPr algn="l" indent="0" marL="0">
              <a:lnSpc>
                <a:spcPct val="115000"/>
              </a:lnSpc>
              <a:buNone/>
            </a:pPr>
            <a:r>
              <a:rPr lang="en-US" sz="8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Русского зарубежья показывает, как чувство потери превращается в точный художественный образ. Для современного читателя это важный разговор о доме, который может быть не только местом, но и культурой.
</a:t>
            </a:r>
            <a:endParaRPr lang="en-US" sz="924" dirty="0"/>
          </a:p>
        </p:txBody>
      </p:sp>
      <p:sp>
        <p:nvSpPr>
          <p:cNvPr id="13" name="Text 4"/>
          <p:cNvSpPr txBox="1"/>
          <p:nvPr/>
        </p:nvSpPr>
        <p:spPr>
          <a:xfrm>
            <a:off x="2038736" y="3097159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языка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произведения доказывают, что язык способен сохранять идентичность даже вдали от родины. Через слово поколение за поколением удерживается связь с историей, традицией и семейной памятью.
</a:t>
            </a:r>
            <a:endParaRPr lang="en-US" sz="940" dirty="0"/>
          </a:p>
        </p:txBody>
      </p:sp>
      <p:sp>
        <p:nvSpPr>
          <p:cNvPr id="14" name="Text 5"/>
          <p:cNvSpPr txBox="1"/>
          <p:nvPr/>
        </p:nvSpPr>
        <p:spPr>
          <a:xfrm>
            <a:off x="5848398" y="3197234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Эмигрантская литература превращает личные испытания в общую историческую память. Благодаря этому она остаётся не архивом прошлого, а живым источником для понимания XX века и его последствий.
</a:t>
            </a:r>
            <a:endParaRPr lang="en-US" sz="94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Русского зарубежья: память, свобода, преемственность
</a:t>
            </a:r>
            <a:pPr algn="ctr" indent="0" marL="0">
              <a:lnSpc>
                <a:spcPct val="90000"/>
              </a:lnSpc>
              <a:buNone/>
            </a:pPr>
            <a:r>
              <a:rPr lang="en-US" sz="32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соединяет изгнание и творчество, прошлое и будущее, личную судьбу и историю культуры, показывая, как слово сохраняет целый мир за пределами родины.
</a:t>
            </a:r>
            <a:endParaRPr lang="en-US" sz="326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2026-05-20T03:08:39Z</dcterms:created>
  <dcterms:modified xsi:type="dcterms:W3CDTF">2026-05-20T03:08:39Z</dcterms:modified>
</cp:coreProperties>
</file>