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jpeg"/><Relationship Id="rId4" Type="http://schemas.openxmlformats.org/officeDocument/2006/relationships/image" Target="../media/image-10-4.png"/><Relationship Id="rId5" Type="http://schemas.openxmlformats.org/officeDocument/2006/relationships/image" Target="../media/image-10-5.jpeg"/><Relationship Id="rId6" Type="http://schemas.openxmlformats.org/officeDocument/2006/relationships/image" Target="../media/image-10-6.png"/><Relationship Id="rId7" Type="http://schemas.openxmlformats.org/officeDocument/2006/relationships/image" Target="../media/image-10-7.jpe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jpeg"/><Relationship Id="rId4" Type="http://schemas.openxmlformats.org/officeDocument/2006/relationships/image" Target="../media/image-13-4.png"/><Relationship Id="rId5" Type="http://schemas.openxmlformats.org/officeDocument/2006/relationships/image" Target="../media/image-13-5.jpe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slideLayout" Target="../slideLayouts/slideLayout1.xml"/><Relationship Id="rId11"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4450" y="276225"/>
            <a:ext cx="2534109" cy="46338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207774" y="929640"/>
            <a:ext cx="5549400" cy="2941200"/>
          </a:xfrm>
          <a:prstGeom prst="rect">
            <a:avLst/>
          </a:prstGeom>
          <a:noFill/>
          <a:ln/>
        </p:spPr>
        <p:txBody>
          <a:bodyPr wrap="square" lIns="0" tIns="0" rIns="0" bIns="0" rtlCol="0" anchor="ctr"/>
          <a:lstStyle/>
          <a:p>
            <a:pPr algn="l" indent="0" marL="0">
              <a:lnSpc>
                <a:spcPct val="100000"/>
              </a:lnSpc>
              <a:buNone/>
            </a:pPr>
            <a:r>
              <a:rPr lang="en-US" sz="3600" b="1" dirty="0">
                <a:solidFill>
                  <a:srgbClr val="005C47"/>
                </a:solidFill>
                <a:latin typeface="Arial" pitchFamily="34" charset="0"/>
                <a:ea typeface="Arial" pitchFamily="34" charset="-122"/>
                <a:cs typeface="Arial" pitchFamily="34" charset="-120"/>
              </a:rPr>
              <a:t>Мужество в литературе: выбор человека в трудной ситуации
</a:t>
            </a:r>
            <a:pPr algn="l" indent="0" marL="0">
              <a:lnSpc>
                <a:spcPct val="100000"/>
              </a:lnSpc>
              <a:buNone/>
            </a:pPr>
            <a:r>
              <a:rPr lang="en-US" sz="3600" b="1" dirty="0">
                <a:solidFill>
                  <a:srgbClr val="005C47"/>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5C47"/>
                </a:solidFill>
                <a:latin typeface="Arial" pitchFamily="34" charset="0"/>
                <a:ea typeface="Arial" pitchFamily="34" charset="-122"/>
                <a:cs typeface="Arial" pitchFamily="34" charset="-120"/>
              </a:rPr>
              <a:t>Мужество в литературе — это выбор оставаться человеком, даже когда трудно.
</a:t>
            </a:r>
            <a:endParaRPr lang="en-US" sz="3600" dirty="0"/>
          </a:p>
        </p:txBody>
      </p:sp>
      <p:sp>
        <p:nvSpPr>
          <p:cNvPr id="7" name="Text 1"/>
          <p:cNvSpPr txBox="1"/>
          <p:nvPr/>
        </p:nvSpPr>
        <p:spPr>
          <a:xfrm>
            <a:off x="3457795" y="4535013"/>
            <a:ext cx="2899500" cy="199200"/>
          </a:xfrm>
          <a:prstGeom prst="rect">
            <a:avLst/>
          </a:prstGeom>
          <a:noFill/>
          <a:ln/>
        </p:spPr>
        <p:txBody>
          <a:bodyPr wrap="square" lIns="0" tIns="0" rIns="0" bIns="0" rtlCol="0" anchor="ctr"/>
          <a:lstStyle/>
          <a:p>
            <a:pPr algn="l" indent="0" marL="0">
              <a:lnSpc>
                <a:spcPct val="100000"/>
              </a:lnSpc>
              <a:buNone/>
            </a:pPr>
            <a:r>
              <a:rPr lang="en-US" sz="1000" dirty="0">
                <a:solidFill>
                  <a:srgbClr val="005C47"/>
                </a:solidFill>
                <a:latin typeface="Arial" pitchFamily="34" charset="0"/>
                <a:ea typeface="Arial" pitchFamily="34" charset="-122"/>
                <a:cs typeface="Arial" pitchFamily="34" charset="-120"/>
              </a:rPr>
              <a:t>
</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24945" y="1437866"/>
            <a:ext cx="4518900" cy="302289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053387"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2</a:t>
            </a:r>
            <a:endParaRPr lang="en-US" sz="800" dirty="0"/>
          </a:p>
        </p:txBody>
      </p:sp>
      <p:sp>
        <p:nvSpPr>
          <p:cNvPr id="8" name="Text 1"/>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Мужество в литературе 8 класса: как оно раскрывается
</a:t>
            </a:r>
            <a:endParaRPr lang="en-US" sz="3000" dirty="0"/>
          </a:p>
        </p:txBody>
      </p:sp>
      <p:sp>
        <p:nvSpPr>
          <p:cNvPr id="9" name="Text 2"/>
          <p:cNvSpPr txBox="1"/>
          <p:nvPr/>
        </p:nvSpPr>
        <p:spPr>
          <a:xfrm>
            <a:off x="714683" y="1895475"/>
            <a:ext cx="3067200" cy="27744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На уроках литературы тема мужества помогает понять поступки героев, их мотивы и цену выбора. Через военные, семейные и жизненные сюжеты ученики видят, что смелость связана с достоинством, правдой и ответственностью перед другими.
</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Мужество и страх в художественном произведении
</a:t>
            </a:r>
            <a:endParaRPr lang="en-US" sz="3000" dirty="0"/>
          </a:p>
        </p:txBody>
      </p:sp>
      <p:sp>
        <p:nvSpPr>
          <p:cNvPr id="5"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3</a:t>
            </a:r>
            <a:endParaRPr lang="en-US" sz="800" dirty="0"/>
          </a:p>
        </p:txBody>
      </p:sp>
      <p:sp>
        <p:nvSpPr>
          <p:cNvPr id="6" name="Text 2"/>
          <p:cNvSpPr txBox="1"/>
          <p:nvPr/>
        </p:nvSpPr>
        <p:spPr>
          <a:xfrm>
            <a:off x="592932" y="2724004"/>
            <a:ext cx="2286000" cy="1733695"/>
          </a:xfrm>
          <a:prstGeom prst="rect">
            <a:avLst/>
          </a:prstGeom>
          <a:noFill/>
          <a:ln/>
        </p:spPr>
        <p:txBody>
          <a:bodyPr wrap="square" lIns="0" tIns="0" rIns="0" bIns="0" rtlCol="0" anchor="t"/>
          <a:lstStyle/>
          <a:p>
            <a:pPr algn="l" indent="0" marL="0">
              <a:lnSpc>
                <a:spcPct val="100000"/>
              </a:lnSpc>
              <a:buNone/>
            </a:pPr>
            <a:r>
              <a:rPr lang="en-US" sz="1200" dirty="0">
                <a:solidFill>
                  <a:srgbClr val="E3E8D1"/>
                </a:solidFill>
                <a:latin typeface="Arial" pitchFamily="34" charset="0"/>
                <a:ea typeface="Arial" pitchFamily="34" charset="-122"/>
                <a:cs typeface="Arial" pitchFamily="34" charset="-120"/>
              </a:rPr>
              <a:t>Страх в литературе не отменяет мужества: он делает испытание героя более убедительным и помогает увидеть, насколько осознан его выбор.
</a:t>
            </a:r>
            <a:endParaRPr lang="en-US" sz="1200" dirty="0"/>
          </a:p>
        </p:txBody>
      </p:sp>
      <p:sp>
        <p:nvSpPr>
          <p:cNvPr id="7" name="Text 3"/>
          <p:cNvSpPr txBox="1"/>
          <p:nvPr/>
        </p:nvSpPr>
        <p:spPr>
          <a:xfrm>
            <a:off x="3436145" y="2724004"/>
            <a:ext cx="2286000" cy="1733695"/>
          </a:xfrm>
          <a:prstGeom prst="rect">
            <a:avLst/>
          </a:prstGeom>
          <a:noFill/>
          <a:ln/>
        </p:spPr>
        <p:txBody>
          <a:bodyPr wrap="square" lIns="0" tIns="0" rIns="0" bIns="0" rtlCol="0" anchor="t"/>
          <a:lstStyle/>
          <a:p>
            <a:pPr algn="l" indent="0" marL="0">
              <a:lnSpc>
                <a:spcPct val="100000"/>
              </a:lnSpc>
              <a:buNone/>
            </a:pPr>
            <a:r>
              <a:rPr lang="en-US" sz="1200" dirty="0">
                <a:solidFill>
                  <a:srgbClr val="E3E8D1"/>
                </a:solidFill>
                <a:latin typeface="Arial" pitchFamily="34" charset="0"/>
                <a:ea typeface="Arial" pitchFamily="34" charset="-122"/>
                <a:cs typeface="Arial" pitchFamily="34" charset="-120"/>
              </a:rPr>
              <a:t>Мужественный персонаж может сомневаться и бояться, но все равно действует ради долга, правды или спасения другого человека.
</a:t>
            </a:r>
            <a:endParaRPr lang="en-US" sz="1200" dirty="0"/>
          </a:p>
        </p:txBody>
      </p:sp>
      <p:sp>
        <p:nvSpPr>
          <p:cNvPr id="8" name="Text 4"/>
          <p:cNvSpPr txBox="1"/>
          <p:nvPr/>
        </p:nvSpPr>
        <p:spPr>
          <a:xfrm>
            <a:off x="6307932" y="2724004"/>
            <a:ext cx="2286000" cy="1733695"/>
          </a:xfrm>
          <a:prstGeom prst="rect">
            <a:avLst/>
          </a:prstGeom>
          <a:noFill/>
          <a:ln/>
        </p:spPr>
        <p:txBody>
          <a:bodyPr wrap="square" lIns="0" tIns="0" rIns="0" bIns="0" rtlCol="0" anchor="t"/>
          <a:lstStyle/>
          <a:p>
            <a:pPr algn="l" indent="0" marL="0">
              <a:lnSpc>
                <a:spcPct val="100000"/>
              </a:lnSpc>
              <a:buNone/>
            </a:pPr>
            <a:r>
              <a:rPr lang="en-US" sz="1200" dirty="0">
                <a:solidFill>
                  <a:srgbClr val="E3E8D1"/>
                </a:solidFill>
                <a:latin typeface="Arial" pitchFamily="34" charset="0"/>
                <a:ea typeface="Arial" pitchFamily="34" charset="-122"/>
                <a:cs typeface="Arial" pitchFamily="34" charset="-120"/>
              </a:rPr>
              <a:t>Писатель показывает не только событие, но и внутреннюю борьбу героя: мысли, чувства, колебания и решение, которое меняет его характер.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6900" y="1351967"/>
            <a:ext cx="8340000" cy="153931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Историческое мужество в литературе о войне
</a:t>
            </a:r>
            <a:endParaRPr lang="en-US" sz="3000" dirty="0"/>
          </a:p>
        </p:txBody>
      </p:sp>
      <p:sp>
        <p:nvSpPr>
          <p:cNvPr id="8"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4</a:t>
            </a:r>
            <a:endParaRPr lang="en-US" sz="800" dirty="0"/>
          </a:p>
        </p:txBody>
      </p:sp>
      <p:sp>
        <p:nvSpPr>
          <p:cNvPr id="9" name="Text 2"/>
          <p:cNvSpPr txBox="1"/>
          <p:nvPr/>
        </p:nvSpPr>
        <p:spPr>
          <a:xfrm>
            <a:off x="976028" y="3178277"/>
            <a:ext cx="3038759" cy="1215322"/>
          </a:xfrm>
          <a:prstGeom prst="rect">
            <a:avLst/>
          </a:prstGeom>
          <a:noFill/>
          <a:ln/>
        </p:spPr>
        <p:txBody>
          <a:bodyPr wrap="square" lIns="0" tIns="0" rIns="0" bIns="0" rtlCol="0" anchor="t"/>
          <a:lstStyle/>
          <a:p>
            <a:pPr algn="l" indent="0" marL="0">
              <a:lnSpc>
                <a:spcPct val="100000"/>
              </a:lnSpc>
              <a:buNone/>
            </a:pPr>
            <a:r>
              <a:rPr lang="en-US" sz="1200" dirty="0">
                <a:solidFill>
                  <a:srgbClr val="E3E8D1"/>
                </a:solidFill>
                <a:latin typeface="Arial" pitchFamily="34" charset="0"/>
                <a:ea typeface="Arial" pitchFamily="34" charset="-122"/>
                <a:cs typeface="Arial" pitchFamily="34" charset="-120"/>
              </a:rPr>
              <a:t>Произведения о Великой Отечественной войне показывают мужество солдат, медиков, связистов, партизан и мирных жителей, которые выдерживают лишения ради жизни других.
</a:t>
            </a:r>
            <a:endParaRPr lang="en-US" sz="1200" dirty="0"/>
          </a:p>
        </p:txBody>
      </p:sp>
      <p:sp>
        <p:nvSpPr>
          <p:cNvPr id="10" name="Text 3"/>
          <p:cNvSpPr txBox="1"/>
          <p:nvPr/>
        </p:nvSpPr>
        <p:spPr>
          <a:xfrm>
            <a:off x="5872488" y="3112486"/>
            <a:ext cx="2446548" cy="1281113"/>
          </a:xfrm>
          <a:prstGeom prst="rect">
            <a:avLst/>
          </a:prstGeom>
          <a:noFill/>
          <a:ln/>
        </p:spPr>
        <p:txBody>
          <a:bodyPr wrap="square" lIns="0" tIns="0" rIns="0" bIns="0" rtlCol="0" anchor="ctr"/>
          <a:lstStyle/>
          <a:p>
            <a:pPr algn="l" indent="0" marL="0">
              <a:lnSpc>
                <a:spcPct val="100000"/>
              </a:lnSpc>
              <a:buNone/>
            </a:pPr>
            <a:r>
              <a:rPr lang="en-US" sz="1200" dirty="0">
                <a:solidFill>
                  <a:srgbClr val="E3E8D1"/>
                </a:solidFill>
                <a:latin typeface="Arial" pitchFamily="34" charset="0"/>
                <a:ea typeface="Arial" pitchFamily="34" charset="-122"/>
                <a:cs typeface="Arial" pitchFamily="34" charset="-120"/>
              </a:rPr>
              <a:t>В таких текстах особенно важны подвиг, самопожертвование, верность товарищам и стойкость в фронтовом быте — именно они создают образ настоящей силы духа.
</a:t>
            </a:r>
            <a:endParaRPr lang="en-US" sz="1200" dirty="0"/>
          </a:p>
        </p:txBody>
      </p:sp>
      <p:sp>
        <p:nvSpPr>
          <p:cNvPr id="11" name="Text 4"/>
          <p:cNvSpPr txBox="1"/>
          <p:nvPr/>
        </p:nvSpPr>
        <p:spPr>
          <a:xfrm>
            <a:off x="5217136" y="3178277"/>
            <a:ext cx="3038759" cy="1215322"/>
          </a:xfrm>
          <a:prstGeom prst="rect">
            <a:avLst/>
          </a:prstGeom>
          <a:noFill/>
          <a:ln/>
        </p:spPr>
        <p:txBody>
          <a:bodyPr wrap="square" lIns="0" tIns="0" rIns="0" bIns="0" rtlCol="0" anchor="t"/>
          <a:lstStyle/>
          <a:p>
            <a:pPr algn="l" indent="0" marL="0">
              <a:lnSpc>
                <a:spcPct val="100000"/>
              </a:lnSpc>
              <a:buNone/>
            </a:pPr>
            <a:r>
              <a:rPr lang="en-US" sz="1200" dirty="0">
                <a:solidFill>
                  <a:srgbClr val="E3E8D1"/>
                </a:solidFill>
                <a:latin typeface="Arial" pitchFamily="34" charset="0"/>
                <a:ea typeface="Arial" pitchFamily="34" charset="-122"/>
                <a:cs typeface="Arial" pitchFamily="34" charset="-120"/>
              </a:rPr>
              <a:t>В таких текстах особенно важны подвиг, самопожертвование, верность товарищам и стойкость в фронтовом быте — именно они создают образ настоящей силы духа.
</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73461" y="1491249"/>
            <a:ext cx="4486275" cy="2705100"/>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5</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Где в литературе чаще всего проявляется мужество
</a:t>
            </a:r>
            <a:endParaRPr lang="en-US" sz="3000" dirty="0"/>
          </a:p>
        </p:txBody>
      </p:sp>
      <p:sp>
        <p:nvSpPr>
          <p:cNvPr id="7" name="Text 2"/>
          <p:cNvSpPr txBox="1"/>
          <p:nvPr/>
        </p:nvSpPr>
        <p:spPr>
          <a:xfrm>
            <a:off x="714683"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Диаграмма помогает увидеть, что мужество возникает в разных сюжетах и не сводится только к войне.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Обобщение по произведениям школьного курса литературы 8 класса; условная диаграмма для учебной презентации.
</a:t>
            </a:r>
            <a:endParaRPr lang="en-US" sz="1200" dirty="0"/>
          </a:p>
        </p:txBody>
      </p:sp>
      <p:sp>
        <p:nvSpPr>
          <p:cNvPr id="8" name="Text 3"/>
          <p:cNvSpPr txBox="1"/>
          <p:nvPr/>
        </p:nvSpPr>
        <p:spPr>
          <a:xfrm>
            <a:off x="4264096" y="4371975"/>
            <a:ext cx="3503233"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Чаще всего тема раскрывается через риск, ответственность и защиту другого человека, а не через внешнюю эффектность поступка.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Мужество в русской классике
</a:t>
            </a:r>
            <a:endParaRPr lang="en-US" sz="3000" dirty="0"/>
          </a:p>
        </p:txBody>
      </p:sp>
      <p:sp>
        <p:nvSpPr>
          <p:cNvPr id="9" name="Text 1"/>
          <p:cNvSpPr txBox="1"/>
          <p:nvPr/>
        </p:nvSpPr>
        <p:spPr>
          <a:xfrm>
            <a:off x="6299883" y="2571751"/>
            <a:ext cx="2253665" cy="1907190"/>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Писатели показывают мужество через действие, речь, моральный выбор и его последствия, поэтому герой раскрывается не словами, а поступком.
</a:t>
            </a:r>
            <a:endParaRPr lang="en-US" sz="1200" dirty="0"/>
          </a:p>
        </p:txBody>
      </p:sp>
      <p:sp>
        <p:nvSpPr>
          <p:cNvPr id="10" name="Text 2"/>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6</a:t>
            </a:r>
            <a:endParaRPr lang="en-US" sz="800" dirty="0"/>
          </a:p>
        </p:txBody>
      </p:sp>
      <p:sp>
        <p:nvSpPr>
          <p:cNvPr id="11" name="Text 3"/>
          <p:cNvSpPr txBox="1"/>
          <p:nvPr/>
        </p:nvSpPr>
        <p:spPr>
          <a:xfrm>
            <a:off x="634889" y="2571751"/>
            <a:ext cx="2253665" cy="1907190"/>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У Пушкина, Лермонтова, Толстого и Чехова мужество связано с честью, внутренней свободой и готовностью отвечать за свои слова и поступки.
</a:t>
            </a:r>
            <a:endParaRPr lang="en-US" sz="1200" dirty="0"/>
          </a:p>
        </p:txBody>
      </p:sp>
      <p:sp>
        <p:nvSpPr>
          <p:cNvPr id="12" name="Text 4"/>
          <p:cNvSpPr txBox="1"/>
          <p:nvPr/>
        </p:nvSpPr>
        <p:spPr>
          <a:xfrm>
            <a:off x="3478102" y="2571751"/>
            <a:ext cx="2253665" cy="1907190"/>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Герои классики часто оказываются между страхом и долгом: перед Родиной, семьей, товарищами или собственной совестью.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1748620"/>
            <a:ext cx="4486275" cy="2190358"/>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7</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Черты мужественного героя в литературе
</a:t>
            </a:r>
            <a:endParaRPr lang="en-US" sz="3000" dirty="0"/>
          </a:p>
        </p:txBody>
      </p:sp>
      <p:sp>
        <p:nvSpPr>
          <p:cNvPr id="7" name="Text 2"/>
          <p:cNvSpPr txBox="1"/>
          <p:nvPr/>
        </p:nvSpPr>
        <p:spPr>
          <a:xfrm>
            <a:off x="5384167"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Таблица показывает, что мужество складывается из нескольких качеств и проявляется в разных жизненных ситуациях.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Обобщение литературных образов школьной программы 8 класса.
</a:t>
            </a:r>
            <a:endParaRPr lang="en-US" sz="1200" dirty="0"/>
          </a:p>
        </p:txBody>
      </p:sp>
      <p:sp>
        <p:nvSpPr>
          <p:cNvPr id="8" name="Text 3"/>
          <p:cNvSpPr txBox="1"/>
          <p:nvPr/>
        </p:nvSpPr>
        <p:spPr>
          <a:xfrm>
            <a:off x="419260" y="4371975"/>
            <a:ext cx="4496414"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Мужественный герой редко ограничивается одной храбростью: его сила видна в ответственности, честности, выдержке и готовности помочь.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Мужество в школе, дружбе и повседневной жизни
</a:t>
            </a:r>
            <a:endParaRPr lang="en-US" sz="3000" dirty="0"/>
          </a:p>
        </p:txBody>
      </p:sp>
      <p:sp>
        <p:nvSpPr>
          <p:cNvPr id="7"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8</a:t>
            </a:r>
            <a:endParaRPr lang="en-US" sz="800" dirty="0"/>
          </a:p>
        </p:txBody>
      </p:sp>
      <p:sp>
        <p:nvSpPr>
          <p:cNvPr id="8" name="Text 2"/>
          <p:cNvSpPr txBox="1"/>
          <p:nvPr/>
        </p:nvSpPr>
        <p:spPr>
          <a:xfrm>
            <a:off x="590118" y="2366158"/>
            <a:ext cx="1967420" cy="1266971"/>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Давление группы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Герой сталкивается с насмешкой, травлей или чужим мнением и понимает, что молчание тоже становится выбором.
</a:t>
            </a:r>
            <a:endParaRPr lang="en-US" sz="1200" dirty="0"/>
          </a:p>
        </p:txBody>
      </p:sp>
      <p:sp>
        <p:nvSpPr>
          <p:cNvPr id="9" name="Text 3"/>
          <p:cNvSpPr txBox="1"/>
          <p:nvPr/>
        </p:nvSpPr>
        <p:spPr>
          <a:xfrm>
            <a:off x="3588290" y="2535107"/>
            <a:ext cx="1967420" cy="1266970"/>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Внутренний выбор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Он оценивает ситуацию: защитить слабого, признать ошибку или промолчать ради удобства и спокойствия.
</a:t>
            </a:r>
            <a:endParaRPr lang="en-US" sz="1200" dirty="0"/>
          </a:p>
        </p:txBody>
      </p:sp>
      <p:sp>
        <p:nvSpPr>
          <p:cNvPr id="10" name="Text 4"/>
          <p:cNvSpPr txBox="1"/>
          <p:nvPr/>
        </p:nvSpPr>
        <p:spPr>
          <a:xfrm>
            <a:off x="6591017" y="3194061"/>
            <a:ext cx="1967419" cy="1266971"/>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Поступок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Мужество проявляется в честном слове, поддержке другого человека и готовности отвечать за свой шаг.
</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1536435"/>
            <a:ext cx="8331111" cy="298967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9</a:t>
            </a:r>
            <a:endParaRPr lang="en-US" sz="800" dirty="0"/>
          </a:p>
        </p:txBody>
      </p:sp>
      <p:sp>
        <p:nvSpPr>
          <p:cNvPr id="7" name="Text 1"/>
          <p:cNvSpPr txBox="1"/>
          <p:nvPr/>
        </p:nvSpPr>
        <p:spPr>
          <a:xfrm>
            <a:off x="428625" y="368710"/>
            <a:ext cx="7867342" cy="845344"/>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Мужественный поступок в литературе: от испытания к изменению героя
</a:t>
            </a:r>
            <a:pPr algn="l" indent="0" marL="0">
              <a:lnSpc>
                <a:spcPct val="8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80000"/>
              </a:lnSpc>
              <a:buNone/>
            </a:pPr>
            <a:r>
              <a:rPr lang="en-US" sz="1200" dirty="0">
                <a:solidFill>
                  <a:srgbClr val="FFFFFF"/>
                </a:solidFill>
                <a:latin typeface="Arial" pitchFamily="34" charset="0"/>
                <a:ea typeface="Arial" pitchFamily="34" charset="-122"/>
                <a:cs typeface="Arial" pitchFamily="34" charset="-120"/>
              </a:rPr>
              <a:t>Схема показывает, как литературный герой приходит к смелому нравственному действию.
</a:t>
            </a:r>
            <a:endParaRPr lang="en-US" sz="3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49350" y="1503031"/>
            <a:ext cx="2598075" cy="1991688"/>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92475" y="1503006"/>
            <a:ext cx="2598075" cy="1991688"/>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145625" y="1503006"/>
            <a:ext cx="2598075" cy="1991688"/>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Мужество ученого, путешественника, первооткрывателя
</a:t>
            </a:r>
            <a:endParaRPr lang="en-US" sz="3000" dirty="0"/>
          </a:p>
        </p:txBody>
      </p:sp>
      <p:sp>
        <p:nvSpPr>
          <p:cNvPr id="11"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10</a:t>
            </a:r>
            <a:endParaRPr lang="en-US" sz="800" dirty="0"/>
          </a:p>
        </p:txBody>
      </p:sp>
      <p:sp>
        <p:nvSpPr>
          <p:cNvPr id="12" name="Text 2"/>
          <p:cNvSpPr txBox="1"/>
          <p:nvPr/>
        </p:nvSpPr>
        <p:spPr>
          <a:xfrm>
            <a:off x="468844" y="3631931"/>
            <a:ext cx="2586548" cy="1037893"/>
          </a:xfrm>
          <a:prstGeom prst="rect">
            <a:avLst/>
          </a:prstGeom>
          <a:noFill/>
          <a:ln/>
        </p:spPr>
        <p:txBody>
          <a:bodyPr wrap="square" lIns="0" tIns="0" rIns="0" bIns="0" rtlCol="0" anchor="t"/>
          <a:lstStyle/>
          <a:p>
            <a:pPr algn="l" indent="0" marL="0">
              <a:lnSpc>
                <a:spcPct val="100000"/>
              </a:lnSpc>
              <a:buNone/>
            </a:pPr>
            <a:r>
              <a:rPr lang="en-US" sz="1200" b="1" dirty="0">
                <a:solidFill>
                  <a:srgbClr val="005C47"/>
                </a:solidFill>
                <a:latin typeface="Arial" pitchFamily="34" charset="0"/>
                <a:ea typeface="Arial" pitchFamily="34" charset="-122"/>
                <a:cs typeface="Arial" pitchFamily="34" charset="-120"/>
              </a:rPr>
              <a:t>Когда открытие требует риска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Ученый в литературе часто показан человеком, который не останавливается после неудачи. Он проверяет гипотезы, работает в трудных условиях и продолжает поиск, даже когда результат не приходит сразу. Такое мужество связано с терпением, дисциплиной и верой в смысл знания.
</a:t>
            </a:r>
            <a:endParaRPr lang="en-US" sz="1200" dirty="0"/>
          </a:p>
        </p:txBody>
      </p:sp>
      <p:sp>
        <p:nvSpPr>
          <p:cNvPr id="13" name="Text 3"/>
          <p:cNvSpPr txBox="1"/>
          <p:nvPr/>
        </p:nvSpPr>
        <p:spPr>
          <a:xfrm>
            <a:off x="3283702" y="3631931"/>
            <a:ext cx="2586548" cy="1037893"/>
          </a:xfrm>
          <a:prstGeom prst="rect">
            <a:avLst/>
          </a:prstGeom>
          <a:noFill/>
          <a:ln/>
        </p:spPr>
        <p:txBody>
          <a:bodyPr wrap="square" lIns="0" tIns="0" rIns="0" bIns="0" rtlCol="0" anchor="t"/>
          <a:lstStyle/>
          <a:p>
            <a:pPr algn="l" indent="0" marL="0">
              <a:lnSpc>
                <a:spcPct val="100000"/>
              </a:lnSpc>
              <a:buNone/>
            </a:pPr>
            <a:r>
              <a:rPr lang="en-US" sz="1200" b="1" dirty="0">
                <a:solidFill>
                  <a:srgbClr val="005C47"/>
                </a:solidFill>
                <a:latin typeface="Arial" pitchFamily="34" charset="0"/>
                <a:ea typeface="Arial" pitchFamily="34" charset="-122"/>
                <a:cs typeface="Arial" pitchFamily="34" charset="-120"/>
              </a:rPr>
              <a:t>Экспедиция в неизвестность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Путешественник или мореплаватель отправляется туда, где нет привычной опоры: впереди холод, опасность и нехватка ресурсов. В текстах о таких героях важны выдержка, взаимопомощь и готовность принимать решения, от которых зависит не только успех пути, но и жизнь команды.
</a:t>
            </a:r>
            <a:endParaRPr lang="en-US" sz="1200" dirty="0"/>
          </a:p>
        </p:txBody>
      </p:sp>
      <p:sp>
        <p:nvSpPr>
          <p:cNvPr id="14" name="Text 4"/>
          <p:cNvSpPr txBox="1"/>
          <p:nvPr/>
        </p:nvSpPr>
        <p:spPr>
          <a:xfrm>
            <a:off x="6142760" y="3631931"/>
            <a:ext cx="2586547" cy="1037893"/>
          </a:xfrm>
          <a:prstGeom prst="rect">
            <a:avLst/>
          </a:prstGeom>
          <a:noFill/>
          <a:ln/>
        </p:spPr>
        <p:txBody>
          <a:bodyPr wrap="square" lIns="0" tIns="0" rIns="0" bIns="0" rtlCol="0" anchor="t"/>
          <a:lstStyle/>
          <a:p>
            <a:pPr algn="l" indent="0" marL="0">
              <a:lnSpc>
                <a:spcPct val="100000"/>
              </a:lnSpc>
              <a:buNone/>
            </a:pPr>
            <a:r>
              <a:rPr lang="en-US" sz="1200" b="1" dirty="0">
                <a:solidFill>
                  <a:srgbClr val="005C47"/>
                </a:solidFill>
                <a:latin typeface="Arial" pitchFamily="34" charset="0"/>
                <a:ea typeface="Arial" pitchFamily="34" charset="-122"/>
                <a:cs typeface="Arial" pitchFamily="34" charset="-120"/>
              </a:rPr>
              <a:t>Первый шаг к новому миру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Первооткрыватель в литературе — это человек, который идет вперед, когда вокруг еще нет карты и уверенности. Его мужество проявляется в умении преодолевать страх неизвестности, сохранять собранность и отвечать за последствия своих открытий перед другими людьми.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73461" y="1491249"/>
            <a:ext cx="4486275" cy="2705100"/>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11</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Что помогает герою быть смелее
</a:t>
            </a:r>
            <a:endParaRPr lang="en-US" sz="3000" dirty="0"/>
          </a:p>
        </p:txBody>
      </p:sp>
      <p:sp>
        <p:nvSpPr>
          <p:cNvPr id="7" name="Text 2"/>
          <p:cNvSpPr txBox="1"/>
          <p:nvPr/>
        </p:nvSpPr>
        <p:spPr>
          <a:xfrm>
            <a:off x="714683"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 литературе смелость редко возникает внезапно: её укрепляют отношения, опыт и внутренние убеждения героя.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Условное обобщение по сюжетам произведений школьной программы; данные иллюстративные
</a:t>
            </a:r>
            <a:endParaRPr lang="en-US" sz="1200" dirty="0"/>
          </a:p>
        </p:txBody>
      </p:sp>
      <p:sp>
        <p:nvSpPr>
          <p:cNvPr id="8" name="Text 3"/>
          <p:cNvSpPr txBox="1"/>
          <p:nvPr/>
        </p:nvSpPr>
        <p:spPr>
          <a:xfrm>
            <a:off x="4264096" y="4371975"/>
            <a:ext cx="3503233"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Чаще всего мужество опирается на поддержку близких и ясное понимание цели, а не на случайный порыв.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837730" y="2001823"/>
            <a:ext cx="3067051" cy="2657899"/>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Эти три признака особенно важны в ситуациях, где герою нужно выбрать безопасное и нравственно верное действие.
</a:t>
            </a:r>
            <a:endParaRPr lang="en-US" sz="1200" dirty="0"/>
          </a:p>
        </p:txBody>
      </p:sp>
      <p:sp>
        <p:nvSpPr>
          <p:cNvPr id="6"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12</a:t>
            </a:r>
            <a:endParaRPr lang="en-US" sz="800" dirty="0"/>
          </a:p>
        </p:txBody>
      </p:sp>
      <p:sp>
        <p:nvSpPr>
          <p:cNvPr id="7" name="Text 2"/>
          <p:cNvSpPr txBox="1"/>
          <p:nvPr/>
        </p:nvSpPr>
        <p:spPr>
          <a:xfrm>
            <a:off x="386953" y="1518047"/>
            <a:ext cx="3926100" cy="3316500"/>
          </a:xfrm>
          <a:prstGeom prst="rect">
            <a:avLst/>
          </a:prstGeom>
          <a:noFill/>
          <a:ln/>
        </p:spPr>
        <p:txBody>
          <a:bodyPr wrap="square" lIns="0" tIns="0" rIns="0" bIns="0" rtlCol="0" anchor="ctr"/>
          <a:lstStyle/>
          <a:p>
            <a:pPr algn="l" indent="0" marL="0">
              <a:lnSpc>
                <a:spcPct val="100000"/>
              </a:lnSpc>
              <a:buNone/>
            </a:pPr>
            <a:r>
              <a:rPr lang="en-US" sz="3600" b="1" dirty="0">
                <a:solidFill>
                  <a:srgbClr val="005C47"/>
                </a:solidFill>
                <a:latin typeface="Arial" pitchFamily="34" charset="0"/>
                <a:ea typeface="Arial" pitchFamily="34" charset="-122"/>
                <a:cs typeface="Arial" pitchFamily="34" charset="-120"/>
              </a:rPr>
              <a:t>3
</a:t>
            </a:r>
            <a:pPr algn="l" indent="0" marL="0">
              <a:lnSpc>
                <a:spcPct val="100000"/>
              </a:lnSpc>
              <a:buNone/>
            </a:pPr>
            <a:r>
              <a:rPr lang="en-US" sz="1400" dirty="0">
                <a:solidFill>
                  <a:srgbClr val="005C47"/>
                </a:solidFill>
                <a:latin typeface="Arial" pitchFamily="34" charset="0"/>
                <a:ea typeface="Arial" pitchFamily="34" charset="-122"/>
                <a:cs typeface="Arial" pitchFamily="34" charset="-120"/>
              </a:rPr>
              <a:t>критерия помогают отличить мужественный поступок от безрассудства: цель, забота о других и ответственность за последствия.
</a:t>
            </a:r>
            <a:pPr algn="l" indent="0" marL="0">
              <a:lnSpc>
                <a:spcPct val="100000"/>
              </a:lnSpc>
              <a:buNone/>
            </a:pPr>
            <a:r>
              <a:rPr lang="en-US" sz="1400" dirty="0">
                <a:solidFill>
                  <a:srgbClr val="005C47"/>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Обобщение по материалам школьного курса литературы
</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3975" y="1479277"/>
            <a:ext cx="3967425" cy="2274295"/>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703650" y="1472027"/>
            <a:ext cx="3967425" cy="2274295"/>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Как тихое мужество проявляется в семье
</a:t>
            </a:r>
            <a:endParaRPr lang="en-US" sz="3000" dirty="0"/>
          </a:p>
        </p:txBody>
      </p:sp>
      <p:sp>
        <p:nvSpPr>
          <p:cNvPr id="9"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13</a:t>
            </a:r>
            <a:endParaRPr lang="en-US" sz="800" dirty="0"/>
          </a:p>
        </p:txBody>
      </p:sp>
      <p:sp>
        <p:nvSpPr>
          <p:cNvPr id="10" name="Text 2"/>
          <p:cNvSpPr txBox="1"/>
          <p:nvPr/>
        </p:nvSpPr>
        <p:spPr>
          <a:xfrm>
            <a:off x="472840" y="3894060"/>
            <a:ext cx="3957300" cy="448425"/>
          </a:xfrm>
          <a:prstGeom prst="rect">
            <a:avLst/>
          </a:prstGeom>
          <a:noFill/>
          <a:ln/>
        </p:spPr>
        <p:txBody>
          <a:bodyPr wrap="square" lIns="0" tIns="0" rIns="0" bIns="0" rtlCol="0" anchor="t"/>
          <a:lstStyle/>
          <a:p>
            <a:pPr algn="l" indent="0" marL="0">
              <a:lnSpc>
                <a:spcPct val="100000"/>
              </a:lnSpc>
              <a:buNone/>
            </a:pPr>
            <a:r>
              <a:rPr lang="en-US" sz="962" b="1" dirty="0">
                <a:solidFill>
                  <a:srgbClr val="005C47"/>
                </a:solidFill>
                <a:latin typeface="Arial" pitchFamily="34" charset="0"/>
                <a:ea typeface="Arial" pitchFamily="34" charset="-122"/>
                <a:cs typeface="Arial" pitchFamily="34" charset="-120"/>
              </a:rPr>
              <a:t>Когда забота становится подвигом
</a:t>
            </a:r>
            <a:pPr algn="l" indent="0" marL="0">
              <a:lnSpc>
                <a:spcPct val="100000"/>
              </a:lnSpc>
              <a:buNone/>
            </a:pPr>
            <a:r>
              <a:rPr lang="en-US" sz="401"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722" dirty="0">
                <a:solidFill>
                  <a:srgbClr val="000000"/>
                </a:solidFill>
                <a:latin typeface="Arial" pitchFamily="34" charset="0"/>
                <a:ea typeface="Arial" pitchFamily="34" charset="-122"/>
                <a:cs typeface="Arial" pitchFamily="34" charset="-120"/>
              </a:rPr>
              <a:t>Мальчик заметил, что бабушке трудно вставать по утрам, и стал помогать ей без лишних слов. Он не считал это подвигом, но именно такая ежедневная забота показывает зрелость и внутреннюю силу. В литературе подобные сцены особенно трогательны своей простотой.
</a:t>
            </a:r>
            <a:endParaRPr lang="en-US" sz="962" dirty="0"/>
          </a:p>
        </p:txBody>
      </p:sp>
      <p:sp>
        <p:nvSpPr>
          <p:cNvPr id="11" name="Text 3"/>
          <p:cNvSpPr txBox="1"/>
          <p:nvPr/>
        </p:nvSpPr>
        <p:spPr>
          <a:xfrm>
            <a:off x="4723371" y="3894060"/>
            <a:ext cx="3957207" cy="448519"/>
          </a:xfrm>
          <a:prstGeom prst="rect">
            <a:avLst/>
          </a:prstGeom>
          <a:noFill/>
          <a:ln/>
        </p:spPr>
        <p:txBody>
          <a:bodyPr wrap="square" lIns="0" tIns="0" rIns="0" bIns="0" rtlCol="0" anchor="t"/>
          <a:lstStyle/>
          <a:p>
            <a:pPr algn="l" indent="0" marL="0">
              <a:lnSpc>
                <a:spcPct val="100000"/>
              </a:lnSpc>
              <a:buNone/>
            </a:pPr>
            <a:r>
              <a:rPr lang="en-US" sz="962" b="1" dirty="0">
                <a:solidFill>
                  <a:srgbClr val="005C47"/>
                </a:solidFill>
                <a:latin typeface="Arial" pitchFamily="34" charset="0"/>
                <a:ea typeface="Arial" pitchFamily="34" charset="-122"/>
                <a:cs typeface="Arial" pitchFamily="34" charset="-120"/>
              </a:rPr>
              <a:t>Честный разговор в трудный вечер
</a:t>
            </a:r>
            <a:pPr algn="l" indent="0" marL="0">
              <a:lnSpc>
                <a:spcPct val="100000"/>
              </a:lnSpc>
              <a:buNone/>
            </a:pPr>
            <a:r>
              <a:rPr lang="en-US" sz="401"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722" dirty="0">
                <a:solidFill>
                  <a:srgbClr val="000000"/>
                </a:solidFill>
                <a:latin typeface="Arial" pitchFamily="34" charset="0"/>
                <a:ea typeface="Arial" pitchFamily="34" charset="-122"/>
                <a:cs typeface="Arial" pitchFamily="34" charset="-120"/>
              </a:rPr>
              <a:t>В семье произошла ссора, и подросток первым признал свою ошибку. Ему было неловко, но он не стал прятаться за оправданиями. Такой поступок требует смелости не меньше, чем внешняя решительность, потому что он сохраняет доверие между близкими людьми.
</a:t>
            </a:r>
            <a:endParaRPr lang="en-US" sz="962"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73461" y="1491249"/>
            <a:ext cx="4486275" cy="2705100"/>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14</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Разные литературные примеры мужественных поступков
</a:t>
            </a:r>
            <a:endParaRPr lang="en-US" sz="3000" dirty="0"/>
          </a:p>
        </p:txBody>
      </p:sp>
      <p:sp>
        <p:nvSpPr>
          <p:cNvPr id="7" name="Text 2"/>
          <p:cNvSpPr txBox="1"/>
          <p:nvPr/>
        </p:nvSpPr>
        <p:spPr>
          <a:xfrm>
            <a:off x="714683"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Один и тот же нравственный выбор в литературе может принадлежать героям разных возрастов, профессий и эпох.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Условное обобщение по изучаемым литературным образам; данные иллюстративные
</a:t>
            </a:r>
            <a:endParaRPr lang="en-US" sz="1200" dirty="0"/>
          </a:p>
        </p:txBody>
      </p:sp>
      <p:sp>
        <p:nvSpPr>
          <p:cNvPr id="8" name="Text 3"/>
          <p:cNvSpPr txBox="1"/>
          <p:nvPr/>
        </p:nvSpPr>
        <p:spPr>
          <a:xfrm>
            <a:off x="4264096" y="4371975"/>
            <a:ext cx="3503233"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Мужество в произведениях раскрывается не только на войне: оно важно в профессии, семье, учёбе и защите человеческого достоинства.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Путь героя к нравственному выбору
</a:t>
            </a:r>
            <a:endParaRPr lang="en-US" sz="3000" dirty="0"/>
          </a:p>
        </p:txBody>
      </p:sp>
      <p:sp>
        <p:nvSpPr>
          <p:cNvPr id="8"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15</a:t>
            </a:r>
            <a:endParaRPr lang="en-US" sz="800" dirty="0"/>
          </a:p>
        </p:txBody>
      </p:sp>
      <p:sp>
        <p:nvSpPr>
          <p:cNvPr id="9" name="Text 2"/>
          <p:cNvSpPr txBox="1"/>
          <p:nvPr/>
        </p:nvSpPr>
        <p:spPr>
          <a:xfrm>
            <a:off x="564107" y="3069902"/>
            <a:ext cx="2126605" cy="905823"/>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Ситуация выбора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Герой сталкивается с давлением обстоятельств: нужно промолчать, отступить или поступить честно. С этого момента начинается внутреннее испытание.
</a:t>
            </a:r>
            <a:endParaRPr lang="en-US" sz="1200" dirty="0"/>
          </a:p>
        </p:txBody>
      </p:sp>
      <p:sp>
        <p:nvSpPr>
          <p:cNvPr id="10" name="Text 3"/>
          <p:cNvSpPr txBox="1"/>
          <p:nvPr/>
        </p:nvSpPr>
        <p:spPr>
          <a:xfrm>
            <a:off x="1609567" y="1642361"/>
            <a:ext cx="2126606" cy="905823"/>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Внутренний конфликт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Появляются страх, сомнение и понимание возможных потерь. Герой взвешивает не только свою безопасность, но и последствия для других людей.
</a:t>
            </a:r>
            <a:endParaRPr lang="en-US" sz="1200" dirty="0"/>
          </a:p>
        </p:txBody>
      </p:sp>
      <p:sp>
        <p:nvSpPr>
          <p:cNvPr id="11" name="Text 4"/>
          <p:cNvSpPr txBox="1"/>
          <p:nvPr/>
        </p:nvSpPr>
        <p:spPr>
          <a:xfrm>
            <a:off x="5158592" y="3748957"/>
            <a:ext cx="2126606" cy="905823"/>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Решение и действие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Он выбирает правду, помощь или защиту слабого и совершает поступок, который соответствует совести, а не удобству.
</a:t>
            </a:r>
            <a:endParaRPr lang="en-US" sz="1200" dirty="0"/>
          </a:p>
        </p:txBody>
      </p:sp>
      <p:sp>
        <p:nvSpPr>
          <p:cNvPr id="12" name="Text 5"/>
          <p:cNvSpPr txBox="1"/>
          <p:nvPr/>
        </p:nvSpPr>
        <p:spPr>
          <a:xfrm>
            <a:off x="6307706" y="2240993"/>
            <a:ext cx="2126605" cy="905823"/>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Итог поступка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Последствия показывают нравственную цену выбора: герой становится сильнее, а читатель видит, что мужество связано с ответственностью и верностью принципам.
</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186833" y="2237359"/>
            <a:ext cx="4376738" cy="1242221"/>
          </a:xfrm>
          <a:prstGeom prst="rect">
            <a:avLst/>
          </a:prstGeom>
        </p:spPr>
      </p:pic>
      <p:sp>
        <p:nvSpPr>
          <p:cNvPr id="6"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Мужество, безрассудство и трусость в литературе
</a:t>
            </a:r>
            <a:endParaRPr lang="en-US" sz="3000" dirty="0"/>
          </a:p>
        </p:txBody>
      </p:sp>
      <p:sp>
        <p:nvSpPr>
          <p:cNvPr id="7"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16</a:t>
            </a:r>
            <a:endParaRPr lang="en-US" sz="800" dirty="0"/>
          </a:p>
        </p:txBody>
      </p:sp>
      <p:sp>
        <p:nvSpPr>
          <p:cNvPr id="8" name="Text 2"/>
          <p:cNvSpPr txBox="1"/>
          <p:nvPr/>
        </p:nvSpPr>
        <p:spPr>
          <a:xfrm>
            <a:off x="4186832" y="4422356"/>
            <a:ext cx="3477923" cy="384131"/>
          </a:xfrm>
          <a:prstGeom prst="rect">
            <a:avLst/>
          </a:prstGeom>
          <a:noFill/>
          <a:ln/>
        </p:spPr>
        <p:txBody>
          <a:bodyPr wrap="square" lIns="0" tIns="0" rIns="0" bIns="0" rtlCol="0" anchor="ctr"/>
          <a:lstStyle/>
          <a:p>
            <a:pPr algn="l" indent="0" marL="0">
              <a:lnSpc>
                <a:spcPct val="100000"/>
              </a:lnSpc>
              <a:buNone/>
            </a:pPr>
            <a:r>
              <a:rPr lang="en-US" sz="1008" dirty="0">
                <a:solidFill>
                  <a:srgbClr val="9EB145"/>
                </a:solidFill>
                <a:latin typeface="Arial" pitchFamily="34" charset="0"/>
                <a:ea typeface="Arial" pitchFamily="34" charset="-122"/>
                <a:cs typeface="Arial" pitchFamily="34" charset="-120"/>
              </a:rPr>
              <a:t>Мужество отличается от безрассудства ответственностью, а от трусости — готовностью действовать, когда это действительно нужно.
</a:t>
            </a:r>
            <a:endParaRPr lang="en-US" sz="1008" dirty="0"/>
          </a:p>
        </p:txBody>
      </p:sp>
      <p:sp>
        <p:nvSpPr>
          <p:cNvPr id="9" name="Text 3"/>
          <p:cNvSpPr txBox="1"/>
          <p:nvPr/>
        </p:nvSpPr>
        <p:spPr>
          <a:xfrm>
            <a:off x="601265" y="1886113"/>
            <a:ext cx="2997995" cy="2599693"/>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Сравнение помогает понять, что внешне похожие действия могут иметь разный нравственный смысл и разные последствия.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5C47"/>
                </a:solidFill>
                <a:latin typeface="Arial" pitchFamily="34" charset="0"/>
                <a:ea typeface="Arial" pitchFamily="34" charset="-122"/>
                <a:cs typeface="Arial" pitchFamily="34" charset="-120"/>
              </a:rPr>
              <a:t>Обобщение по художественным текстам школьной программы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7021" y="1518050"/>
            <a:ext cx="2543558" cy="33870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Мужество в современном мире и цифровой среде
</a:t>
            </a:r>
            <a:endParaRPr lang="en-US" sz="3000" dirty="0"/>
          </a:p>
        </p:txBody>
      </p:sp>
      <p:sp>
        <p:nvSpPr>
          <p:cNvPr id="7" name="Text 1"/>
          <p:cNvSpPr txBox="1"/>
          <p:nvPr/>
        </p:nvSpPr>
        <p:spPr>
          <a:xfrm>
            <a:off x="3384754" y="2744268"/>
            <a:ext cx="2253600" cy="1464600"/>
          </a:xfrm>
          <a:prstGeom prst="rect">
            <a:avLst/>
          </a:prstGeom>
          <a:noFill/>
          <a:ln/>
        </p:spPr>
        <p:txBody>
          <a:bodyPr wrap="square" lIns="0" tIns="0" rIns="0" bIns="0" rtlCol="0" anchor="t"/>
          <a:lstStyle/>
          <a:p>
            <a:pPr algn="l" indent="0" marL="0">
              <a:lnSpc>
                <a:spcPct val="100000"/>
              </a:lnSpc>
              <a:buNone/>
            </a:pPr>
            <a:r>
              <a:rPr lang="en-US" sz="1200" dirty="0">
                <a:solidFill>
                  <a:srgbClr val="E3E8D1"/>
                </a:solidFill>
                <a:latin typeface="Arial" pitchFamily="34" charset="0"/>
                <a:ea typeface="Arial" pitchFamily="34" charset="-122"/>
                <a:cs typeface="Arial" pitchFamily="34" charset="-120"/>
              </a:rPr>
              <a:t>1. В интернете мужество проявляется в отказе от травли и в умении не поддерживать жестокие шутки. Такой выбор защищает других и показывает личную зрелость. 
</a:t>
            </a:r>
            <a:endParaRPr lang="en-US" sz="1200" dirty="0"/>
          </a:p>
        </p:txBody>
      </p:sp>
      <p:sp>
        <p:nvSpPr>
          <p:cNvPr id="8" name="Text 2"/>
          <p:cNvSpPr txBox="1"/>
          <p:nvPr/>
        </p:nvSpPr>
        <p:spPr>
          <a:xfrm>
            <a:off x="6216445" y="2744268"/>
            <a:ext cx="2253600" cy="1464600"/>
          </a:xfrm>
          <a:prstGeom prst="rect">
            <a:avLst/>
          </a:prstGeom>
          <a:noFill/>
          <a:ln/>
        </p:spPr>
        <p:txBody>
          <a:bodyPr wrap="square" lIns="0" tIns="0" rIns="0" bIns="0" rtlCol="0" anchor="t"/>
          <a:lstStyle/>
          <a:p>
            <a:pPr algn="l" indent="0" marL="0">
              <a:lnSpc>
                <a:spcPct val="100000"/>
              </a:lnSpc>
              <a:buNone/>
            </a:pPr>
            <a:r>
              <a:rPr lang="en-US" sz="1200" dirty="0">
                <a:solidFill>
                  <a:srgbClr val="E3E8D1"/>
                </a:solidFill>
                <a:latin typeface="Arial" pitchFamily="34" charset="0"/>
                <a:ea typeface="Arial" pitchFamily="34" charset="-122"/>
                <a:cs typeface="Arial" pitchFamily="34" charset="-120"/>
              </a:rPr>
              <a:t>2. Не меньше смелости требует сообщение взрослым о киберугрозе и осторожность с личными данными. Это не слабость, а ответственное поведение, которое помогает избежать серьёзных последствий.
</a:t>
            </a:r>
            <a:endParaRPr lang="en-US" sz="1200" dirty="0"/>
          </a:p>
        </p:txBody>
      </p:sp>
      <p:sp>
        <p:nvSpPr>
          <p:cNvPr id="9" name="Text 3"/>
          <p:cNvSpPr txBox="1"/>
          <p:nvPr/>
        </p:nvSpPr>
        <p:spPr>
          <a:xfrm>
            <a:off x="8053387"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17</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1536435"/>
            <a:ext cx="8331111" cy="298967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18</a:t>
            </a:r>
            <a:endParaRPr lang="en-US" sz="800" dirty="0"/>
          </a:p>
        </p:txBody>
      </p:sp>
      <p:sp>
        <p:nvSpPr>
          <p:cNvPr id="7" name="Text 1"/>
          <p:cNvSpPr txBox="1"/>
          <p:nvPr/>
        </p:nvSpPr>
        <p:spPr>
          <a:xfrm>
            <a:off x="428625" y="368710"/>
            <a:ext cx="7867342" cy="845344"/>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Как действовать смело и безопасно
</a:t>
            </a:r>
            <a:pPr algn="l" indent="0" marL="0">
              <a:lnSpc>
                <a:spcPct val="8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80000"/>
              </a:lnSpc>
              <a:buNone/>
            </a:pPr>
            <a:r>
              <a:rPr lang="en-US" sz="1200" dirty="0">
                <a:solidFill>
                  <a:srgbClr val="FFFFFF"/>
                </a:solidFill>
                <a:latin typeface="Arial" pitchFamily="34" charset="0"/>
                <a:ea typeface="Arial" pitchFamily="34" charset="-122"/>
                <a:cs typeface="Arial" pitchFamily="34" charset="-120"/>
              </a:rPr>
              <a:t>Схема по правилам разумного поведения в опасной ситуации
</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69248" y="1716480"/>
            <a:ext cx="375900" cy="33413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924158" y="1695597"/>
            <a:ext cx="375600" cy="3756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69248" y="3252242"/>
            <a:ext cx="375600" cy="30048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924158" y="3252242"/>
            <a:ext cx="375600" cy="300480"/>
          </a:xfrm>
          <a:prstGeom prst="rect">
            <a:avLst/>
          </a:prstGeom>
        </p:spPr>
      </p:pic>
      <p:sp>
        <p:nvSpPr>
          <p:cNvPr id="11"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Чему учит тема мужества в литературе
</a:t>
            </a:r>
            <a:endParaRPr lang="en-US" sz="3000" dirty="0"/>
          </a:p>
        </p:txBody>
      </p:sp>
      <p:sp>
        <p:nvSpPr>
          <p:cNvPr id="12"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19</a:t>
            </a:r>
            <a:endParaRPr lang="en-US" sz="800" dirty="0"/>
          </a:p>
        </p:txBody>
      </p:sp>
      <p:sp>
        <p:nvSpPr>
          <p:cNvPr id="13" name="Text 2"/>
          <p:cNvSpPr txBox="1"/>
          <p:nvPr/>
        </p:nvSpPr>
        <p:spPr>
          <a:xfrm>
            <a:off x="1237000" y="1695600"/>
            <a:ext cx="3033900" cy="10431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Понимать героя по поступку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Литература показывает характер не словами автора, а тем, что делает герой. Один выбор может раскрыть его честность, силу духа и готовность отвечать за других.
</a:t>
            </a:r>
            <a:endParaRPr lang="en-US" sz="1400" dirty="0"/>
          </a:p>
        </p:txBody>
      </p:sp>
      <p:sp>
        <p:nvSpPr>
          <p:cNvPr id="14" name="Text 3"/>
          <p:cNvSpPr txBox="1"/>
          <p:nvPr/>
        </p:nvSpPr>
        <p:spPr>
          <a:xfrm>
            <a:off x="5491925" y="1695600"/>
            <a:ext cx="3033900" cy="10431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Сохранять достоинство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Мужество помогает человеку не унижать себя и не соглашаться на несправедливость. Даже в трудной ситуации герой старается остаться верным совести и уважать других.
</a:t>
            </a:r>
            <a:endParaRPr lang="en-US" sz="1400" dirty="0"/>
          </a:p>
        </p:txBody>
      </p:sp>
      <p:sp>
        <p:nvSpPr>
          <p:cNvPr id="15" name="Text 4"/>
          <p:cNvSpPr txBox="1"/>
          <p:nvPr/>
        </p:nvSpPr>
        <p:spPr>
          <a:xfrm>
            <a:off x="1237000" y="3214679"/>
            <a:ext cx="3033900" cy="10431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Защищать слабых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Смелость особенно заметна там, где нужно поддержать того, кому трудно самому себя защитить. В таких эпизодах проявляются сострадание, верность слову и чувство долга.
</a:t>
            </a:r>
            <a:endParaRPr lang="en-US" sz="1400" dirty="0"/>
          </a:p>
        </p:txBody>
      </p:sp>
      <p:sp>
        <p:nvSpPr>
          <p:cNvPr id="16" name="Text 5"/>
          <p:cNvSpPr txBox="1"/>
          <p:nvPr/>
        </p:nvSpPr>
        <p:spPr>
          <a:xfrm>
            <a:off x="5491925" y="3214679"/>
            <a:ext cx="3033900" cy="10431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Выбирать правильно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Произведения учат, что важен не только сам поступок, но и его нравственный смысл. Мужество — это осознанное решение, а не случайная храбрость.
</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338049" y="1398735"/>
            <a:ext cx="6467903" cy="2346030"/>
          </a:xfrm>
          <a:prstGeom prst="rect">
            <a:avLst/>
          </a:prstGeom>
          <a:noFill/>
          <a:ln/>
        </p:spPr>
        <p:txBody>
          <a:bodyPr wrap="square" lIns="0" tIns="0" rIns="0" bIns="0" rtlCol="0" anchor="ctr"/>
          <a:lstStyle/>
          <a:p>
            <a:pPr algn="ctr" indent="0" marL="0">
              <a:lnSpc>
                <a:spcPct val="100000"/>
              </a:lnSpc>
              <a:buNone/>
            </a:pPr>
            <a:r>
              <a:rPr lang="en-US" sz="3572" b="1" dirty="0">
                <a:solidFill>
                  <a:srgbClr val="FFFFFF"/>
                </a:solidFill>
                <a:latin typeface="Arial" pitchFamily="34" charset="0"/>
                <a:ea typeface="Arial" pitchFamily="34" charset="-122"/>
                <a:cs typeface="Arial" pitchFamily="34" charset="-120"/>
              </a:rPr>
              <a:t>Мужество — это выбор, который остаётся с человеком
</a:t>
            </a:r>
            <a:pPr algn="ctr" indent="0" marL="0">
              <a:lnSpc>
                <a:spcPct val="100000"/>
              </a:lnSpc>
              <a:buNone/>
            </a:pPr>
            <a:r>
              <a:rPr lang="en-US" sz="3572" b="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389" dirty="0">
                <a:solidFill>
                  <a:srgbClr val="9EB145"/>
                </a:solidFill>
                <a:latin typeface="Arial" pitchFamily="34" charset="0"/>
                <a:ea typeface="Arial" pitchFamily="34" charset="-122"/>
                <a:cs typeface="Arial" pitchFamily="34" charset="-120"/>
              </a:rPr>
              <a:t>Литература убеждает: мужество видно в войне, в семье, в дружбе и в обычной жизни. Это выбор в пользу правды, ответственности и человеческого достоинства.
</a:t>
            </a:r>
            <a:endParaRPr lang="en-US" sz="3572"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2026-05-22T22:13:02Z</dcterms:created>
  <dcterms:modified xsi:type="dcterms:W3CDTF">2026-05-22T22:13:02Z</dcterms:modified>
</cp:coreProperties>
</file>