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jpe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slideLayout" Target="../slideLayouts/slideLayout1.xml"/><Relationship Id="rId10"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image" Target="../media/image-16-9.png"/><Relationship Id="rId10" Type="http://schemas.openxmlformats.org/officeDocument/2006/relationships/image" Target="../media/image-16-10.png"/><Relationship Id="rId11" Type="http://schemas.openxmlformats.org/officeDocument/2006/relationships/slideLayout" Target="../slideLayouts/slideLayout1.xml"/><Relationship Id="rId1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jpe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129350" y="1861451"/>
            <a:ext cx="6885300" cy="857700"/>
          </a:xfrm>
          <a:prstGeom prst="rect">
            <a:avLst/>
          </a:prstGeom>
          <a:noFill/>
          <a:ln/>
        </p:spPr>
        <p:txBody>
          <a:bodyPr wrap="square" lIns="0" tIns="0" rIns="0" bIns="0" rtlCol="0" anchor="b"/>
          <a:lstStyle/>
          <a:p>
            <a:pPr algn="ctr" indent="0" marL="0">
              <a:lnSpc>
                <a:spcPct val="100000"/>
              </a:lnSpc>
              <a:buNone/>
            </a:pPr>
            <a:r>
              <a:rPr lang="en-US" sz="2912" b="1" dirty="0">
                <a:solidFill>
                  <a:srgbClr val="000000"/>
                </a:solidFill>
                <a:latin typeface="Arial" pitchFamily="34" charset="0"/>
                <a:ea typeface="Arial" pitchFamily="34" charset="-122"/>
                <a:cs typeface="Arial" pitchFamily="34" charset="-120"/>
              </a:rPr>
              <a:t>Как появилась жизнь на Земле
</a:t>
            </a:r>
            <a:endParaRPr lang="en-US" sz="2912" dirty="0"/>
          </a:p>
        </p:txBody>
      </p:sp>
      <p:sp>
        <p:nvSpPr>
          <p:cNvPr id="5" name="Text 1"/>
          <p:cNvSpPr txBox="1"/>
          <p:nvPr/>
        </p:nvSpPr>
        <p:spPr>
          <a:xfrm>
            <a:off x="2948900" y="1533688"/>
            <a:ext cx="3246300" cy="192600"/>
          </a:xfrm>
          <a:prstGeom prst="rect">
            <a:avLst/>
          </a:prstGeom>
          <a:noFill/>
          <a:ln/>
        </p:spPr>
        <p:txBody>
          <a:bodyPr wrap="square" lIns="0" tIns="0" rIns="0" bIns="0" rtlCol="0" anchor="ctr"/>
          <a:lstStyle/>
          <a:p>
            <a:pPr algn="ctr" indent="0" marL="0">
              <a:lnSpc>
                <a:spcPct val="115000"/>
              </a:lnSpc>
              <a:buNone/>
            </a:pPr>
            <a:r>
              <a:rPr lang="en-US" sz="746" dirty="0">
                <a:solidFill>
                  <a:srgbClr val="000000"/>
                </a:solidFill>
                <a:latin typeface="Arial" pitchFamily="34" charset="0"/>
                <a:ea typeface="Arial" pitchFamily="34" charset="-122"/>
                <a:cs typeface="Arial" pitchFamily="34" charset="-120"/>
              </a:rPr>
              <a:t>
</a:t>
            </a:r>
            <a:endParaRPr lang="en-US" sz="746" dirty="0"/>
          </a:p>
        </p:txBody>
      </p:sp>
      <p:sp>
        <p:nvSpPr>
          <p:cNvPr id="6" name="Text 2"/>
          <p:cNvSpPr txBox="1"/>
          <p:nvPr/>
        </p:nvSpPr>
        <p:spPr>
          <a:xfrm>
            <a:off x="2372600" y="2936392"/>
            <a:ext cx="4399200" cy="815100"/>
          </a:xfrm>
          <a:prstGeom prst="rect">
            <a:avLst/>
          </a:prstGeom>
          <a:noFill/>
          <a:ln/>
        </p:spPr>
        <p:txBody>
          <a:bodyPr wrap="square" lIns="0" tIns="0" rIns="0" bIns="0" rtlCol="0" anchor="t"/>
          <a:lstStyle/>
          <a:p>
            <a:pPr algn="ctr" indent="0" marL="0">
              <a:lnSpc>
                <a:spcPct val="115000"/>
              </a:lnSpc>
              <a:buNone/>
            </a:pPr>
            <a:r>
              <a:rPr lang="en-US" sz="900" dirty="0">
                <a:solidFill>
                  <a:srgbClr val="000000"/>
                </a:solidFill>
                <a:latin typeface="Arial" pitchFamily="34" charset="0"/>
                <a:ea typeface="Arial" pitchFamily="34" charset="-122"/>
                <a:cs typeface="Arial" pitchFamily="34" charset="-120"/>
              </a:rPr>
              <a:t>Путешествие от простых веществ к живой клетке.
</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53776" y="0"/>
            <a:ext cx="5088248"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70000" y="270000"/>
            <a:ext cx="3568200" cy="10914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Земля в далёком прошлом
</a:t>
            </a:r>
            <a:endParaRPr lang="en-US" sz="2412" dirty="0"/>
          </a:p>
        </p:txBody>
      </p:sp>
      <p:sp>
        <p:nvSpPr>
          <p:cNvPr id="7" name="Text 1"/>
          <p:cNvSpPr txBox="1"/>
          <p:nvPr/>
        </p:nvSpPr>
        <p:spPr>
          <a:xfrm>
            <a:off x="270000" y="3947700"/>
            <a:ext cx="3568200" cy="9258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Наша планета когда-то была горячей, шумной и совсем не уютной. Вулканы, молнии и падающие камни делали её похожей на огромную мастерскую природы. Но именно тогда начали складываться первые условия для жизни.
</a:t>
            </a:r>
            <a:endParaRPr lang="en-US" sz="1000" dirty="0"/>
          </a:p>
        </p:txBody>
      </p:sp>
      <p:sp>
        <p:nvSpPr>
          <p:cNvPr id="8" name="Text 2"/>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8344800" cy="5349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Из чего состоит всё живое
</a:t>
            </a:r>
            <a:endParaRPr lang="en-US" sz="2412" dirty="0"/>
          </a:p>
        </p:txBody>
      </p:sp>
      <p:sp>
        <p:nvSpPr>
          <p:cNvPr id="10"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3</a:t>
            </a:r>
            <a:endParaRPr lang="en-US" sz="700" dirty="0"/>
          </a:p>
        </p:txBody>
      </p:sp>
      <p:sp>
        <p:nvSpPr>
          <p:cNvPr id="11" name="Text 2"/>
          <p:cNvSpPr txBox="1"/>
          <p:nvPr/>
        </p:nvSpPr>
        <p:spPr>
          <a:xfrm>
            <a:off x="510661" y="1088975"/>
            <a:ext cx="4008000" cy="676500"/>
          </a:xfrm>
          <a:prstGeom prst="rect">
            <a:avLst/>
          </a:prstGeom>
          <a:noFill/>
          <a:ln/>
        </p:spPr>
        <p:txBody>
          <a:bodyPr wrap="square" lIns="0" tIns="0" rIns="0" bIns="0" rtlCol="0" anchor="t"/>
          <a:lstStyle/>
          <a:p>
            <a:pPr algn="l" indent="0" marL="0">
              <a:lnSpc>
                <a:spcPct val="115000"/>
              </a:lnSpc>
              <a:buNone/>
            </a:pPr>
            <a:r>
              <a:rPr lang="en-US" sz="1003" b="1" dirty="0">
                <a:solidFill>
                  <a:srgbClr val="000000"/>
                </a:solidFill>
                <a:latin typeface="Arial" pitchFamily="34" charset="0"/>
                <a:ea typeface="Arial" pitchFamily="34" charset="-122"/>
                <a:cs typeface="Arial" pitchFamily="34" charset="-120"/>
              </a:rPr>
              <a:t>Жизнь состоит из клеток
</a:t>
            </a:r>
            <a:pPr algn="l" indent="0" marL="0">
              <a:lnSpc>
                <a:spcPct val="115000"/>
              </a:lnSpc>
              <a:buNone/>
            </a:pPr>
            <a:r>
              <a:rPr lang="en-US" sz="2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3" dirty="0">
                <a:solidFill>
                  <a:srgbClr val="000000"/>
                </a:solidFill>
                <a:latin typeface="Arial" pitchFamily="34" charset="0"/>
                <a:ea typeface="Arial" pitchFamily="34" charset="-122"/>
                <a:cs typeface="Arial" pitchFamily="34" charset="-120"/>
              </a:rPr>
              <a:t>Все живые организмы построены из клеток. Это маленькие «кирпичики» жизни, из которых складываются растения, животные, грибы и микробы. Без клеток живое существовать не может.
</a:t>
            </a:r>
            <a:endParaRPr lang="en-US" sz="1003" dirty="0"/>
          </a:p>
        </p:txBody>
      </p:sp>
      <p:sp>
        <p:nvSpPr>
          <p:cNvPr id="12" name="Text 3"/>
          <p:cNvSpPr txBox="1"/>
          <p:nvPr/>
        </p:nvSpPr>
        <p:spPr>
          <a:xfrm>
            <a:off x="510650" y="1883014"/>
            <a:ext cx="4008000" cy="676500"/>
          </a:xfrm>
          <a:prstGeom prst="rect">
            <a:avLst/>
          </a:prstGeom>
          <a:noFill/>
          <a:ln/>
        </p:spPr>
        <p:txBody>
          <a:bodyPr wrap="square" lIns="0" tIns="0" rIns="0" bIns="0" rtlCol="0" anchor="t"/>
          <a:lstStyle/>
          <a:p>
            <a:pPr algn="l" indent="0" marL="0">
              <a:lnSpc>
                <a:spcPct val="115000"/>
              </a:lnSpc>
              <a:buNone/>
            </a:pPr>
            <a:r>
              <a:rPr lang="en-US" sz="1084" b="1" dirty="0">
                <a:solidFill>
                  <a:srgbClr val="000000"/>
                </a:solidFill>
                <a:latin typeface="Arial" pitchFamily="34" charset="0"/>
                <a:ea typeface="Arial" pitchFamily="34" charset="-122"/>
                <a:cs typeface="Arial" pitchFamily="34" charset="-120"/>
              </a:rPr>
              <a:t>Что внутри клетки
</a:t>
            </a:r>
            <a:pPr algn="l" indent="0" marL="0">
              <a:lnSpc>
                <a:spcPct val="115000"/>
              </a:lnSpc>
              <a:buNone/>
            </a:pPr>
            <a:r>
              <a:rPr lang="en-US" sz="29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84" dirty="0">
                <a:solidFill>
                  <a:srgbClr val="000000"/>
                </a:solidFill>
                <a:latin typeface="Arial" pitchFamily="34" charset="0"/>
                <a:ea typeface="Arial" pitchFamily="34" charset="-122"/>
                <a:cs typeface="Arial" pitchFamily="34" charset="-120"/>
              </a:rPr>
              <a:t>В клетках есть вода, белки, жиры и наследственное вещество. Эти части помогают клетке работать, расти и передавать свои свойства новым клеткам.
</a:t>
            </a:r>
            <a:endParaRPr lang="en-US" sz="1084" dirty="0"/>
          </a:p>
        </p:txBody>
      </p:sp>
      <p:sp>
        <p:nvSpPr>
          <p:cNvPr id="13" name="Text 4"/>
          <p:cNvSpPr txBox="1"/>
          <p:nvPr/>
        </p:nvSpPr>
        <p:spPr>
          <a:xfrm>
            <a:off x="510650" y="2677044"/>
            <a:ext cx="4008000" cy="676500"/>
          </a:xfrm>
          <a:prstGeom prst="rect">
            <a:avLst/>
          </a:prstGeom>
          <a:noFill/>
          <a:ln/>
        </p:spPr>
        <p:txBody>
          <a:bodyPr wrap="square" lIns="0" tIns="0" rIns="0" bIns="0" rtlCol="0" anchor="t"/>
          <a:lstStyle/>
          <a:p>
            <a:pPr algn="l" indent="0" marL="0">
              <a:lnSpc>
                <a:spcPct val="115000"/>
              </a:lnSpc>
              <a:buNone/>
            </a:pPr>
            <a:r>
              <a:rPr lang="en-US" sz="1037" b="1" dirty="0">
                <a:solidFill>
                  <a:srgbClr val="000000"/>
                </a:solidFill>
                <a:latin typeface="Arial" pitchFamily="34" charset="0"/>
                <a:ea typeface="Arial" pitchFamily="34" charset="-122"/>
                <a:cs typeface="Arial" pitchFamily="34" charset="-120"/>
              </a:rPr>
              <a:t>Главные элементы жизни
</a:t>
            </a:r>
            <a:pPr algn="l" indent="0" marL="0">
              <a:lnSpc>
                <a:spcPct val="115000"/>
              </a:lnSpc>
              <a:buNone/>
            </a:pPr>
            <a:r>
              <a:rPr lang="en-US" sz="28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Для жизни особенно важны углерод, водород, кислород, азот, фосфор и сера. Они встречаются и в природе, и в живых организмах, будто природа заранее приготовила нужные детали.
</a:t>
            </a:r>
            <a:endParaRPr lang="en-US" sz="1037" dirty="0"/>
          </a:p>
        </p:txBody>
      </p:sp>
      <p:sp>
        <p:nvSpPr>
          <p:cNvPr id="14" name="Text 5"/>
          <p:cNvSpPr txBox="1"/>
          <p:nvPr/>
        </p:nvSpPr>
        <p:spPr>
          <a:xfrm>
            <a:off x="510800" y="3471071"/>
            <a:ext cx="4008000" cy="676500"/>
          </a:xfrm>
          <a:prstGeom prst="rect">
            <a:avLst/>
          </a:prstGeom>
          <a:noFill/>
          <a:ln/>
        </p:spPr>
        <p:txBody>
          <a:bodyPr wrap="square" lIns="0" tIns="0" rIns="0" bIns="0" rtlCol="0" anchor="t"/>
          <a:lstStyle/>
          <a:p>
            <a:pPr algn="l" indent="0" marL="0">
              <a:lnSpc>
                <a:spcPct val="115000"/>
              </a:lnSpc>
              <a:buNone/>
            </a:pPr>
            <a:r>
              <a:rPr lang="en-US" sz="1084" b="1" dirty="0">
                <a:solidFill>
                  <a:srgbClr val="000000"/>
                </a:solidFill>
                <a:latin typeface="Arial" pitchFamily="34" charset="0"/>
                <a:ea typeface="Arial" pitchFamily="34" charset="-122"/>
                <a:cs typeface="Arial" pitchFamily="34" charset="-120"/>
              </a:rPr>
              <a:t>Жизнь использует готовое
</a:t>
            </a:r>
            <a:pPr algn="l" indent="0" marL="0">
              <a:lnSpc>
                <a:spcPct val="115000"/>
              </a:lnSpc>
              <a:buNone/>
            </a:pPr>
            <a:r>
              <a:rPr lang="en-US" sz="29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84" dirty="0">
                <a:solidFill>
                  <a:srgbClr val="000000"/>
                </a:solidFill>
                <a:latin typeface="Arial" pitchFamily="34" charset="0"/>
                <a:ea typeface="Arial" pitchFamily="34" charset="-122"/>
                <a:cs typeface="Arial" pitchFamily="34" charset="-120"/>
              </a:rPr>
              <a:t>Живые существа не возникают из пустоты. Они строят себя из веществ, которые уже есть вокруг: в воде, воздухе, камнях и почве. Природа любит быть запасливой.
</a:t>
            </a:r>
            <a:endParaRPr lang="en-US" sz="108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600" y="988531"/>
            <a:ext cx="4742400" cy="1880288"/>
          </a:xfrm>
          <a:prstGeom prst="rect">
            <a:avLst/>
          </a:prstGeom>
        </p:spPr>
      </p:pic>
      <p:pic>
        <p:nvPicPr>
          <p:cNvPr id="4" name="Image 2" descr="preencoded.png">    </p:cNvPr>
          <p:cNvPicPr>
            <a:picLocks noChangeAspect="1"/>
          </p:cNvPicPr>
          <p:nvPr/>
        </p:nvPicPr>
        <p:blipFill>
          <a:blip r:embed="rId3"/>
          <a:stretch>
            <a:fillRect/>
          </a:stretch>
        </p:blipFill>
        <p:spPr>
          <a:xfrm>
            <a:off x="4131600" y="2991433"/>
            <a:ext cx="4742400" cy="188028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70000" y="270000"/>
            <a:ext cx="8604000" cy="5490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Первые полезные молекулы
</a:t>
            </a:r>
            <a:endParaRPr lang="en-US" sz="2012" dirty="0"/>
          </a:p>
        </p:txBody>
      </p:sp>
      <p:sp>
        <p:nvSpPr>
          <p:cNvPr id="7"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4</a:t>
            </a:r>
            <a:endParaRPr lang="en-US" sz="700" dirty="0"/>
          </a:p>
        </p:txBody>
      </p:sp>
      <p:sp>
        <p:nvSpPr>
          <p:cNvPr id="8" name="Text 2"/>
          <p:cNvSpPr txBox="1"/>
          <p:nvPr/>
        </p:nvSpPr>
        <p:spPr>
          <a:xfrm>
            <a:off x="270000" y="1211200"/>
            <a:ext cx="3482400" cy="14352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Капли, которые начали историю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тёплой воде простые вещества могли соединяться и образовывать органические молекулы. Капли воды становились маленькими «лабораториями», где всё смешивалось и менялось. Так природа делала первые шаги к жизни, почти без спешки, как очень терпеливый химик.
</a:t>
            </a:r>
            <a:endParaRPr lang="en-US" sz="1100" dirty="0"/>
          </a:p>
        </p:txBody>
      </p:sp>
      <p:sp>
        <p:nvSpPr>
          <p:cNvPr id="9" name="Text 3"/>
          <p:cNvSpPr txBox="1"/>
          <p:nvPr/>
        </p:nvSpPr>
        <p:spPr>
          <a:xfrm>
            <a:off x="270000" y="3214101"/>
            <a:ext cx="3482400" cy="14352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Подсказки из метеоритов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Учёные находят похожие органические вещества в некоторых метеоритах. Это показывает, что такие молекулы могут появляться не только на Земле. Камни из космоса как будто приносят нам старинные подсказки о том, из чего могла начаться жизнь.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550" y="1292562"/>
            <a:ext cx="8612400" cy="359167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5</a:t>
            </a:r>
            <a:endParaRPr lang="en-US" sz="700" dirty="0"/>
          </a:p>
        </p:txBody>
      </p:sp>
      <p:sp>
        <p:nvSpPr>
          <p:cNvPr id="6" name="Text 1"/>
          <p:cNvSpPr txBox="1"/>
          <p:nvPr/>
        </p:nvSpPr>
        <p:spPr>
          <a:xfrm>
            <a:off x="261550" y="2700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От простых веществ к первой клетке
</a:t>
            </a:r>
            <a:endParaRPr lang="en-US" sz="2212" dirty="0"/>
          </a:p>
        </p:txBody>
      </p:sp>
      <p:sp>
        <p:nvSpPr>
          <p:cNvPr id="7" name="Text 2"/>
          <p:cNvSpPr txBox="1"/>
          <p:nvPr/>
        </p:nvSpPr>
        <p:spPr>
          <a:xfrm>
            <a:off x="261550" y="7215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000000"/>
                </a:solidFill>
                <a:latin typeface="Arial" pitchFamily="34" charset="0"/>
                <a:ea typeface="Arial" pitchFamily="34" charset="-122"/>
                <a:cs typeface="Arial" pitchFamily="34" charset="-120"/>
              </a:rPr>
              <a:t>Схема показывает возможные этапы появления жизни в древнем океане.
</a:t>
            </a:r>
            <a:endParaRPr lang="en-US" sz="111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8344800" cy="5349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Почему океан стал колыбелью жизни
</a:t>
            </a:r>
            <a:endParaRPr lang="en-US" sz="2412" dirty="0"/>
          </a:p>
        </p:txBody>
      </p:sp>
      <p:sp>
        <p:nvSpPr>
          <p:cNvPr id="10"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6</a:t>
            </a:r>
            <a:endParaRPr lang="en-US" sz="700" dirty="0"/>
          </a:p>
        </p:txBody>
      </p:sp>
      <p:sp>
        <p:nvSpPr>
          <p:cNvPr id="11" name="Text 2"/>
          <p:cNvSpPr txBox="1"/>
          <p:nvPr/>
        </p:nvSpPr>
        <p:spPr>
          <a:xfrm>
            <a:off x="270000" y="1120275"/>
            <a:ext cx="4254900" cy="812100"/>
          </a:xfrm>
          <a:prstGeom prst="rect">
            <a:avLst/>
          </a:prstGeom>
          <a:noFill/>
          <a:ln/>
        </p:spPr>
        <p:txBody>
          <a:bodyPr wrap="square" lIns="0" tIns="0" rIns="0" bIns="0" rtlCol="0" anchor="ctr"/>
          <a:lstStyle/>
          <a:p>
            <a:pPr algn="l" indent="0" marL="0">
              <a:lnSpc>
                <a:spcPct val="115000"/>
              </a:lnSpc>
              <a:buNone/>
            </a:pPr>
            <a:r>
              <a:rPr lang="en-US" sz="1096" b="1" dirty="0">
                <a:solidFill>
                  <a:srgbClr val="000000"/>
                </a:solidFill>
                <a:latin typeface="Arial" pitchFamily="34" charset="0"/>
                <a:ea typeface="Arial" pitchFamily="34" charset="-122"/>
                <a:cs typeface="Arial" pitchFamily="34" charset="-120"/>
              </a:rPr>
              <a:t>Вода не давала высохнуть
</a:t>
            </a:r>
            <a:pPr algn="l" indent="0" marL="0">
              <a:lnSpc>
                <a:spcPct val="115000"/>
              </a:lnSpc>
              <a:buNone/>
            </a:pPr>
            <a:r>
              <a:rPr lang="en-US" sz="3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96" dirty="0">
                <a:solidFill>
                  <a:srgbClr val="000000"/>
                </a:solidFill>
                <a:latin typeface="Arial" pitchFamily="34" charset="0"/>
                <a:ea typeface="Arial" pitchFamily="34" charset="-122"/>
                <a:cs typeface="Arial" pitchFamily="34" charset="-120"/>
              </a:rPr>
              <a:t>В океане вещества не пересыхали и могли дольше оставаться вместе. Это давало им больше времени встретиться, соединиться и постепенно образовать более сложные молекулы.
</a:t>
            </a:r>
            <a:endParaRPr lang="en-US" sz="1096" dirty="0"/>
          </a:p>
        </p:txBody>
      </p:sp>
      <p:sp>
        <p:nvSpPr>
          <p:cNvPr id="12" name="Text 3"/>
          <p:cNvSpPr txBox="1"/>
          <p:nvPr/>
        </p:nvSpPr>
        <p:spPr>
          <a:xfrm>
            <a:off x="270000" y="2073995"/>
            <a:ext cx="4254900" cy="8121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Тепло помогало реакциям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Тёплая вода ускоряла многие химические процессы. В таких условиях молекулы двигались быстрее, чаще сталкивались и легче вступали в новые соединения.
</a:t>
            </a:r>
            <a:endParaRPr lang="en-US" sz="1200" dirty="0"/>
          </a:p>
        </p:txBody>
      </p:sp>
      <p:sp>
        <p:nvSpPr>
          <p:cNvPr id="13" name="Text 4"/>
          <p:cNvSpPr txBox="1"/>
          <p:nvPr/>
        </p:nvSpPr>
        <p:spPr>
          <a:xfrm>
            <a:off x="270000" y="3027722"/>
            <a:ext cx="4254900" cy="8121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Камни были полезны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На поверхности камней и минералов некоторые вещества могли прилипать и собираться вместе. Камни работали как удобные столики для древней химии.
</a:t>
            </a:r>
            <a:endParaRPr lang="en-US" sz="1200" dirty="0"/>
          </a:p>
        </p:txBody>
      </p:sp>
      <p:sp>
        <p:nvSpPr>
          <p:cNvPr id="14" name="Text 5"/>
          <p:cNvSpPr txBox="1"/>
          <p:nvPr/>
        </p:nvSpPr>
        <p:spPr>
          <a:xfrm>
            <a:off x="270000" y="3981447"/>
            <a:ext cx="4254900" cy="812100"/>
          </a:xfrm>
          <a:prstGeom prst="rect">
            <a:avLst/>
          </a:prstGeom>
          <a:noFill/>
          <a:ln/>
        </p:spPr>
        <p:txBody>
          <a:bodyPr wrap="square" lIns="0" tIns="0" rIns="0" bIns="0" rtlCol="0" anchor="ctr"/>
          <a:lstStyle/>
          <a:p>
            <a:pPr algn="l" indent="0" marL="0">
              <a:lnSpc>
                <a:spcPct val="115000"/>
              </a:lnSpc>
              <a:buNone/>
            </a:pPr>
            <a:r>
              <a:rPr lang="en-US" sz="1069" b="1" dirty="0">
                <a:solidFill>
                  <a:srgbClr val="000000"/>
                </a:solidFill>
                <a:latin typeface="Arial" pitchFamily="34" charset="0"/>
                <a:ea typeface="Arial" pitchFamily="34" charset="-122"/>
                <a:cs typeface="Arial" pitchFamily="34" charset="-120"/>
              </a:rPr>
              <a:t>Подводные источники
</a:t>
            </a:r>
            <a:pPr algn="l" indent="0" marL="0">
              <a:lnSpc>
                <a:spcPct val="115000"/>
              </a:lnSpc>
              <a:buNone/>
            </a:pPr>
            <a:r>
              <a:rPr lang="en-US" sz="35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69" dirty="0">
                <a:solidFill>
                  <a:srgbClr val="000000"/>
                </a:solidFill>
                <a:latin typeface="Arial" pitchFamily="34" charset="0"/>
                <a:ea typeface="Arial" pitchFamily="34" charset="-122"/>
                <a:cs typeface="Arial" pitchFamily="34" charset="-120"/>
              </a:rPr>
              <a:t>На дне океана горячие источники приносили тепло и разные вещества. Учёные считают, что рядом с ними могли идти особенно важные реакции, похожие на маленькую природную мастерскую.
</a:t>
            </a:r>
            <a:endParaRPr lang="en-US" sz="1069"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70000" y="270000"/>
            <a:ext cx="8604000" cy="5349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Первые живые существа были очень маленькими
</a:t>
            </a:r>
            <a:endParaRPr lang="en-US" sz="2412" dirty="0"/>
          </a:p>
        </p:txBody>
      </p:sp>
      <p:sp>
        <p:nvSpPr>
          <p:cNvPr id="9"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7</a:t>
            </a:r>
            <a:endParaRPr lang="en-US" sz="700" dirty="0"/>
          </a:p>
        </p:txBody>
      </p:sp>
      <p:sp>
        <p:nvSpPr>
          <p:cNvPr id="10" name="Text 2"/>
          <p:cNvSpPr txBox="1"/>
          <p:nvPr/>
        </p:nvSpPr>
        <p:spPr>
          <a:xfrm>
            <a:off x="500250" y="1440902"/>
            <a:ext cx="2350800" cy="1042500"/>
          </a:xfrm>
          <a:prstGeom prst="rect">
            <a:avLst/>
          </a:prstGeom>
          <a:noFill/>
          <a:ln/>
        </p:spPr>
        <p:txBody>
          <a:bodyPr wrap="square" lIns="0" tIns="0" rIns="0" bIns="0" rtlCol="0" anchor="b"/>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3,8–3,5 млрд лет назад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 Земле появились самые ранние микробы. Они были крошечными, без ядра, но уже могли жить, питаться и делиться. Без микроскопа их увидеть было невозможно.
</a:t>
            </a:r>
            <a:endParaRPr lang="en-US" sz="1100" dirty="0"/>
          </a:p>
        </p:txBody>
      </p:sp>
      <p:sp>
        <p:nvSpPr>
          <p:cNvPr id="11" name="Text 3"/>
          <p:cNvSpPr txBox="1"/>
          <p:nvPr/>
        </p:nvSpPr>
        <p:spPr>
          <a:xfrm>
            <a:off x="3218150" y="2790934"/>
            <a:ext cx="2350800" cy="10425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Жизнь в воде и иле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Эти организмы жили в океане, в иле и возле тёплых источников. Там было безопаснее, чем на горячей и бурной поверхности древней Земли.
</a:t>
            </a:r>
            <a:endParaRPr lang="en-US" sz="1100" dirty="0"/>
          </a:p>
        </p:txBody>
      </p:sp>
      <p:sp>
        <p:nvSpPr>
          <p:cNvPr id="12" name="Text 4"/>
          <p:cNvSpPr txBox="1"/>
          <p:nvPr/>
        </p:nvSpPr>
        <p:spPr>
          <a:xfrm>
            <a:off x="6166291" y="1440902"/>
            <a:ext cx="2350800" cy="1042500"/>
          </a:xfrm>
          <a:prstGeom prst="rect">
            <a:avLst/>
          </a:prstGeom>
          <a:noFill/>
          <a:ln/>
        </p:spPr>
        <p:txBody>
          <a:bodyPr wrap="square" lIns="0" tIns="0" rIns="0" bIns="0" rtlCol="0" anchor="b"/>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Начало большой истории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Хотя они были очень простыми, именно эти микробы стали первыми героями истории жизни. От них начался долгий путь к растениям, животным и человеку.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2704218"/>
            <a:ext cx="4205700" cy="2168564"/>
          </a:xfrm>
          <a:prstGeom prst="rect">
            <a:avLst/>
          </a:prstGeom>
        </p:spPr>
      </p:pic>
      <p:pic>
        <p:nvPicPr>
          <p:cNvPr id="4" name="Image 2" descr="preencoded.png">    </p:cNvPr>
          <p:cNvPicPr>
            <a:picLocks noChangeAspect="1"/>
          </p:cNvPicPr>
          <p:nvPr/>
        </p:nvPicPr>
        <p:blipFill>
          <a:blip r:embed="rId3"/>
          <a:stretch>
            <a:fillRect/>
          </a:stretch>
        </p:blipFill>
        <p:spPr>
          <a:xfrm>
            <a:off x="4668345" y="2704218"/>
            <a:ext cx="4205700" cy="216856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70000" y="270000"/>
            <a:ext cx="8604000" cy="5490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Строматолиты — каменные следы древней жизни
</a:t>
            </a:r>
            <a:endParaRPr lang="en-US" sz="2012" dirty="0"/>
          </a:p>
        </p:txBody>
      </p:sp>
      <p:sp>
        <p:nvSpPr>
          <p:cNvPr id="7"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8</a:t>
            </a:r>
            <a:endParaRPr lang="en-US" sz="700" dirty="0"/>
          </a:p>
        </p:txBody>
      </p:sp>
      <p:sp>
        <p:nvSpPr>
          <p:cNvPr id="8" name="Text 2"/>
          <p:cNvSpPr txBox="1"/>
          <p:nvPr/>
        </p:nvSpPr>
        <p:spPr>
          <a:xfrm>
            <a:off x="728575" y="1211200"/>
            <a:ext cx="3288600" cy="12186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Слоёные каменные башни
</a:t>
            </a:r>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Строматолиты выглядят как камни, сложенные тонкими слоями. Их создавали древние микробы, которые росли очень медленно и накапливали слой за слоем. Такие постройки сохранились как настоящие каменные дневники далёкого прошлого.
</a:t>
            </a:r>
            <a:endParaRPr lang="en-US" sz="1100" dirty="0"/>
          </a:p>
        </p:txBody>
      </p:sp>
      <p:sp>
        <p:nvSpPr>
          <p:cNvPr id="9" name="Text 3"/>
          <p:cNvSpPr txBox="1"/>
          <p:nvPr/>
        </p:nvSpPr>
        <p:spPr>
          <a:xfrm>
            <a:off x="5126925" y="1211200"/>
            <a:ext cx="3288600" cy="12186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След, которому миллиарды лет
</a:t>
            </a:r>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Самые древние строматолиты имеют возраст около 3,5 миллиарда лет. Это значит, что жизнь существовала на Земле очень рано. Эти находки помогают учёным увидеть мир, когда ещё не было ни деревьев, ни динозавров.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70000" y="270000"/>
            <a:ext cx="8604000" cy="5349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Фотосинтез изменил Землю
</a:t>
            </a:r>
            <a:endParaRPr lang="en-US" sz="2412" dirty="0"/>
          </a:p>
        </p:txBody>
      </p:sp>
      <p:sp>
        <p:nvSpPr>
          <p:cNvPr id="9"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9</a:t>
            </a:r>
            <a:endParaRPr lang="en-US" sz="700" dirty="0"/>
          </a:p>
        </p:txBody>
      </p:sp>
      <p:sp>
        <p:nvSpPr>
          <p:cNvPr id="10" name="Text 2"/>
          <p:cNvSpPr txBox="1"/>
          <p:nvPr/>
        </p:nvSpPr>
        <p:spPr>
          <a:xfrm>
            <a:off x="387850" y="1703811"/>
            <a:ext cx="2574600" cy="11097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Появились солнечные помощники
</a:t>
            </a:r>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Некоторые древние микробы научились использовать свет Солнца. С его помощью они создавали себе пищу и начали выделять кислород, хотя сначала его было совсем немного.
</a:t>
            </a:r>
            <a:endParaRPr lang="en-US" sz="1100" dirty="0"/>
          </a:p>
        </p:txBody>
      </p:sp>
      <p:sp>
        <p:nvSpPr>
          <p:cNvPr id="11" name="Text 3"/>
          <p:cNvSpPr txBox="1"/>
          <p:nvPr/>
        </p:nvSpPr>
        <p:spPr>
          <a:xfrm>
            <a:off x="5748363" y="1703811"/>
            <a:ext cx="2574600" cy="11097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Воздух начал меняться
</a:t>
            </a:r>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Позже кислород стал попадать в атмосферу. Это изменило Землю и открыло путь для новых форм жизни, которым кислород был очень полезен.
</a:t>
            </a:r>
            <a:endParaRPr lang="en-US" sz="1100" dirty="0"/>
          </a:p>
        </p:txBody>
      </p:sp>
      <p:sp>
        <p:nvSpPr>
          <p:cNvPr id="12" name="Text 4"/>
          <p:cNvSpPr txBox="1"/>
          <p:nvPr/>
        </p:nvSpPr>
        <p:spPr>
          <a:xfrm>
            <a:off x="3068100" y="1703811"/>
            <a:ext cx="2574600" cy="11097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Кислород собрался в воде
</a:t>
            </a:r>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Сначала кислород растворялся в океане и накапливался там. Вода как будто прятала этот важный газ, прежде чем выпустить его дальше.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70000" y="270000"/>
            <a:ext cx="7659900" cy="8367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На Земле стало больше кислорода
</a:t>
            </a:r>
            <a:endParaRPr lang="en-US" sz="2412" dirty="0"/>
          </a:p>
        </p:txBody>
      </p:sp>
      <p:sp>
        <p:nvSpPr>
          <p:cNvPr id="9"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10</a:t>
            </a:r>
            <a:endParaRPr lang="en-US" sz="700" dirty="0"/>
          </a:p>
        </p:txBody>
      </p:sp>
      <p:sp>
        <p:nvSpPr>
          <p:cNvPr id="10" name="Text 2"/>
          <p:cNvSpPr txBox="1"/>
          <p:nvPr/>
        </p:nvSpPr>
        <p:spPr>
          <a:xfrm>
            <a:off x="270000" y="2306349"/>
            <a:ext cx="2088000" cy="1094400"/>
          </a:xfrm>
          <a:prstGeom prst="rect">
            <a:avLst/>
          </a:prstGeom>
          <a:noFill/>
          <a:ln/>
        </p:spPr>
        <p:txBody>
          <a:bodyPr wrap="square" lIns="0" tIns="0" rIns="0" bIns="0" rtlCol="0" anchor="t"/>
          <a:lstStyle/>
          <a:p>
            <a:pPr algn="l" indent="0" marL="0">
              <a:lnSpc>
                <a:spcPct val="115000"/>
              </a:lnSpc>
              <a:buNone/>
            </a:pPr>
            <a:r>
              <a:rPr lang="en-US" sz="1084" b="1" dirty="0">
                <a:solidFill>
                  <a:srgbClr val="000000"/>
                </a:solidFill>
                <a:latin typeface="Arial" pitchFamily="34" charset="0"/>
                <a:ea typeface="Arial" pitchFamily="34" charset="-122"/>
                <a:cs typeface="Arial" pitchFamily="34" charset="-120"/>
              </a:rPr>
              <a:t>Перемены в воздухе
</a:t>
            </a:r>
            <a:pPr algn="l" indent="0" marL="0">
              <a:lnSpc>
                <a:spcPct val="115000"/>
              </a:lnSpc>
              <a:buNone/>
            </a:pPr>
            <a:r>
              <a:rPr lang="en-US" sz="49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5" dirty="0">
                <a:solidFill>
                  <a:srgbClr val="000000"/>
                </a:solidFill>
                <a:latin typeface="Arial" pitchFamily="34" charset="0"/>
                <a:ea typeface="Arial" pitchFamily="34" charset="-122"/>
                <a:cs typeface="Arial" pitchFamily="34" charset="-120"/>
              </a:rPr>
              <a:t>Около 2,4 миллиарда лет назад кислорода в атмосфере стало намного больше. Для одних микробов это было опасно, а для других — полезно, почти как свежий глоток воздуха.
</a:t>
            </a:r>
            <a:endParaRPr lang="en-US" sz="1084" dirty="0"/>
          </a:p>
        </p:txBody>
      </p:sp>
      <p:sp>
        <p:nvSpPr>
          <p:cNvPr id="11" name="Text 3"/>
          <p:cNvSpPr txBox="1"/>
          <p:nvPr/>
        </p:nvSpPr>
        <p:spPr>
          <a:xfrm>
            <a:off x="2442052" y="2306349"/>
            <a:ext cx="2088000" cy="10944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Новая энергия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 кислородом живые организмы смогли получать больше энергии. Это помогло им расти, двигаться и вести более сложную жизнь, чем раньше.
</a:t>
            </a:r>
            <a:endParaRPr lang="en-US" sz="1100" dirty="0"/>
          </a:p>
        </p:txBody>
      </p:sp>
      <p:sp>
        <p:nvSpPr>
          <p:cNvPr id="12" name="Text 4"/>
          <p:cNvSpPr txBox="1"/>
          <p:nvPr/>
        </p:nvSpPr>
        <p:spPr>
          <a:xfrm>
            <a:off x="4614111" y="2307311"/>
            <a:ext cx="2088000" cy="1094400"/>
          </a:xfrm>
          <a:prstGeom prst="rect">
            <a:avLst/>
          </a:prstGeom>
          <a:noFill/>
          <a:ln/>
        </p:spPr>
        <p:txBody>
          <a:bodyPr wrap="square" lIns="0" tIns="0" rIns="0" bIns="0" rtlCol="0" anchor="t"/>
          <a:lstStyle/>
          <a:p>
            <a:pPr algn="l" indent="0" marL="0">
              <a:lnSpc>
                <a:spcPct val="115000"/>
              </a:lnSpc>
              <a:buNone/>
            </a:pPr>
            <a:r>
              <a:rPr lang="en-US" sz="1084" b="1" dirty="0">
                <a:solidFill>
                  <a:srgbClr val="000000"/>
                </a:solidFill>
                <a:latin typeface="Arial" pitchFamily="34" charset="0"/>
                <a:ea typeface="Arial" pitchFamily="34" charset="-122"/>
                <a:cs typeface="Arial" pitchFamily="34" charset="-120"/>
              </a:rPr>
              <a:t>Выжили не все
</a:t>
            </a:r>
            <a:pPr algn="l" indent="0" marL="0">
              <a:lnSpc>
                <a:spcPct val="115000"/>
              </a:lnSpc>
              <a:buNone/>
            </a:pPr>
            <a:r>
              <a:rPr lang="en-US" sz="49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5" dirty="0">
                <a:solidFill>
                  <a:srgbClr val="000000"/>
                </a:solidFill>
                <a:latin typeface="Arial" pitchFamily="34" charset="0"/>
                <a:ea typeface="Arial" pitchFamily="34" charset="-122"/>
                <a:cs typeface="Arial" pitchFamily="34" charset="-120"/>
              </a:rPr>
              <a:t>Некоторые древние организмы не смогли привыкнуть к новым условиям и исчезли. Но те, кто приспособился, получили важное преимущество и продолжили развитие.
</a:t>
            </a:r>
            <a:endParaRPr lang="en-US" sz="1084" dirty="0"/>
          </a:p>
        </p:txBody>
      </p:sp>
      <p:sp>
        <p:nvSpPr>
          <p:cNvPr id="13" name="Text 5"/>
          <p:cNvSpPr txBox="1"/>
          <p:nvPr/>
        </p:nvSpPr>
        <p:spPr>
          <a:xfrm>
            <a:off x="6786182" y="2300663"/>
            <a:ext cx="2088000" cy="1094400"/>
          </a:xfrm>
          <a:prstGeom prst="rect">
            <a:avLst/>
          </a:prstGeom>
          <a:noFill/>
          <a:ln/>
        </p:spPr>
        <p:txBody>
          <a:bodyPr wrap="square" lIns="0" tIns="0" rIns="0" bIns="0" rtlCol="0" anchor="t"/>
          <a:lstStyle/>
          <a:p>
            <a:pPr algn="l" indent="0" marL="0">
              <a:lnSpc>
                <a:spcPct val="115000"/>
              </a:lnSpc>
              <a:buNone/>
            </a:pPr>
            <a:r>
              <a:rPr lang="en-US" sz="1084" b="1" dirty="0">
                <a:solidFill>
                  <a:srgbClr val="000000"/>
                </a:solidFill>
                <a:latin typeface="Arial" pitchFamily="34" charset="0"/>
                <a:ea typeface="Arial" pitchFamily="34" charset="-122"/>
                <a:cs typeface="Arial" pitchFamily="34" charset="-120"/>
              </a:rPr>
              <a:t>Жизнь стала богаче
</a:t>
            </a:r>
            <a:pPr algn="l" indent="0" marL="0">
              <a:lnSpc>
                <a:spcPct val="115000"/>
              </a:lnSpc>
              <a:buNone/>
            </a:pPr>
            <a:r>
              <a:rPr lang="en-US" sz="49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5" dirty="0">
                <a:solidFill>
                  <a:srgbClr val="000000"/>
                </a:solidFill>
                <a:latin typeface="Arial" pitchFamily="34" charset="0"/>
                <a:ea typeface="Arial" pitchFamily="34" charset="-122"/>
                <a:cs typeface="Arial" pitchFamily="34" charset="-120"/>
              </a:rPr>
              <a:t>Когда воздух изменился, на Земле появилось больше разных живых существ. Кислород стал важной частью большой истории, в которой жизнь становилась всё сложнее.
</a:t>
            </a:r>
            <a:endParaRPr lang="en-US" sz="1084"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75350" y="1845400"/>
            <a:ext cx="194700" cy="1947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187025" y="1845400"/>
            <a:ext cx="194700" cy="1947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898700" y="1845400"/>
            <a:ext cx="194700" cy="194700"/>
          </a:xfrm>
          <a:prstGeom prst="rect">
            <a:avLst/>
          </a:prstGeom>
        </p:spPr>
      </p:pic>
      <p:sp>
        <p:nvSpPr>
          <p:cNvPr id="10" name="Text 0"/>
          <p:cNvSpPr txBox="1"/>
          <p:nvPr/>
        </p:nvSpPr>
        <p:spPr>
          <a:xfrm>
            <a:off x="270000" y="270000"/>
            <a:ext cx="8604000" cy="5349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Появились клетки с ядром
</a:t>
            </a:r>
            <a:endParaRPr lang="en-US" sz="2412" dirty="0"/>
          </a:p>
        </p:txBody>
      </p:sp>
      <p:sp>
        <p:nvSpPr>
          <p:cNvPr id="11"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11</a:t>
            </a:r>
            <a:endParaRPr lang="en-US" sz="700" dirty="0"/>
          </a:p>
        </p:txBody>
      </p:sp>
      <p:sp>
        <p:nvSpPr>
          <p:cNvPr id="12" name="Text 2"/>
          <p:cNvSpPr txBox="1"/>
          <p:nvPr/>
        </p:nvSpPr>
        <p:spPr>
          <a:xfrm>
            <a:off x="473550" y="2225750"/>
            <a:ext cx="2350800" cy="12222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Сложнее, чем раньше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Эукариотические клетки стали устроены гораздо сложнее простых микробов. У них появилось ядро, где хранится наследственная информация, и другие части, каждая со своей важной работой.
</a:t>
            </a:r>
            <a:endParaRPr lang="en-US" sz="1100" dirty="0"/>
          </a:p>
        </p:txBody>
      </p:sp>
      <p:sp>
        <p:nvSpPr>
          <p:cNvPr id="13" name="Text 3"/>
          <p:cNvSpPr txBox="1"/>
          <p:nvPr/>
        </p:nvSpPr>
        <p:spPr>
          <a:xfrm>
            <a:off x="3185225" y="2225750"/>
            <a:ext cx="2350800" cy="12222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Отдельные «отделы»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Внутри клетки начали работать специальные структуры, словно маленькие отделы в большом доме. Они помогали клетке питаться, защищаться и выполнять нужные действия точнее и быстрее.
</a:t>
            </a:r>
            <a:endParaRPr lang="en-US" sz="1100" dirty="0"/>
          </a:p>
        </p:txBody>
      </p:sp>
      <p:sp>
        <p:nvSpPr>
          <p:cNvPr id="14" name="Text 4"/>
          <p:cNvSpPr txBox="1"/>
          <p:nvPr/>
        </p:nvSpPr>
        <p:spPr>
          <a:xfrm>
            <a:off x="5896900" y="2225750"/>
            <a:ext cx="2350800" cy="12222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Начало большого разнообразия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Именно от таких клеток позже произошли растения, грибы и животные. Это был важный поворот в истории жизни: мир стал намного богаче и разнообразнее.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33960" y="0"/>
            <a:ext cx="500788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3628200" cy="10914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Как внутри клетки появились помощники
</a:t>
            </a:r>
            <a:endParaRPr lang="en-US" sz="2412" dirty="0"/>
          </a:p>
        </p:txBody>
      </p:sp>
      <p:sp>
        <p:nvSpPr>
          <p:cNvPr id="10"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12</a:t>
            </a:r>
            <a:endParaRPr lang="en-US" sz="700" dirty="0"/>
          </a:p>
        </p:txBody>
      </p:sp>
      <p:sp>
        <p:nvSpPr>
          <p:cNvPr id="11" name="Text 2"/>
          <p:cNvSpPr txBox="1"/>
          <p:nvPr/>
        </p:nvSpPr>
        <p:spPr>
          <a:xfrm>
            <a:off x="475800" y="2022600"/>
            <a:ext cx="3422400" cy="851100"/>
          </a:xfrm>
          <a:prstGeom prst="rect">
            <a:avLst/>
          </a:prstGeom>
          <a:noFill/>
          <a:ln/>
        </p:spPr>
        <p:txBody>
          <a:bodyPr wrap="square" lIns="0" tIns="0" rIns="0" bIns="0" rtlCol="0" anchor="t"/>
          <a:lstStyle/>
          <a:p>
            <a:pPr algn="l" indent="0" marL="0">
              <a:lnSpc>
                <a:spcPct val="115000"/>
              </a:lnSpc>
              <a:buNone/>
            </a:pPr>
            <a:r>
              <a:rPr lang="en-US" sz="1127" b="1" dirty="0">
                <a:solidFill>
                  <a:srgbClr val="000000"/>
                </a:solidFill>
                <a:latin typeface="Arial" pitchFamily="34" charset="0"/>
                <a:ea typeface="Arial" pitchFamily="34" charset="-122"/>
                <a:cs typeface="Arial" pitchFamily="34" charset="-120"/>
              </a:rPr>
              <a:t>Сначала — соседство
</a:t>
            </a:r>
            <a:pPr algn="l" indent="0" marL="0">
              <a:lnSpc>
                <a:spcPct val="115000"/>
              </a:lnSpc>
              <a:buNone/>
            </a:pPr>
            <a:r>
              <a:rPr lang="en-US" sz="56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3" dirty="0">
                <a:solidFill>
                  <a:srgbClr val="000000"/>
                </a:solidFill>
                <a:latin typeface="Arial" pitchFamily="34" charset="0"/>
                <a:ea typeface="Arial" pitchFamily="34" charset="-122"/>
                <a:cs typeface="Arial" pitchFamily="34" charset="-120"/>
              </a:rPr>
              <a:t>Одна клетка могла поглотить другую, но не переварить её. Вместо этого обе стороны получили пользу: одна была защищена, а другая продолжала жить внутри и работать.
</a:t>
            </a:r>
            <a:endParaRPr lang="en-US" sz="1127" dirty="0"/>
          </a:p>
        </p:txBody>
      </p:sp>
      <p:sp>
        <p:nvSpPr>
          <p:cNvPr id="12" name="Text 3"/>
          <p:cNvSpPr txBox="1"/>
          <p:nvPr/>
        </p:nvSpPr>
        <p:spPr>
          <a:xfrm>
            <a:off x="475800" y="3022508"/>
            <a:ext cx="3422400" cy="851100"/>
          </a:xfrm>
          <a:prstGeom prst="rect">
            <a:avLst/>
          </a:prstGeom>
          <a:noFill/>
          <a:ln/>
        </p:spPr>
        <p:txBody>
          <a:bodyPr wrap="square" lIns="0" tIns="0" rIns="0" bIns="0" rtlCol="0" anchor="t"/>
          <a:lstStyle/>
          <a:p>
            <a:pPr algn="l" indent="0" marL="0">
              <a:lnSpc>
                <a:spcPct val="115000"/>
              </a:lnSpc>
              <a:buNone/>
            </a:pPr>
            <a:r>
              <a:rPr lang="en-US" sz="1127" b="1" dirty="0">
                <a:solidFill>
                  <a:srgbClr val="000000"/>
                </a:solidFill>
                <a:latin typeface="Arial" pitchFamily="34" charset="0"/>
                <a:ea typeface="Arial" pitchFamily="34" charset="-122"/>
                <a:cs typeface="Arial" pitchFamily="34" charset="-120"/>
              </a:rPr>
              <a:t>Потом — сотрудничество
</a:t>
            </a:r>
            <a:pPr algn="l" indent="0" marL="0">
              <a:lnSpc>
                <a:spcPct val="115000"/>
              </a:lnSpc>
              <a:buNone/>
            </a:pPr>
            <a:r>
              <a:rPr lang="en-US" sz="56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3" dirty="0">
                <a:solidFill>
                  <a:srgbClr val="000000"/>
                </a:solidFill>
                <a:latin typeface="Arial" pitchFamily="34" charset="0"/>
                <a:ea typeface="Arial" pitchFamily="34" charset="-122"/>
                <a:cs typeface="Arial" pitchFamily="34" charset="-120"/>
              </a:rPr>
              <a:t>Со временем такие «гости» стали незаменимыми помощниками. Они помогали клетке получать энергию или выполнять другие задачи, а сама клетка давала им питание и безопасное место.
</a:t>
            </a:r>
            <a:endParaRPr lang="en-US" sz="1127" dirty="0"/>
          </a:p>
        </p:txBody>
      </p:sp>
      <p:sp>
        <p:nvSpPr>
          <p:cNvPr id="13" name="Text 4"/>
          <p:cNvSpPr txBox="1"/>
          <p:nvPr/>
        </p:nvSpPr>
        <p:spPr>
          <a:xfrm>
            <a:off x="475800" y="4022404"/>
            <a:ext cx="3422400" cy="851100"/>
          </a:xfrm>
          <a:prstGeom prst="rect">
            <a:avLst/>
          </a:prstGeom>
          <a:noFill/>
          <a:ln/>
        </p:spPr>
        <p:txBody>
          <a:bodyPr wrap="square" lIns="0" tIns="0" rIns="0" bIns="0" rtlCol="0" anchor="t"/>
          <a:lstStyle/>
          <a:p>
            <a:pPr algn="l" indent="0" marL="0">
              <a:lnSpc>
                <a:spcPct val="115000"/>
              </a:lnSpc>
              <a:buNone/>
            </a:pPr>
            <a:r>
              <a:rPr lang="en-US" sz="1131" b="1" dirty="0">
                <a:solidFill>
                  <a:srgbClr val="000000"/>
                </a:solidFill>
                <a:latin typeface="Arial" pitchFamily="34" charset="0"/>
                <a:ea typeface="Arial" pitchFamily="34" charset="-122"/>
                <a:cs typeface="Arial" pitchFamily="34" charset="-120"/>
              </a:rPr>
              <a:t>Так возник эндосимбиоз
</a:t>
            </a:r>
            <a:pPr algn="l" indent="0" marL="0">
              <a:lnSpc>
                <a:spcPct val="115000"/>
              </a:lnSpc>
              <a:buNone/>
            </a:pPr>
            <a:r>
              <a:rPr lang="en-US" sz="5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Учёные называют такой союз эндосимбиозом. Он показывает, что в природе иногда выгоднее не спорить, а дружить — даже клеткам это очень нравится.
</a:t>
            </a:r>
            <a:endParaRPr lang="en-US" sz="113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70000" y="270000"/>
            <a:ext cx="8604000" cy="5349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Переход жизни на сушу
</a:t>
            </a:r>
            <a:endParaRPr lang="en-US" sz="2412" dirty="0"/>
          </a:p>
        </p:txBody>
      </p:sp>
      <p:sp>
        <p:nvSpPr>
          <p:cNvPr id="9"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13</a:t>
            </a:r>
            <a:endParaRPr lang="en-US" sz="700" dirty="0"/>
          </a:p>
        </p:txBody>
      </p:sp>
      <p:sp>
        <p:nvSpPr>
          <p:cNvPr id="10" name="Text 2"/>
          <p:cNvSpPr txBox="1"/>
          <p:nvPr/>
        </p:nvSpPr>
        <p:spPr>
          <a:xfrm>
            <a:off x="4729492" y="1005002"/>
            <a:ext cx="2350800" cy="10425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Сначала только вода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Первые живые организмы жили в океанах и водоёмах. Вода защищала их от сильной жары и опасного излучения.
</a:t>
            </a:r>
            <a:endParaRPr lang="en-US" sz="1100" dirty="0"/>
          </a:p>
        </p:txBody>
      </p:sp>
      <p:sp>
        <p:nvSpPr>
          <p:cNvPr id="11" name="Text 3"/>
          <p:cNvSpPr txBox="1"/>
          <p:nvPr/>
        </p:nvSpPr>
        <p:spPr>
          <a:xfrm>
            <a:off x="2061367" y="1623552"/>
            <a:ext cx="2350800" cy="1042500"/>
          </a:xfrm>
          <a:prstGeom prst="rect">
            <a:avLst/>
          </a:prstGeom>
          <a:noFill/>
          <a:ln/>
        </p:spPr>
        <p:txBody>
          <a:bodyPr wrap="square" lIns="0" tIns="0" rIns="0" bIns="0" rtlCol="0" anchor="t"/>
          <a:lstStyle/>
          <a:p>
            <a:pPr algn="r" indent="0" marL="0">
              <a:lnSpc>
                <a:spcPct val="115000"/>
              </a:lnSpc>
              <a:buNone/>
            </a:pPr>
            <a:r>
              <a:rPr lang="en-US" sz="1100" b="1" dirty="0">
                <a:solidFill>
                  <a:srgbClr val="000000"/>
                </a:solidFill>
                <a:latin typeface="Arial" pitchFamily="34" charset="0"/>
                <a:ea typeface="Arial" pitchFamily="34" charset="-122"/>
                <a:cs typeface="Arial" pitchFamily="34" charset="-120"/>
              </a:rPr>
              <a:t>Появление озонового слоя
</a:t>
            </a:r>
            <a:pPr algn="r"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Когда в атмосфере стало больше кислорода, образовался озоновый слой. Он уменьшил вред от солнечных лучей и сделал сушу безопаснее.
</a:t>
            </a:r>
            <a:endParaRPr lang="en-US" sz="1100" dirty="0"/>
          </a:p>
        </p:txBody>
      </p:sp>
      <p:sp>
        <p:nvSpPr>
          <p:cNvPr id="12" name="Text 4"/>
          <p:cNvSpPr txBox="1"/>
          <p:nvPr/>
        </p:nvSpPr>
        <p:spPr>
          <a:xfrm>
            <a:off x="4729492" y="2247602"/>
            <a:ext cx="2350800" cy="10425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Растения осваивают землю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Сначала на сушу вышли растения. Они постепенно научились удерживаться в почве и получать свет там, где было меньше конкурентов.
</a:t>
            </a:r>
            <a:endParaRPr lang="en-US" sz="1100" dirty="0"/>
          </a:p>
        </p:txBody>
      </p:sp>
      <p:sp>
        <p:nvSpPr>
          <p:cNvPr id="13" name="Text 5"/>
          <p:cNvSpPr txBox="1"/>
          <p:nvPr/>
        </p:nvSpPr>
        <p:spPr>
          <a:xfrm>
            <a:off x="2061367" y="2853652"/>
            <a:ext cx="2350800" cy="1042500"/>
          </a:xfrm>
          <a:prstGeom prst="rect">
            <a:avLst/>
          </a:prstGeom>
          <a:noFill/>
          <a:ln/>
        </p:spPr>
        <p:txBody>
          <a:bodyPr wrap="square" lIns="0" tIns="0" rIns="0" bIns="0" rtlCol="0" anchor="t"/>
          <a:lstStyle/>
          <a:p>
            <a:pPr algn="r" indent="0" marL="0">
              <a:lnSpc>
                <a:spcPct val="115000"/>
              </a:lnSpc>
              <a:buNone/>
            </a:pPr>
            <a:r>
              <a:rPr lang="en-US" sz="1100" b="1" dirty="0">
                <a:solidFill>
                  <a:srgbClr val="000000"/>
                </a:solidFill>
                <a:latin typeface="Arial" pitchFamily="34" charset="0"/>
                <a:ea typeface="Arial" pitchFamily="34" charset="-122"/>
                <a:cs typeface="Arial" pitchFamily="34" charset="-120"/>
              </a:rPr>
              <a:t>Животные следуют за ними
</a:t>
            </a:r>
            <a:pPr algn="r"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За растениями на сушу пришли насекомые, а затем первые земноводные. Новые места обитания открыли путь к ещё большему разнообразию жизни.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977675" y="3883575"/>
            <a:ext cx="3898500" cy="847500"/>
          </a:xfrm>
          <a:prstGeom prst="rect">
            <a:avLst/>
          </a:prstGeom>
          <a:noFill/>
          <a:ln/>
        </p:spPr>
        <p:txBody>
          <a:bodyPr wrap="square" lIns="0" tIns="0" rIns="0" bIns="0" rtlCol="0" anchor="ctr"/>
          <a:lstStyle/>
          <a:p>
            <a:pPr algn="l" indent="0" marL="0">
              <a:lnSpc>
                <a:spcPct val="115000"/>
              </a:lnSpc>
              <a:buNone/>
            </a:pPr>
            <a:r>
              <a:rPr lang="en-US" sz="922" dirty="0">
                <a:solidFill>
                  <a:srgbClr val="000000"/>
                </a:solidFill>
                <a:latin typeface="Arial" pitchFamily="34" charset="0"/>
                <a:ea typeface="Arial" pitchFamily="34" charset="-122"/>
                <a:cs typeface="Arial" pitchFamily="34" charset="-120"/>
              </a:rPr>
              <a:t>Это одно из самых известных массовых вымираний в истории Земли: оно показало, как сильно может измениться жизнь после большой катастрофы.
</a:t>
            </a:r>
            <a:endParaRPr lang="en-US" sz="922" dirty="0"/>
          </a:p>
        </p:txBody>
      </p:sp>
      <p:sp>
        <p:nvSpPr>
          <p:cNvPr id="5" name="Text 1"/>
          <p:cNvSpPr txBox="1"/>
          <p:nvPr/>
        </p:nvSpPr>
        <p:spPr>
          <a:xfrm>
            <a:off x="952725" y="3066675"/>
            <a:ext cx="3677700" cy="183600"/>
          </a:xfrm>
          <a:prstGeom prst="rect">
            <a:avLst/>
          </a:prstGeom>
          <a:noFill/>
          <a:ln/>
        </p:spPr>
        <p:txBody>
          <a:bodyPr wrap="square" lIns="0" tIns="0" rIns="0" bIns="0" rtlCol="0" anchor="t"/>
          <a:lstStyle/>
          <a:p>
            <a:pPr algn="ctr" indent="0" marL="0">
              <a:lnSpc>
                <a:spcPct val="115000"/>
              </a:lnSpc>
              <a:buNone/>
            </a:pPr>
            <a:r>
              <a:rPr lang="en-US" sz="628" i="1" dirty="0">
                <a:solidFill>
                  <a:srgbClr val="000000"/>
                </a:solidFill>
                <a:latin typeface="Arial" pitchFamily="34" charset="0"/>
                <a:ea typeface="Arial" pitchFamily="34" charset="-122"/>
                <a:cs typeface="Arial" pitchFamily="34" charset="-120"/>
              </a:rPr>
              <a:t>Международная стратиграфическая шкала; данные палеонтологии о вымирании на границе мела и палеогена
</a:t>
            </a:r>
            <a:endParaRPr lang="en-US" sz="628" dirty="0"/>
          </a:p>
        </p:txBody>
      </p:sp>
      <p:sp>
        <p:nvSpPr>
          <p:cNvPr id="6" name="Text 2"/>
          <p:cNvSpPr txBox="1"/>
          <p:nvPr/>
        </p:nvSpPr>
        <p:spPr>
          <a:xfrm>
            <a:off x="605475" y="661277"/>
            <a:ext cx="4372200" cy="1309800"/>
          </a:xfrm>
          <a:prstGeom prst="rect">
            <a:avLst/>
          </a:prstGeom>
          <a:noFill/>
          <a:ln/>
        </p:spPr>
        <p:txBody>
          <a:bodyPr wrap="square" lIns="0" tIns="0" rIns="0" bIns="0" rtlCol="0" anchor="b"/>
          <a:lstStyle/>
          <a:p>
            <a:pPr algn="ctr" indent="0" marL="0">
              <a:lnSpc>
                <a:spcPct val="80000"/>
              </a:lnSpc>
              <a:buNone/>
            </a:pPr>
            <a:r>
              <a:rPr lang="en-US" sz="4866" b="1" dirty="0">
                <a:solidFill>
                  <a:srgbClr val="000000"/>
                </a:solidFill>
                <a:latin typeface="Arial" pitchFamily="34" charset="0"/>
                <a:ea typeface="Arial" pitchFamily="34" charset="-122"/>
                <a:cs typeface="Arial" pitchFamily="34" charset="-120"/>
              </a:rPr>
              <a:t>66 миллионов лет назад
</a:t>
            </a:r>
            <a:endParaRPr lang="en-US" sz="4866" dirty="0"/>
          </a:p>
        </p:txBody>
      </p:sp>
      <p:sp>
        <p:nvSpPr>
          <p:cNvPr id="7" name="Text 3"/>
          <p:cNvSpPr txBox="1"/>
          <p:nvPr/>
        </p:nvSpPr>
        <p:spPr>
          <a:xfrm>
            <a:off x="605475" y="2044425"/>
            <a:ext cx="4372200" cy="943800"/>
          </a:xfrm>
          <a:prstGeom prst="rect">
            <a:avLst/>
          </a:prstGeom>
          <a:noFill/>
          <a:ln/>
        </p:spPr>
        <p:txBody>
          <a:bodyPr wrap="square" lIns="0" tIns="0" rIns="0" bIns="0" rtlCol="0" anchor="t"/>
          <a:lstStyle/>
          <a:p>
            <a:pPr algn="ctr" indent="0" marL="0">
              <a:lnSpc>
                <a:spcPct val="100000"/>
              </a:lnSpc>
              <a:buNone/>
            </a:pPr>
            <a:r>
              <a:rPr lang="en-US" sz="2114" b="1" dirty="0">
                <a:solidFill>
                  <a:srgbClr val="000000"/>
                </a:solidFill>
                <a:latin typeface="Arial" pitchFamily="34" charset="0"/>
                <a:ea typeface="Arial" pitchFamily="34" charset="-122"/>
                <a:cs typeface="Arial" pitchFamily="34" charset="-120"/>
              </a:rPr>
              <a:t>исчезли динозавры, и после этого выжившие группы быстро заняли освободившиеся места.
</a:t>
            </a:r>
            <a:endParaRPr lang="en-US" sz="2114" dirty="0"/>
          </a:p>
        </p:txBody>
      </p:sp>
      <p:sp>
        <p:nvSpPr>
          <p:cNvPr id="8" name="Text 4"/>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14</a:t>
            </a:r>
            <a:endParaRPr lang="en-US" sz="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550" y="1292562"/>
            <a:ext cx="8612400" cy="359167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15</a:t>
            </a:r>
            <a:endParaRPr lang="en-US" sz="700" dirty="0"/>
          </a:p>
        </p:txBody>
      </p:sp>
      <p:sp>
        <p:nvSpPr>
          <p:cNvPr id="6" name="Text 1"/>
          <p:cNvSpPr txBox="1"/>
          <p:nvPr/>
        </p:nvSpPr>
        <p:spPr>
          <a:xfrm>
            <a:off x="261550" y="2700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Как менялась жизнь на планете
</a:t>
            </a:r>
            <a:endParaRPr lang="en-US" sz="2212" dirty="0"/>
          </a:p>
        </p:txBody>
      </p:sp>
      <p:sp>
        <p:nvSpPr>
          <p:cNvPr id="7" name="Text 2"/>
          <p:cNvSpPr txBox="1"/>
          <p:nvPr/>
        </p:nvSpPr>
        <p:spPr>
          <a:xfrm>
            <a:off x="261550" y="7215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000000"/>
                </a:solidFill>
                <a:latin typeface="Arial" pitchFamily="34" charset="0"/>
                <a:ea typeface="Arial" pitchFamily="34" charset="-122"/>
                <a:cs typeface="Arial" pitchFamily="34" charset="-120"/>
              </a:rPr>
              <a:t>Схема показывает, как жизнь постепенно переходила от простых форм к всё более сложным и разнообразным организмам.
</a:t>
            </a:r>
            <a:endParaRPr lang="en-US" sz="111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55725" y="1669892"/>
            <a:ext cx="198300" cy="17626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684925" y="3418649"/>
            <a:ext cx="194700" cy="1947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617725" y="1588838"/>
            <a:ext cx="194700" cy="1947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55725" y="3161517"/>
            <a:ext cx="198300" cy="176267"/>
          </a:xfrm>
          <a:prstGeom prst="rect">
            <a:avLst/>
          </a:prstGeom>
        </p:spPr>
      </p:pic>
      <p:sp>
        <p:nvSpPr>
          <p:cNvPr id="12" name="Text 0"/>
          <p:cNvSpPr txBox="1"/>
          <p:nvPr/>
        </p:nvSpPr>
        <p:spPr>
          <a:xfrm>
            <a:off x="270000" y="270000"/>
            <a:ext cx="8604000" cy="5349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Окаменелости помогают узнать прошлое
</a:t>
            </a:r>
            <a:endParaRPr lang="en-US" sz="2412" dirty="0"/>
          </a:p>
        </p:txBody>
      </p:sp>
      <p:sp>
        <p:nvSpPr>
          <p:cNvPr id="13"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16</a:t>
            </a:r>
            <a:endParaRPr lang="en-US" sz="700" dirty="0"/>
          </a:p>
        </p:txBody>
      </p:sp>
      <p:sp>
        <p:nvSpPr>
          <p:cNvPr id="14" name="Text 2"/>
          <p:cNvSpPr txBox="1"/>
          <p:nvPr/>
        </p:nvSpPr>
        <p:spPr>
          <a:xfrm>
            <a:off x="1225350" y="1484350"/>
            <a:ext cx="2350800" cy="12222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Следы древних существ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Окаменелости могут быть костями, раковинами или отпечатками. Они сохранились в камне и помогают узнать, кто жил на Земле очень давно.
</a:t>
            </a:r>
            <a:endParaRPr lang="en-US" sz="1100" dirty="0"/>
          </a:p>
        </p:txBody>
      </p:sp>
      <p:sp>
        <p:nvSpPr>
          <p:cNvPr id="15" name="Text 3"/>
          <p:cNvSpPr txBox="1"/>
          <p:nvPr/>
        </p:nvSpPr>
        <p:spPr>
          <a:xfrm>
            <a:off x="5352750" y="3242313"/>
            <a:ext cx="2350800" cy="12222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Жизнь оставляет след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Даже маленькие остатки организмов важны для науки. Они показывают, что жизнь существовала очень давно, ещё до растений, животных и человека.
</a:t>
            </a:r>
            <a:endParaRPr lang="en-US" sz="1100" dirty="0"/>
          </a:p>
        </p:txBody>
      </p:sp>
      <p:sp>
        <p:nvSpPr>
          <p:cNvPr id="16" name="Text 4"/>
          <p:cNvSpPr txBox="1"/>
          <p:nvPr/>
        </p:nvSpPr>
        <p:spPr>
          <a:xfrm>
            <a:off x="5285550" y="1412513"/>
            <a:ext cx="2350800" cy="12222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Подсказки для учёных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По окаменелостям учёные узнают, как выглядели древние организмы, чем они питались и где жили. Это словно читать старую, но очень интересную книгу.
</a:t>
            </a:r>
            <a:endParaRPr lang="en-US" sz="1100" dirty="0"/>
          </a:p>
        </p:txBody>
      </p:sp>
      <p:sp>
        <p:nvSpPr>
          <p:cNvPr id="17" name="Text 5"/>
          <p:cNvSpPr txBox="1"/>
          <p:nvPr/>
        </p:nvSpPr>
        <p:spPr>
          <a:xfrm>
            <a:off x="1225350" y="2975975"/>
            <a:ext cx="2350800" cy="12222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Каменная память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Некоторые находки прячутся в слоях пород, как секреты в большом пироге. Каждый слой может рассказать о своём времени и об условиях той эпохи.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600" y="988531"/>
            <a:ext cx="4742400" cy="1880288"/>
          </a:xfrm>
          <a:prstGeom prst="rect">
            <a:avLst/>
          </a:prstGeom>
        </p:spPr>
      </p:pic>
      <p:pic>
        <p:nvPicPr>
          <p:cNvPr id="4" name="Image 2" descr="preencoded.png">    </p:cNvPr>
          <p:cNvPicPr>
            <a:picLocks noChangeAspect="1"/>
          </p:cNvPicPr>
          <p:nvPr/>
        </p:nvPicPr>
        <p:blipFill>
          <a:blip r:embed="rId3"/>
          <a:stretch>
            <a:fillRect/>
          </a:stretch>
        </p:blipFill>
        <p:spPr>
          <a:xfrm>
            <a:off x="4131600" y="2991433"/>
            <a:ext cx="4742400" cy="188028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70000" y="270000"/>
            <a:ext cx="8604000" cy="5490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Как учёные узнают возраст древних находок
</a:t>
            </a:r>
            <a:endParaRPr lang="en-US" sz="2012" dirty="0"/>
          </a:p>
        </p:txBody>
      </p:sp>
      <p:sp>
        <p:nvSpPr>
          <p:cNvPr id="7"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17</a:t>
            </a:r>
            <a:endParaRPr lang="en-US" sz="700" dirty="0"/>
          </a:p>
        </p:txBody>
      </p:sp>
      <p:sp>
        <p:nvSpPr>
          <p:cNvPr id="8" name="Text 2"/>
          <p:cNvSpPr txBox="1"/>
          <p:nvPr/>
        </p:nvSpPr>
        <p:spPr>
          <a:xfrm>
            <a:off x="270000" y="1211200"/>
            <a:ext cx="3482400" cy="14352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Слои камня рассказывают историю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Геологи смотрят, в каком слое лежит находка, ведь нижние слои обычно старше верхних. Так можно понять, что было раньше, а что позже. Каменные пласты работают как аккуратная лестница времени.
</a:t>
            </a:r>
            <a:endParaRPr lang="en-US" sz="1100" dirty="0"/>
          </a:p>
        </p:txBody>
      </p:sp>
      <p:sp>
        <p:nvSpPr>
          <p:cNvPr id="9" name="Text 3"/>
          <p:cNvSpPr txBox="1"/>
          <p:nvPr/>
        </p:nvSpPr>
        <p:spPr>
          <a:xfrm>
            <a:off x="270000" y="3214101"/>
            <a:ext cx="3482400" cy="14352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Радиоактивные часы в породах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Некоторые минералы содержат вещества, которые медленно изменяются с очень точной скоростью. Учёные измеряют это изменение и узнают возраст пород. Поэтому лупа, молоток и образцы камня помогают читать прошлое почти как детективы.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7659900" cy="836700"/>
          </a:xfrm>
          <a:prstGeom prst="rect">
            <a:avLst/>
          </a:prstGeom>
          <a:noFill/>
          <a:ln/>
        </p:spPr>
        <p:txBody>
          <a:bodyPr wrap="square" lIns="0" tIns="0" rIns="0" bIns="0" rtlCol="0" anchor="t"/>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Живые организмы и Земля меняли друг друга
</a:t>
            </a:r>
            <a:endParaRPr lang="en-US" sz="2412" dirty="0"/>
          </a:p>
        </p:txBody>
      </p:sp>
      <p:sp>
        <p:nvSpPr>
          <p:cNvPr id="10"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18</a:t>
            </a:r>
            <a:endParaRPr lang="en-US" sz="700" dirty="0"/>
          </a:p>
        </p:txBody>
      </p:sp>
      <p:sp>
        <p:nvSpPr>
          <p:cNvPr id="11" name="Text 2"/>
          <p:cNvSpPr txBox="1"/>
          <p:nvPr/>
        </p:nvSpPr>
        <p:spPr>
          <a:xfrm>
            <a:off x="270001" y="1829500"/>
            <a:ext cx="2103600" cy="13803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Кислород изменил воздух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Когда микробы начали выделять кислород, атмосфера постепенно стала другой. Это дало одними организмам новые возможности, а другим пришлось приспосабливаться или исчезнуть.
</a:t>
            </a:r>
            <a:endParaRPr lang="en-US" sz="1100" dirty="0"/>
          </a:p>
        </p:txBody>
      </p:sp>
      <p:sp>
        <p:nvSpPr>
          <p:cNvPr id="12" name="Text 3"/>
          <p:cNvSpPr txBox="1"/>
          <p:nvPr/>
        </p:nvSpPr>
        <p:spPr>
          <a:xfrm>
            <a:off x="2436813" y="1829500"/>
            <a:ext cx="2103600" cy="13803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Почвы создавались медленно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Сначала на суше было мало почвы. Со временем растения, вода и мелкие организмы помогли образовать плодородный слой, где стало легче жить многим видам.
</a:t>
            </a:r>
            <a:endParaRPr lang="en-US" sz="1100" dirty="0"/>
          </a:p>
        </p:txBody>
      </p:sp>
      <p:sp>
        <p:nvSpPr>
          <p:cNvPr id="13" name="Text 4"/>
          <p:cNvSpPr txBox="1"/>
          <p:nvPr/>
        </p:nvSpPr>
        <p:spPr>
          <a:xfrm>
            <a:off x="4603624" y="1829500"/>
            <a:ext cx="2103600" cy="13803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Леса влияли на климат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Появление лесов изменило влажность, тень и количество углекислого газа. Так сами растения стали частью больших перемен на планете, а не просто её украшением.
</a:t>
            </a:r>
            <a:endParaRPr lang="en-US" sz="1100" dirty="0"/>
          </a:p>
        </p:txBody>
      </p:sp>
      <p:sp>
        <p:nvSpPr>
          <p:cNvPr id="14" name="Text 5"/>
          <p:cNvSpPr txBox="1"/>
          <p:nvPr/>
        </p:nvSpPr>
        <p:spPr>
          <a:xfrm>
            <a:off x="6770451" y="1829500"/>
            <a:ext cx="2103600" cy="1380300"/>
          </a:xfrm>
          <a:prstGeom prst="rect">
            <a:avLst/>
          </a:prstGeom>
          <a:noFill/>
          <a:ln/>
        </p:spPr>
        <p:txBody>
          <a:bodyPr wrap="square" lIns="0" tIns="0" rIns="0" bIns="0" rtlCol="0" anchor="ctr"/>
          <a:lstStyle/>
          <a:p>
            <a:pPr algn="l" indent="0" marL="0">
              <a:lnSpc>
                <a:spcPct val="115000"/>
              </a:lnSpc>
              <a:buNone/>
            </a:pPr>
            <a:r>
              <a:rPr lang="en-US" sz="1095" b="1" dirty="0">
                <a:solidFill>
                  <a:srgbClr val="000000"/>
                </a:solidFill>
                <a:latin typeface="Arial" pitchFamily="34" charset="0"/>
                <a:ea typeface="Arial" pitchFamily="34" charset="-122"/>
                <a:cs typeface="Arial" pitchFamily="34" charset="-120"/>
              </a:rPr>
              <a:t>Материки меняли судьбу видов
</a:t>
            </a:r>
            <a:pPr algn="l" indent="0" marL="0">
              <a:lnSpc>
                <a:spcPct val="115000"/>
              </a:lnSpc>
              <a:buNone/>
            </a:pPr>
            <a:r>
              <a:rPr lang="en-US" sz="29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95" dirty="0">
                <a:solidFill>
                  <a:srgbClr val="000000"/>
                </a:solidFill>
                <a:latin typeface="Arial" pitchFamily="34" charset="0"/>
                <a:ea typeface="Arial" pitchFamily="34" charset="-122"/>
                <a:cs typeface="Arial" pitchFamily="34" charset="-120"/>
              </a:rPr>
              <a:t>Когда материки двигались, моря открывались и закрывались, а климат менялся. Одни виды получали новые места для жизни, а другим становилось труднее выживать.
</a:t>
            </a:r>
            <a:endParaRPr lang="en-US" sz="1095"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835670"/>
            <a:ext cx="9144000" cy="230385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8604000" cy="557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Человек появился очень поздно
</a:t>
            </a:r>
            <a:endParaRPr lang="en-US" sz="2212" dirty="0"/>
          </a:p>
        </p:txBody>
      </p:sp>
      <p:sp>
        <p:nvSpPr>
          <p:cNvPr id="10" name="Text 1"/>
          <p:cNvSpPr txBox="1"/>
          <p:nvPr/>
        </p:nvSpPr>
        <p:spPr>
          <a:xfrm>
            <a:off x="8909850" y="4911150"/>
            <a:ext cx="198300" cy="194700"/>
          </a:xfrm>
          <a:prstGeom prst="rect">
            <a:avLst/>
          </a:prstGeom>
          <a:noFill/>
          <a:ln/>
        </p:spPr>
        <p:txBody>
          <a:bodyPr wrap="square" lIns="0" tIns="0" rIns="0" bIns="0" rtlCol="0" anchor="ctr"/>
          <a:lstStyle/>
          <a:p>
            <a:pPr algn="ctr" indent="0" marL="0">
              <a:lnSpc>
                <a:spcPct val="115000"/>
              </a:lnSpc>
              <a:buNone/>
            </a:pPr>
            <a:r>
              <a:rPr lang="en-US" sz="700" dirty="0">
                <a:solidFill>
                  <a:srgbClr val="000000"/>
                </a:solidFill>
                <a:latin typeface="Arial" pitchFamily="34" charset="0"/>
                <a:ea typeface="Arial" pitchFamily="34" charset="-122"/>
                <a:cs typeface="Arial" pitchFamily="34" charset="-120"/>
              </a:rPr>
              <a:t>19</a:t>
            </a:r>
            <a:endParaRPr lang="en-US" sz="700" dirty="0"/>
          </a:p>
        </p:txBody>
      </p:sp>
      <p:sp>
        <p:nvSpPr>
          <p:cNvPr id="11" name="Text 2"/>
          <p:cNvSpPr txBox="1"/>
          <p:nvPr/>
        </p:nvSpPr>
        <p:spPr>
          <a:xfrm>
            <a:off x="269963" y="1457306"/>
            <a:ext cx="2793000" cy="10944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Долгая подготовка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Почти вся история Земли прошла без людей. Сначала были микробы, потом сложные клетки, растения и животные — и лишь затем появился человек.
</a:t>
            </a:r>
            <a:endParaRPr lang="en-US" sz="1200" dirty="0"/>
          </a:p>
        </p:txBody>
      </p:sp>
      <p:sp>
        <p:nvSpPr>
          <p:cNvPr id="12" name="Text 3"/>
          <p:cNvSpPr txBox="1"/>
          <p:nvPr/>
        </p:nvSpPr>
        <p:spPr>
          <a:xfrm>
            <a:off x="3175496" y="1457306"/>
            <a:ext cx="2793000" cy="10944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Совсем маленькая часть времени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Если представить всю историю планеты как один день, человек возник бы почти в самом конце. До этого прошло множество очень важных перемен.
</a:t>
            </a:r>
            <a:endParaRPr lang="en-US" sz="1200" dirty="0"/>
          </a:p>
        </p:txBody>
      </p:sp>
      <p:sp>
        <p:nvSpPr>
          <p:cNvPr id="13" name="Text 4"/>
          <p:cNvSpPr txBox="1"/>
          <p:nvPr/>
        </p:nvSpPr>
        <p:spPr>
          <a:xfrm>
            <a:off x="6081037" y="1458268"/>
            <a:ext cx="2793000" cy="10944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Мы — часть большой истории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Человек не начал историю жизни, а стал её поздним продолжением. Поэтому изучать прошлое Земли интересно: оно помогает понять, как долго всё развивалось.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129350" y="1681087"/>
            <a:ext cx="6885300" cy="857700"/>
          </a:xfrm>
          <a:prstGeom prst="rect">
            <a:avLst/>
          </a:prstGeom>
          <a:noFill/>
          <a:ln/>
        </p:spPr>
        <p:txBody>
          <a:bodyPr wrap="square" lIns="0" tIns="0" rIns="0" bIns="0" rtlCol="0" anchor="b"/>
          <a:lstStyle/>
          <a:p>
            <a:pPr algn="ctr" indent="0" marL="0">
              <a:lnSpc>
                <a:spcPct val="100000"/>
              </a:lnSpc>
              <a:buNone/>
            </a:pPr>
            <a:r>
              <a:rPr lang="en-US" sz="2912" b="1" dirty="0">
                <a:solidFill>
                  <a:srgbClr val="000000"/>
                </a:solidFill>
                <a:latin typeface="Arial" pitchFamily="34" charset="0"/>
                <a:ea typeface="Arial" pitchFamily="34" charset="-122"/>
                <a:cs typeface="Arial" pitchFamily="34" charset="-120"/>
              </a:rPr>
              <a:t>Главный вывод: жизнь развивалась шаг за шагом
</a:t>
            </a:r>
            <a:endParaRPr lang="en-US" sz="2912" dirty="0"/>
          </a:p>
        </p:txBody>
      </p:sp>
      <p:sp>
        <p:nvSpPr>
          <p:cNvPr id="5" name="Text 1"/>
          <p:cNvSpPr txBox="1"/>
          <p:nvPr/>
        </p:nvSpPr>
        <p:spPr>
          <a:xfrm>
            <a:off x="2372600" y="2756027"/>
            <a:ext cx="4399200" cy="815100"/>
          </a:xfrm>
          <a:prstGeom prst="rect">
            <a:avLst/>
          </a:prstGeom>
          <a:noFill/>
          <a:ln/>
        </p:spPr>
        <p:txBody>
          <a:bodyPr wrap="square" lIns="0" tIns="0" rIns="0" bIns="0" rtlCol="0" anchor="t"/>
          <a:lstStyle/>
          <a:p>
            <a:pPr algn="ctr" indent="0" marL="0">
              <a:lnSpc>
                <a:spcPct val="115000"/>
              </a:lnSpc>
              <a:buNone/>
            </a:pPr>
            <a:r>
              <a:rPr lang="en-US" sz="900" dirty="0">
                <a:solidFill>
                  <a:srgbClr val="000000"/>
                </a:solidFill>
                <a:latin typeface="Arial" pitchFamily="34" charset="0"/>
                <a:ea typeface="Arial" pitchFamily="34" charset="-122"/>
                <a:cs typeface="Arial" pitchFamily="34" charset="-120"/>
              </a:rPr>
              <a:t>Жизнь на Земле не появилась сразу. Она росла очень медленно: от простых молекул и микробов до сложных организмов, суши и человека. Каждый маленький шаг менял весь мир.
</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2026-05-25T16:51:19Z</dcterms:created>
  <dcterms:modified xsi:type="dcterms:W3CDTF">2026-05-25T16:51:19Z</dcterms:modified>
</cp:coreProperties>
</file>