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развитых стран: ключевые направления и масштабы
</a:t>
            </a:r>
            <a:endParaRPr lang="en-US" sz="2047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интеграционных процессов развитых стран с конца XX века до современности.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предпосылки интеграции развитых стран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Второй мировой войны страны стремились к восстановлению экономики, предотвращению новых конфликтов и укреплению безопасности. Эти процессы совпали с научно-технической революцией и глобализацией, стимулируя объединение Европы и Северной Америки.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и формы интеграции развитых стран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— это комплексный процесс сближения государств в политике, экономике и стандартах, направленный на создание устойчивых союзов и общих ценностей.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интеграция включает координацию внешней и внутренней политики для усиления влияния на международной арене и совместного принятия решений.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и культурная интеграция способствует унификации стандартов жизни и укреплению взаимопонимания через обмен культурными ценностями и образовательные программы.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интеграция выражается в создании общего рынка, где обеспечивается свободное движение товаров, услуг, капиталов и рабочей силы.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2225050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развитие и инновации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задача интеграции — обеспечить устойчивый рост экономики и сформировать единый рынок с привлекательной средой для инноваций и инвестиций.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Цели интеграции для развитых стран
</a:t>
            </a:r>
            <a:endParaRPr lang="en-US" sz="2200" dirty="0"/>
          </a:p>
        </p:txBody>
      </p:sp>
      <p:sp>
        <p:nvSpPr>
          <p:cNvPr id="8" name="Text 3"/>
          <p:cNvSpPr txBox="1"/>
          <p:nvPr/>
        </p:nvSpPr>
        <p:spPr>
          <a:xfrm>
            <a:off x="775200" y="3255775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стабильность и коллективные решения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объединения укрепляют политическую и социальную безопасность, позволяя совместно решать глобальные вызовы, такие как экология и миграция.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275989"/>
            <a:ext cx="4418400" cy="15984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форм интеграции по степени координации политики и уровню свободы движения между участниками.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интеграционных объединений и их особенности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интеграции повышается от зон свободной торговли к экономическим союзам с углублением сотрудничества и снятием барьеров.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комиссия, 2023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906775"/>
            <a:ext cx="2772600" cy="9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ЕС: хронология и динамика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971755" y="2503425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1957 году шесть стран основали Европейское экономическое сообщество, положив начало постепенному расширению и углублению интеграции на европейском континенте.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971750" y="3503602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1981 по 2013 годы ЕС пополнился новыми членами из Западной, Центральной и Восточной Европы, расширяясь до 27 государств к 2023 году.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рынок ЕС как пример интеграции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рынок обеспечивает свободное перемещение товаров, услуг, капиталов и рабочей силы, устраняя внутренние экономические границы между странами-участниками.
</a:t>
            </a:r>
            <a:endParaRPr lang="en-US" sz="934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Установлены общие стандарты качества, экологические нормы и правила конкуренции, что способствует гармонизации и росту экономического потенциала союза.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Североамериканская интеграция: от НАФТА к USMCA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НАФТА: объединение рынков
</a:t>
            </a:r>
            <a:pPr algn="l" indent="0" marL="0">
              <a:lnSpc>
                <a:spcPct val="115000"/>
              </a:lnSpc>
              <a:buNone/>
            </a:pPr>
            <a:r>
              <a:rPr lang="en-US" sz="6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1994 году НАФТА сформировал зону свободной торговли между США, Канадой и Мексикой, значительно увеличив товарооборот и углубив экономическое сотрудничество.
</a:t>
            </a:r>
            <a:endParaRPr lang="en-US" sz="986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USMCA и обновленные стандарты
</a:t>
            </a:r>
            <a:pPr algn="l" indent="0" marL="0">
              <a:lnSpc>
                <a:spcPct val="115000"/>
              </a:lnSpc>
              <a:buNone/>
            </a:pPr>
            <a:r>
              <a:rPr lang="en-US" sz="5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2020 году НАФТА был заменён соглашением USMCA, усилившим требования к промышленным отраслям и создавшим более современные правила для цифровой экономики.
</a:t>
            </a:r>
            <a:endParaRPr lang="en-US" sz="941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Положительное влияние на ключевые сектора
</a:t>
            </a:r>
            <a:pPr algn="l" indent="0" marL="0">
              <a:lnSpc>
                <a:spcPct val="115000"/>
              </a:lnSpc>
              <a:buNone/>
            </a:pPr>
            <a:r>
              <a:rPr lang="en-US" sz="6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Соглашения способствовали развитию автомобильной промышленности, сельского хозяйства и электронной коммерции, укрепляя интеграционные процессы в Северной Америке.
</a:t>
            </a:r>
            <a:endParaRPr lang="en-US" sz="961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развитых стран в Азиатско-Тихоокеанском регионе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региона участвуют в CPTPP, направленном на либерализацию торговли и стимулирование экономического роста через снижение тарифов и барьеров.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Гармонизация нормативных актов обеспечивает единые правила для бизнеса и способствует повышению прозрачности и безопасности рыночных отношений.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интеллектуальной собственности играет ключевую роль в стимулировании инноваций и создании благоприятной среды для инвестиций.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ВВП ЕС отражает эффективность интеграционных процессов и устойчивость экономического роста во всех сферах совместного рынка.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достижения Европейского союза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ВВП демонстрирует положительное влияние интеграции на экономическую мощь союза и расширение внутренних экономических связей.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Евростат, 2023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сотрудничества привело к значительному росту экспортно-импортных операций и увеличению иностранных инвестиций между странами-участниками.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торговли в рамках НАФТА/USMCA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тарифов и обновление соглашений способствовали более тесной экономической интеграции Северной Америки и устойчивому росту товарооборота.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Статистический офис НАФТА/USMCA, данные по состоянию на 2022 год.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972" y="1960185"/>
            <a:ext cx="273600" cy="2188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6662" y="1940958"/>
            <a:ext cx="268200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9968" y="3454536"/>
            <a:ext cx="273600" cy="2188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3943" y="3454536"/>
            <a:ext cx="273600" cy="21888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ОЭСР в интеграции развитых стран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реформы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ОЭСР способствует модернизации систем образования, стимулируя обмен опытом и разработку стратегий по повышению качества обучения и доступности образования среди развитых стран.
</a:t>
            </a:r>
            <a:endParaRPr lang="en-US" sz="854" dirty="0"/>
          </a:p>
        </p:txBody>
      </p:sp>
      <p:sp>
        <p:nvSpPr>
          <p:cNvPr id="10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координация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поддерживает гармонизацию экономических политик, анализирует макроэкономические тенденции и продвигает меры по долгосрочному экономическому росту и устойчивости.
</a:t>
            </a:r>
            <a:endParaRPr lang="en-US" sz="854" dirty="0"/>
          </a:p>
        </p:txBody>
      </p:sp>
      <p:sp>
        <p:nvSpPr>
          <p:cNvPr id="11" name="Text 4"/>
          <p:cNvSpPr txBox="1"/>
          <p:nvPr/>
        </p:nvSpPr>
        <p:spPr>
          <a:xfrm>
            <a:off x="1387900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Правовая политика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ОЭСР помогает странам в реформировании законодательства, обеспечивая соблюдение международных стандартов и стимулируя борьбу с коррупцией и налоговым мошенничеством.
</a:t>
            </a:r>
            <a:endParaRPr lang="en-US" sz="891" dirty="0"/>
          </a:p>
        </p:txBody>
      </p:sp>
      <p:sp>
        <p:nvSpPr>
          <p:cNvPr id="12" name="Text 5"/>
          <p:cNvSpPr txBox="1"/>
          <p:nvPr/>
        </p:nvSpPr>
        <p:spPr>
          <a:xfrm>
            <a:off x="5831875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4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Координирует действия по улучшению систем социальной защиты, снижению неравенства и развитию политики занятости с целью повышения общего уровня жизни в странах-членах.
</a:t>
            </a:r>
            <a:endParaRPr lang="en-US" sz="87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введения евро на финансовую интеграцию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971750" y="1869325"/>
            <a:ext cx="33378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евро существенно упростило международные расчеты внутри еврозоны, устранив необходимость валютных конвертаций и снизив транзакционные издержки между странами.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5007300" y="1869325"/>
            <a:ext cx="33378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валюта повысила прозрачность цен, укрепила финансовую интеграцию и привлекла инвестиции, создавая благоприятные условия для экономического роста и снижения финансовых рисков.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7874" y="1846057"/>
            <a:ext cx="5842652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передвижения рабочей силы способствует развитию экономики и знаниевого обмена между странами-членами. Таблица отражает количественные показатели трудовой миграции.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рабочей силы в странах ЕС (2022)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экономически развитые страны ЕС принимают значительное количество мигрантов, что указывает на активную трудовую мобильность и интеграцию.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Евростат, 2022 год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в сфере образования и науки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Программа Erasmus+ расширяет межстрановые образовательные обмены, способствуя культурному и профессиональному развитию молодых специалистов и преподавателей.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Гармонизация образовательных стандартов обеспечивает признание квалификаций и облегчает академическую и профессиональную мобильность по всему региону.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исследовательские проекты и создание общеевропейских лабораторий развивают научный потенциал и стимулируют инновации на трансконтинентальном уровне.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0" y="1456041"/>
            <a:ext cx="4804800" cy="16704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0" y="3129741"/>
            <a:ext cx="4804800" cy="167041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партнерство внутри интеграции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75199" y="1746025"/>
            <a:ext cx="277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Стратегия сокращения выбросов до 2030 года
</a:t>
            </a:r>
            <a:pPr algn="l" indent="0" marL="0">
              <a:lnSpc>
                <a:spcPct val="115000"/>
              </a:lnSpc>
              <a:buNone/>
            </a:pPr>
            <a:r>
              <a:rPr lang="en-US" sz="5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«Зелёный курс» устанавливает цель сокращения парниковых выбросов на 55% относительно 1990 года. Для достижения этой цели внедряются инновационные методы и единые стандарты, направленные на устойчивое развитие экономики.
</a:t>
            </a:r>
            <a:endParaRPr lang="en-US" sz="941" dirty="0"/>
          </a:p>
        </p:txBody>
      </p:sp>
      <p:sp>
        <p:nvSpPr>
          <p:cNvPr id="8" name="Text 2"/>
          <p:cNvSpPr txBox="1"/>
          <p:nvPr/>
        </p:nvSpPr>
        <p:spPr>
          <a:xfrm>
            <a:off x="775199" y="3419725"/>
            <a:ext cx="277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Транснациональные проекты по устойчивой энергетике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электромобилей и создание зелёных коридоров между странами способствуют снижению зависимости от ископаемых видов топлива и продвижению экологически чистых технологий.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Институциональные механизмы интеграции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комиссия осуществляет исполнительные функции, разрабатывая и продвигая инициативы для гармонизации политики и обеспечения единых стандартов.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совет определяет стратегические приоритеты ЕС, формируя долгосрочные цели интеграции и обеспечивая согласованное руководство.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Европарламент представляет интересы граждан, принимает законодательные акты и контролирует деятельность других институтов для обеспечения демократического процесса.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Сложности и вызовы интеграции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Неравномерное распределение экономических выгод вызывает внутренние противоречия, усиливая социальные различия и недовольство в ряде стран-членов.
</a:t>
            </a:r>
            <a:endParaRPr lang="en-US" sz="998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Кризисы и политические разногласия, такие как Брексит, показывают важность преодоления евроскептицизма и необходимости адаптации интеграционных процессов к новым вызовам.
</a:t>
            </a:r>
            <a:endParaRPr lang="en-US" sz="979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горизонты интеграции: цифровая эра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единого цифрового рынка ЕС способствует свободному потоку данных и услуг, стимулируя конкуренцию и новые бизнес-модели.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стандартов в области ИТ и кибербезопасности обеспечивает защиту пользователей и интеграцию технологических систем между странами.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инновационных кластеров и трансграничных стартап-экосистем ускоряет обмен знаниями и внедрение передовых технологий в разные секторы.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цифровой грамотности среди молодежи становится ключевым элементом подготовки кадров к современным вызовам и требованиям рынка труда.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218250"/>
            <a:ext cx="6810300" cy="16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Подводя итоги: интеграция как фактор устойчивого развития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2984803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развитых стран стимулирует экономический рост и инновации, укрепляя политическую стабильность и качество жизни. Будущее сотрудничества — в цифровых технологиях и науке как ключевых драйверах прогресса.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2026-05-11T06:29:20Z</dcterms:created>
  <dcterms:modified xsi:type="dcterms:W3CDTF">2026-05-11T06:29:20Z</dcterms:modified>
</cp:coreProperties>
</file>