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D64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63675" y="4258175"/>
            <a:ext cx="16960500" cy="47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7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Неорганические вещества клетки: основа жизнедеятельности
</a:t>
            </a:r>
            <a:pPr algn="ctr" indent="0" marL="0">
              <a:lnSpc>
                <a:spcPct val="100000"/>
              </a:lnSpc>
              <a:buNone/>
            </a:pPr>
            <a:r>
              <a:rPr lang="en-US" sz="6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36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 соли обеспечивают жизнь клетки и устойчивость её внутренней среды.
</a:t>
            </a:r>
            <a:pPr algn="ctr" indent="0" marL="0">
              <a:lnSpc>
                <a:spcPct val="100000"/>
              </a:lnSpc>
              <a:buNone/>
            </a:pPr>
            <a:r>
              <a:rPr lang="en-US" sz="36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71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20254" y="0"/>
            <a:ext cx="8063092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неорганические вещества так важны
</a:t>
            </a:r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их доля невелика, именно вода и минеральные соли задают условия для обмена веществ, транспорта, осмоса и работы клеток в организме.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713" y="2977081"/>
            <a:ext cx="533475" cy="711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45406" y="2977081"/>
            <a:ext cx="622388" cy="711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11100" y="2977081"/>
            <a:ext cx="711300" cy="711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21250" y="2977081"/>
            <a:ext cx="711300" cy="711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664769" y="2977081"/>
            <a:ext cx="444563" cy="7113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207850" y="791650"/>
            <a:ext cx="138723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свойства воды в клетке
</a:t>
            </a:r>
            <a:endParaRPr lang="en-US" sz="5000" dirty="0"/>
          </a:p>
        </p:txBody>
      </p:sp>
      <p:sp>
        <p:nvSpPr>
          <p:cNvPr id="9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469800" y="3796088"/>
            <a:ext cx="3307800" cy="106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Универсальный растворитель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469800" y="5123263"/>
            <a:ext cx="3307800" cy="3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Полярная молекула воды хорошо окружает ионы и многие полярные вещества, облегчая их растворение. Благодаря этому в клетке становятся возможными перенос веществ и множество реакций обмена.
</a:t>
            </a:r>
            <a:endParaRPr lang="en-US" sz="2400" dirty="0"/>
          </a:p>
        </p:txBody>
      </p:sp>
      <p:sp>
        <p:nvSpPr>
          <p:cNvPr id="12" name="Text 4"/>
          <p:cNvSpPr txBox="1"/>
          <p:nvPr/>
        </p:nvSpPr>
        <p:spPr>
          <a:xfrm>
            <a:off x="3979950" y="3796088"/>
            <a:ext cx="3307800" cy="106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 реакциях
</a:t>
            </a:r>
            <a:endParaRPr lang="en-US" sz="2800" dirty="0"/>
          </a:p>
        </p:txBody>
      </p:sp>
      <p:sp>
        <p:nvSpPr>
          <p:cNvPr id="13" name="Text 5"/>
          <p:cNvSpPr txBox="1"/>
          <p:nvPr/>
        </p:nvSpPr>
        <p:spPr>
          <a:xfrm>
            <a:off x="3979950" y="5123263"/>
            <a:ext cx="3307800" cy="3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не только служит средой, но и сама входит в химические процессы. Она участвует в гидролизе, а у растений — в реакциях фотосинтеза, связанных с образованием органических веществ.
</a:t>
            </a:r>
            <a:endParaRPr lang="en-US" sz="2400" dirty="0"/>
          </a:p>
        </p:txBody>
      </p:sp>
      <p:sp>
        <p:nvSpPr>
          <p:cNvPr id="14" name="Text 6"/>
          <p:cNvSpPr txBox="1"/>
          <p:nvPr/>
        </p:nvSpPr>
        <p:spPr>
          <a:xfrm>
            <a:off x="7490100" y="3796088"/>
            <a:ext cx="3307800" cy="106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 обмен
</a:t>
            </a:r>
            <a:endParaRPr lang="en-US" sz="2800" dirty="0"/>
          </a:p>
        </p:txBody>
      </p:sp>
      <p:sp>
        <p:nvSpPr>
          <p:cNvPr id="15" name="Text 7"/>
          <p:cNvSpPr txBox="1"/>
          <p:nvPr/>
        </p:nvSpPr>
        <p:spPr>
          <a:xfrm>
            <a:off x="7490100" y="5123263"/>
            <a:ext cx="3307800" cy="3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Водная среда обеспечивает диффузию, движение растворённых веществ и перенос ионов через мембраны. Это помогает клетке быстро распределять вещества и поддерживать согласованную работу органоидов.
</a:t>
            </a:r>
            <a:endParaRPr lang="en-US" sz="2400" dirty="0"/>
          </a:p>
        </p:txBody>
      </p:sp>
      <p:sp>
        <p:nvSpPr>
          <p:cNvPr id="16" name="Text 8"/>
          <p:cNvSpPr txBox="1"/>
          <p:nvPr/>
        </p:nvSpPr>
        <p:spPr>
          <a:xfrm>
            <a:off x="11000250" y="3796088"/>
            <a:ext cx="3307800" cy="106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Тургор растений
</a:t>
            </a:r>
            <a:endParaRPr lang="en-US" sz="2800" dirty="0"/>
          </a:p>
        </p:txBody>
      </p:sp>
      <p:sp>
        <p:nvSpPr>
          <p:cNvPr id="17" name="Text 9"/>
          <p:cNvSpPr txBox="1"/>
          <p:nvPr/>
        </p:nvSpPr>
        <p:spPr>
          <a:xfrm>
            <a:off x="11000250" y="5123263"/>
            <a:ext cx="3307800" cy="3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растительных клетках вода наполняет вакуоль и создаёт внутреннее давление, которое удерживает ткани упругими. Именно тургор помогает листьям и стеблям сохранять форму и сопротивляться увяданию.
</a:t>
            </a:r>
            <a:endParaRPr lang="en-US" sz="2400" dirty="0"/>
          </a:p>
        </p:txBody>
      </p:sp>
      <p:sp>
        <p:nvSpPr>
          <p:cNvPr id="18" name="Text 10"/>
          <p:cNvSpPr txBox="1"/>
          <p:nvPr/>
        </p:nvSpPr>
        <p:spPr>
          <a:xfrm>
            <a:off x="14510400" y="3796088"/>
            <a:ext cx="3307800" cy="106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Стабильность условий
</a:t>
            </a:r>
            <a:endParaRPr lang="en-US" sz="2800" dirty="0"/>
          </a:p>
        </p:txBody>
      </p:sp>
      <p:sp>
        <p:nvSpPr>
          <p:cNvPr id="19" name="Text 11"/>
          <p:cNvSpPr txBox="1"/>
          <p:nvPr/>
        </p:nvSpPr>
        <p:spPr>
          <a:xfrm>
            <a:off x="14510400" y="5123263"/>
            <a:ext cx="3307800" cy="3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теплоёмкость воды смягчает колебания температуры внутри клетки. Поэтому цитоплазма нагревается и охлаждается медленнее, а биохимические реакции протекают в более устойчивых условиях.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Жидкие среды и активно работающие органы содержат больше воды, чем плотные опорные ткани.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обмен веществ и подвижность ткани, тем больше в ней воды; костная ткань выделяется минимальной водностью.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Содержание воды в разных тканях организма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данные по биологии человека: типичные диапазоны содержания воды в тканях
</a:t>
            </a:r>
            <a:endParaRPr lang="en-US" sz="145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A1E2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82458" y="2400"/>
            <a:ext cx="8300734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683400" y="1548575"/>
            <a:ext cx="8360400" cy="19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молекулы воды и её свойства
</a:t>
            </a:r>
            <a:endParaRPr lang="en-US" sz="5000" dirty="0"/>
          </a:p>
        </p:txBody>
      </p:sp>
      <p:sp>
        <p:nvSpPr>
          <p:cNvPr id="11" name="Text 2"/>
          <p:cNvSpPr txBox="1"/>
          <p:nvPr/>
        </p:nvSpPr>
        <p:spPr>
          <a:xfrm>
            <a:off x="683400" y="3732400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Угловая форма
</a:t>
            </a:r>
            <a:pPr algn="l" indent="0" marL="0">
              <a:lnSpc>
                <a:spcPct val="100000"/>
              </a:lnSpc>
              <a:buNone/>
            </a:pPr>
            <a:r>
              <a:rPr lang="en-US" sz="12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Молекула воды имеет не линейное, а угловое строение. Из-за этого заряды распределены неравномерно, и одна часть молекулы становится слабее положительной, а другая — слабее отрицательной.
</a:t>
            </a:r>
            <a:endParaRPr lang="en-US" sz="2425" dirty="0"/>
          </a:p>
        </p:txBody>
      </p:sp>
      <p:sp>
        <p:nvSpPr>
          <p:cNvPr id="12" name="Text 3"/>
          <p:cNvSpPr txBox="1"/>
          <p:nvPr/>
        </p:nvSpPr>
        <p:spPr>
          <a:xfrm>
            <a:off x="683400" y="5169796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Дипольность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Дипольная природа воды позволяет ей притягивать ионы и полярные молекулы. Это объясняет высокую растворяющую способность воды и её важную роль в химических процессах клетки.
</a:t>
            </a:r>
            <a:endParaRPr lang="en-US" sz="2461" dirty="0"/>
          </a:p>
        </p:txBody>
      </p:sp>
      <p:sp>
        <p:nvSpPr>
          <p:cNvPr id="13" name="Text 4"/>
          <p:cNvSpPr txBox="1"/>
          <p:nvPr/>
        </p:nvSpPr>
        <p:spPr>
          <a:xfrm>
            <a:off x="683400" y="6607196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Водородные связи
</a:t>
            </a:r>
            <a:pPr algn="l" indent="0" marL="0">
              <a:lnSpc>
                <a:spcPct val="100000"/>
              </a:lnSpc>
              <a:buNone/>
            </a:pPr>
            <a:r>
              <a:rPr lang="en-US" sz="10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молекулами воды возникают водородные связи. Они сравнительно непрочны, но в большом количестве придают воде особые свойства: сцепление молекул, высокое поверхностное натяжение и устойчивость к нагреванию.
</a:t>
            </a:r>
            <a:endParaRPr lang="en-US" sz="2138" dirty="0"/>
          </a:p>
        </p:txBody>
      </p:sp>
      <p:sp>
        <p:nvSpPr>
          <p:cNvPr id="14" name="Text 5"/>
          <p:cNvSpPr txBox="1"/>
          <p:nvPr/>
        </p:nvSpPr>
        <p:spPr>
          <a:xfrm>
            <a:off x="683400" y="8044599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Биологическое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1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физические свойства воды делают цитоплазму стабильной средой для ферментов и мембран. Клетка получает возможность сохранять внутренние условия, необходимые для нормального обмена веществ.
</a:t>
            </a:r>
            <a:endParaRPr lang="en-US" sz="227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3201000" y="817850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как среда биохимических реакций
</a:t>
            </a:r>
            <a:endParaRPr lang="en-US" sz="5000" dirty="0"/>
          </a:p>
        </p:txBody>
      </p:sp>
      <p:sp>
        <p:nvSpPr>
          <p:cNvPr id="10" name="Text 2"/>
          <p:cNvSpPr txBox="1"/>
          <p:nvPr/>
        </p:nvSpPr>
        <p:spPr>
          <a:xfrm>
            <a:off x="2199250" y="3010050"/>
            <a:ext cx="67251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Растворённые вещества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создаёт среду, в которой ионы и молекулы могут свободно перемещаться. Это ускоряет их встречу друг с другом и делает возможными реакции, лежащие в основе обмена веществ.
</a:t>
            </a:r>
            <a:endParaRPr lang="en-US" sz="3000" dirty="0"/>
          </a:p>
        </p:txBody>
      </p:sp>
      <p:sp>
        <p:nvSpPr>
          <p:cNvPr id="11" name="Text 3"/>
          <p:cNvSpPr txBox="1"/>
          <p:nvPr/>
        </p:nvSpPr>
        <p:spPr>
          <a:xfrm>
            <a:off x="2199250" y="6289071"/>
            <a:ext cx="67251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Осмос и мембраны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мембраны вода перемещается осмотически, а вместе с ней поддерживается баланс растворённых веществ. Так клетка сохраняет объём, форму и нормальное состояние мембранных систем.
</a:t>
            </a:r>
            <a:endParaRPr lang="en-US" sz="3000" dirty="0"/>
          </a:p>
        </p:txBody>
      </p:sp>
      <p:sp>
        <p:nvSpPr>
          <p:cNvPr id="12" name="Text 4"/>
          <p:cNvSpPr txBox="1"/>
          <p:nvPr/>
        </p:nvSpPr>
        <p:spPr>
          <a:xfrm>
            <a:off x="10879500" y="3010050"/>
            <a:ext cx="67251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Работа ферментов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ферментативных процессов протекает именно в водной среде. Вода помогает поддерживать форму белков и условия, при которых синтез и распад веществ идут с нужной скоростью.
</a:t>
            </a:r>
            <a:endParaRPr lang="en-US" sz="3000" dirty="0"/>
          </a:p>
        </p:txBody>
      </p:sp>
      <p:sp>
        <p:nvSpPr>
          <p:cNvPr id="13" name="Text 5"/>
          <p:cNvSpPr txBox="1"/>
          <p:nvPr/>
        </p:nvSpPr>
        <p:spPr>
          <a:xfrm>
            <a:off x="10879500" y="6289071"/>
            <a:ext cx="67251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Последствия обезвоживания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нехватке воды цитоплазма становится более вязкой, обмен веществ замедляется, а работа ферментов нарушается. Поэтому даже небольшое обезвоживание быстро отражается на жизнедеятельности клетки.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250" y="3049712"/>
            <a:ext cx="10121400" cy="40336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96800" y="895200"/>
            <a:ext cx="6364800" cy="84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ионы клетки и их функции
</a:t>
            </a:r>
            <a:pPr algn="l" indent="0" marL="0">
              <a:lnSpc>
                <a:spcPct val="120000"/>
              </a:lnSpc>
              <a:buNone/>
            </a:pPr>
            <a:r>
              <a:rPr lang="en-US" sz="2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Ионный состав клетки не случаен: каждый ион связан с определёнными процессами и структурой.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Различие концентраций ионов по обе стороны мембраны лежит в основе возбуждения, транспорта веществ и ферментативной активности.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2273375" y="9886100"/>
            <a:ext cx="82044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биологии, обобщение функций основных ионов клетки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83400" y="419100"/>
            <a:ext cx="14556600" cy="22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Макроэлементы и микроэлементы в клетке
</a:t>
            </a:r>
            <a:endParaRPr lang="en-US" sz="5000" dirty="0"/>
          </a:p>
        </p:txBody>
      </p:sp>
      <p:sp>
        <p:nvSpPr>
          <p:cNvPr id="9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1053185" y="3589775"/>
            <a:ext cx="3517800" cy="41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Макроэлементы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ним относят натрий, калий, кальций, магний, хлор, фосфор и серу. Они нужны в сравнительно больших количествах и влияют на осмос, электрические свойства клеток и прочность тканей.
</a:t>
            </a:r>
            <a:endParaRPr lang="en-US" sz="2700" dirty="0"/>
          </a:p>
        </p:txBody>
      </p:sp>
      <p:sp>
        <p:nvSpPr>
          <p:cNvPr id="11" name="Text 3"/>
          <p:cNvSpPr txBox="1"/>
          <p:nvPr/>
        </p:nvSpPr>
        <p:spPr>
          <a:xfrm>
            <a:off x="5272576" y="3589775"/>
            <a:ext cx="3517800" cy="41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Микроэлементы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Железо, йод, цинк, медь, марганец, кобальт и молибден требуются в очень малых дозах. Однако именно они часто входят в состав ферментов, гормонов и переносчиков веществ.
</a:t>
            </a:r>
            <a:endParaRPr lang="en-US" sz="2700" dirty="0"/>
          </a:p>
        </p:txBody>
      </p:sp>
      <p:sp>
        <p:nvSpPr>
          <p:cNvPr id="12" name="Text 4"/>
          <p:cNvSpPr txBox="1"/>
          <p:nvPr/>
        </p:nvSpPr>
        <p:spPr>
          <a:xfrm>
            <a:off x="9497508" y="3589775"/>
            <a:ext cx="3517800" cy="41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Разная роль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Макроэлементы чаще формируют общие физико-химические свойства среды, а микроэлементы тонко регулируют обмен веществ. Поэтому дефицит даже следовых количеств может серьёзно нарушить работу организма.
</a:t>
            </a:r>
            <a:endParaRPr lang="en-US" sz="2700" dirty="0"/>
          </a:p>
        </p:txBody>
      </p:sp>
      <p:sp>
        <p:nvSpPr>
          <p:cNvPr id="13" name="Text 5"/>
          <p:cNvSpPr txBox="1"/>
          <p:nvPr/>
        </p:nvSpPr>
        <p:spPr>
          <a:xfrm>
            <a:off x="13722492" y="3588250"/>
            <a:ext cx="3517800" cy="41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функциями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элементов важен не сам по себе, а как условие нормальной физиологии. От него зависят энергия клетки, передача сигналов, синтез белков и устойчивость внутренней среды.
</a:t>
            </a:r>
            <a:endParaRPr lang="en-US" sz="2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Ионный баланс: путь к нормальной работе клетки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поступление, распределение и выведение ионов, поддерживающих гомеостаз.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9FA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2850" y="1117750"/>
            <a:ext cx="123423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Осмос и тургор растительной клетки
</a:t>
            </a:r>
            <a:endParaRPr lang="en-US" sz="5000" dirty="0"/>
          </a:p>
        </p:txBody>
      </p:sp>
      <p:sp>
        <p:nvSpPr>
          <p:cNvPr id="7" name="Text 1"/>
          <p:cNvSpPr txBox="1"/>
          <p:nvPr/>
        </p:nvSpPr>
        <p:spPr>
          <a:xfrm>
            <a:off x="1981375" y="3585950"/>
            <a:ext cx="68790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Поступление воды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входит в клетку через полупроницаемую мембрану из области с меньшей концентрацией растворённых веществ в область с большей концентрацией.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10703075" y="3585958"/>
            <a:ext cx="68790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воды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снижении поступления воды тургор падает, листья и стебли теряют упругость, а ткани становятся менее прочными и хуже выполняют свои функции.
</a:t>
            </a:r>
            <a:endParaRPr lang="en-US" sz="3000" dirty="0"/>
          </a:p>
        </p:txBody>
      </p:sp>
      <p:sp>
        <p:nvSpPr>
          <p:cNvPr id="9" name="Text 3"/>
          <p:cNvSpPr txBox="1"/>
          <p:nvPr/>
        </p:nvSpPr>
        <p:spPr>
          <a:xfrm>
            <a:off x="6328650" y="7280283"/>
            <a:ext cx="68790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Накопление в вакуоли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Осмотическое давление направляет воду в вакуоль, где она создаёт внутренний объём и давление на клеточную стенку. Клетка становится упругой и сохраняет форму.
</a:t>
            </a:r>
            <a:endParaRPr lang="en-US" sz="3000" dirty="0"/>
          </a:p>
        </p:txBody>
      </p:sp>
      <p:sp>
        <p:nvSpPr>
          <p:cNvPr id="10" name="Text 4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971" y="1891850"/>
            <a:ext cx="5567359" cy="4284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0075" y="1894113"/>
            <a:ext cx="5568600" cy="42797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68575" y="1894113"/>
            <a:ext cx="5568600" cy="42797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2524" y="9607900"/>
            <a:ext cx="2706000" cy="4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2972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Ионы в жидкой среде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минеральных солей находится в растворённом состоянии и распадается на ионы. Именно они создают нужную ионную среду в цитоплазме, крови и тканевой жидкости, где протекают жизненно важные реакции и поддерживается устойчивость внутренней среды.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642267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Строительный материал тканей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соли входят в состав твёрдых структур организма. Особенно заметны соединения кальция и фосфора в костях и зубах, где они обеспечивают прочность, опору и защиту внутренних органов. На изображении это можно показать как переход от клетки к тканям.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12218271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 и регуляция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вещества не только строят ткани, но и служат резервом для обмена. Они участвуют в буферных системах, помогают удерживать осмотическое давление и обеспечивают клетку веществами, необходимыми для точной работы ферментов и других белков.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2207850" y="399425"/>
            <a:ext cx="13872300" cy="129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делают минеральные соли в клетке
</a:t>
            </a:r>
            <a:endParaRPr lang="en-US" sz="5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Буферы действуют постоянно, поэтому небольшие колебания кислотности быстро сглаживаются без заметных последствий для клетки.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бикарбонатной системы подчёркивает её ведущую роль, а фосфатная особенно важна внутри клеток.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Буферные системы и поддержание постоянства pH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схема по школьному курсу биологии; значения приведены для наглядного сравнения
</a:t>
            </a:r>
            <a:endParaRPr lang="en-US" sz="145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88262" y="2400"/>
            <a:ext cx="8595277" cy="10282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78875" y="2400325"/>
            <a:ext cx="6007500" cy="14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Костная опора
</a:t>
            </a:r>
            <a:pPr algn="l" indent="0" marL="0">
              <a:lnSpc>
                <a:spcPct val="100000"/>
              </a:lnSpc>
              <a:buNone/>
            </a:pPr>
            <a:r>
              <a:rPr lang="en-US" sz="12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запас кальция сосредоточен в костях и зубах, где он входит в состав твёрдых соединений. Благодаря этому скелет сохраняет прочность, а ткани получают надёжную опору и защиту.
</a:t>
            </a:r>
            <a:endParaRPr lang="en-US" sz="2529" dirty="0"/>
          </a:p>
        </p:txBody>
      </p:sp>
      <p:sp>
        <p:nvSpPr>
          <p:cNvPr id="8" name="Text 1"/>
          <p:cNvSpPr txBox="1"/>
          <p:nvPr/>
        </p:nvSpPr>
        <p:spPr>
          <a:xfrm>
            <a:off x="978875" y="6079475"/>
            <a:ext cx="6007500" cy="14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 свёртывании
</a:t>
            </a:r>
            <a:pPr algn="l" indent="0" marL="0">
              <a:lnSpc>
                <a:spcPct val="100000"/>
              </a:lnSpc>
              <a:buNone/>
            </a:pPr>
            <a:r>
              <a:rPr lang="en-US" sz="11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Кальций необходим для последовательности реакций свёртывания крови. Он помогает организму быстро остановить кровотечение, когда повреждается сосуд, и тем самым поддерживает безопасность внутренней среды.
</a:t>
            </a:r>
            <a:endParaRPr lang="en-US" sz="2222" dirty="0"/>
          </a:p>
        </p:txBody>
      </p:sp>
      <p:sp>
        <p:nvSpPr>
          <p:cNvPr id="9" name="Text 2"/>
          <p:cNvSpPr txBox="1"/>
          <p:nvPr/>
        </p:nvSpPr>
        <p:spPr>
          <a:xfrm>
            <a:off x="2425775" y="4239900"/>
            <a:ext cx="6007500" cy="14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 для сокращения
</a:t>
            </a:r>
            <a:pPr algn="l" indent="0" marL="0">
              <a:lnSpc>
                <a:spcPct val="100000"/>
              </a:lnSpc>
              <a:buNone/>
            </a:pPr>
            <a:r>
              <a:rPr lang="en-US" sz="11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Ионы Ca2+ быстро изменяют активность клеток при возбуждении мышечных волокон и передаче нервных импульсов. Без этого сигнала сокращение мышц и точная координация движений становятся невозможными.
</a:t>
            </a:r>
            <a:endParaRPr lang="en-US" sz="2272" dirty="0"/>
          </a:p>
        </p:txBody>
      </p:sp>
      <p:sp>
        <p:nvSpPr>
          <p:cNvPr id="10" name="Text 3"/>
          <p:cNvSpPr txBox="1"/>
          <p:nvPr/>
        </p:nvSpPr>
        <p:spPr>
          <a:xfrm>
            <a:off x="2425775" y="7919075"/>
            <a:ext cx="6007500" cy="14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недостатка
</a:t>
            </a:r>
            <a:pPr algn="l" indent="0" marL="0">
              <a:lnSpc>
                <a:spcPct val="100000"/>
              </a:lnSpc>
              <a:buNone/>
            </a:pPr>
            <a:r>
              <a:rPr lang="en-US" sz="12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кальция не хватает, кости теряют прочность, а нервно-мышечная система работает хуже. Поэтому его баланс важен не только для роста, но и для ежедневной стабильной работы организма.
</a:t>
            </a:r>
            <a:endParaRPr lang="en-US" sz="2529" dirty="0"/>
          </a:p>
        </p:txBody>
      </p:sp>
      <p:sp>
        <p:nvSpPr>
          <p:cNvPr id="11" name="Text 4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700" dirty="0"/>
          </a:p>
        </p:txBody>
      </p:sp>
      <p:sp>
        <p:nvSpPr>
          <p:cNvPr id="12" name="Text 5"/>
          <p:cNvSpPr txBox="1"/>
          <p:nvPr/>
        </p:nvSpPr>
        <p:spPr>
          <a:xfrm>
            <a:off x="683400" y="405700"/>
            <a:ext cx="15140400" cy="16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кальций работает в организме
</a:t>
            </a:r>
            <a:endParaRPr lang="en-US" sz="5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5773" y="2526013"/>
            <a:ext cx="614400" cy="61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95773" y="4475475"/>
            <a:ext cx="614400" cy="61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95773" y="6509875"/>
            <a:ext cx="614400" cy="614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686773" y="8598503"/>
            <a:ext cx="632400" cy="50592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119900" y="992150"/>
            <a:ext cx="163110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Микроэлементы, без которых не обойтись
</a:t>
            </a:r>
            <a:endParaRPr lang="en-US" sz="5000" dirty="0"/>
          </a:p>
        </p:txBody>
      </p:sp>
      <p:sp>
        <p:nvSpPr>
          <p:cNvPr id="12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700" dirty="0"/>
          </a:p>
        </p:txBody>
      </p:sp>
      <p:sp>
        <p:nvSpPr>
          <p:cNvPr id="13" name="Text 2"/>
          <p:cNvSpPr txBox="1"/>
          <p:nvPr/>
        </p:nvSpPr>
        <p:spPr>
          <a:xfrm>
            <a:off x="3225450" y="2134375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Железо и кислород
</a:t>
            </a:r>
            <a:pPr algn="l" indent="0" marL="0">
              <a:lnSpc>
                <a:spcPct val="90000"/>
              </a:lnSpc>
              <a:buNone/>
            </a:pPr>
            <a:r>
              <a:rPr lang="en-US" sz="9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1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Железо входит в состав гемоглобина, поэтому напрямую связано с переносом кислорода кровью. При его дефиците ткани получают меньше кислорода, а работоспособность и выносливость заметно снижаются.
</a:t>
            </a:r>
            <a:endParaRPr lang="en-US" sz="2770" dirty="0"/>
          </a:p>
        </p:txBody>
      </p:sp>
      <p:sp>
        <p:nvSpPr>
          <p:cNvPr id="14" name="Text 3"/>
          <p:cNvSpPr txBox="1"/>
          <p:nvPr/>
        </p:nvSpPr>
        <p:spPr>
          <a:xfrm>
            <a:off x="3225450" y="4102772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Йод и гормоны
</a:t>
            </a:r>
            <a:pPr algn="l" indent="0" marL="0">
              <a:lnSpc>
                <a:spcPct val="90000"/>
              </a:lnSpc>
              <a:buNone/>
            </a:pPr>
            <a:r>
              <a:rPr lang="en-US" sz="9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1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Йод необходим для синтеза гормонов щитовидной железы, которые регулируют обмен веществ. Недостаток этого элемента может замедлять рост, снижать энергию и нарушать согласованную работу органов.
</a:t>
            </a:r>
            <a:endParaRPr lang="en-US" sz="2778" dirty="0"/>
          </a:p>
        </p:txBody>
      </p:sp>
      <p:sp>
        <p:nvSpPr>
          <p:cNvPr id="15" name="Text 4"/>
          <p:cNvSpPr txBox="1"/>
          <p:nvPr/>
        </p:nvSpPr>
        <p:spPr>
          <a:xfrm>
            <a:off x="3225450" y="6150656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Цинк и белок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Цинк участвует в работе многих ферментов и в синтезе белка, поэтому важен для роста и восстановления тканей. Он помогает клеткам делиться, а организму — обновлять структуры.
</a:t>
            </a:r>
            <a:endParaRPr lang="en-US" sz="2800" dirty="0"/>
          </a:p>
        </p:txBody>
      </p:sp>
      <p:sp>
        <p:nvSpPr>
          <p:cNvPr id="16" name="Text 5"/>
          <p:cNvSpPr txBox="1"/>
          <p:nvPr/>
        </p:nvSpPr>
        <p:spPr>
          <a:xfrm>
            <a:off x="3225450" y="8198552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Магний и ферменты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Магний нужен для активности ферментных систем, связанных с АТФ, то есть с получением энергии. Без него клетке труднее использовать питательные вещества и поддерживать нормальный обмен веществ.
</a:t>
            </a:r>
            <a:endParaRPr lang="en-US" sz="2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2932346"/>
            <a:ext cx="10121400" cy="40336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опасен дефицит элементов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связь между недостатком элемента и типичными последствиями для организма.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небольшое снижение содержания отдельных элементов быстро отражается на крови, нервной системе, мышцах и обмене веществ.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9026589" y="9760300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 и физиологии человека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8451" y="2082325"/>
            <a:ext cx="5111848" cy="5483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1871" y="2082325"/>
            <a:ext cx="5113633" cy="5483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67076" y="2082325"/>
            <a:ext cx="5111848" cy="54831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508325" y="341300"/>
            <a:ext cx="172098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разные клетки нуждаются в разном неорганическом составе
</a:t>
            </a:r>
            <a:endParaRPr lang="en-US" sz="4233" dirty="0"/>
          </a:p>
        </p:txBody>
      </p:sp>
      <p:sp>
        <p:nvSpPr>
          <p:cNvPr id="8" name="Text 2"/>
          <p:cNvSpPr txBox="1"/>
          <p:nvPr/>
        </p:nvSpPr>
        <p:spPr>
          <a:xfrm>
            <a:off x="1135063" y="7874897"/>
            <a:ext cx="5118731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клетка
</a:t>
            </a:r>
            <a:pPr algn="l" indent="0" marL="0">
              <a:lnSpc>
                <a:spcPct val="90000"/>
              </a:lnSpc>
              <a:buNone/>
            </a:pPr>
            <a:r>
              <a:rPr lang="en-US" sz="18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5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Нейроны особенно чувствительны к соотношению ионов натрия, калия и кальция. Именно это соотношение определяет возникновение и проведение нервного импульса, поэтому даже небольшие сдвиги быстро отражаются на работе нервной системы.
</a:t>
            </a:r>
            <a:endParaRPr lang="en-US" sz="1802" dirty="0"/>
          </a:p>
        </p:txBody>
      </p:sp>
      <p:sp>
        <p:nvSpPr>
          <p:cNvPr id="9" name="Text 3"/>
          <p:cNvSpPr txBox="1"/>
          <p:nvPr/>
        </p:nvSpPr>
        <p:spPr>
          <a:xfrm>
            <a:off x="6599383" y="7874897"/>
            <a:ext cx="5118731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Мышечная ткань
</a:t>
            </a:r>
            <a:pPr algn="l" indent="0" marL="0">
              <a:lnSpc>
                <a:spcPct val="90000"/>
              </a:lnSpc>
              <a:buNone/>
            </a:pPr>
            <a:r>
              <a:rPr lang="en-US" sz="18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5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мышечных клеток особенно важны Ca2+ и K+. Кальций запускает сокращение, а калий помогает поддерживать возбудимость и восстановление мембраны после работы, поэтому движение напрямую зависит от ионного баланса.
</a:t>
            </a:r>
            <a:endParaRPr lang="en-US" sz="1802" dirty="0"/>
          </a:p>
        </p:txBody>
      </p:sp>
      <p:sp>
        <p:nvSpPr>
          <p:cNvPr id="10" name="Text 4"/>
          <p:cNvSpPr txBox="1"/>
          <p:nvPr/>
        </p:nvSpPr>
        <p:spPr>
          <a:xfrm>
            <a:off x="12063702" y="7874897"/>
            <a:ext cx="5118731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 кость
</a:t>
            </a:r>
            <a:pPr algn="l" indent="0" marL="0">
              <a:lnSpc>
                <a:spcPct val="90000"/>
              </a:lnSpc>
              <a:buNone/>
            </a:pPr>
            <a:r>
              <a:rPr lang="en-US" sz="18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5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Растительные клетки нуждаются в воде и осмотическом давлении, чтобы сохранять тургор и упругость. Костная ткань, напротив, богата солями кальция и фосфора, которые делают её твёрдой и служат опорой всему организму.
</a:t>
            </a:r>
            <a:endParaRPr lang="en-US" sz="180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воды и солей к гомеостазу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поступление, распределение и выведение воды и минеральных веществ в организме человека.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тесно связаны: один и тот же ион может участвовать сразу в нескольких процессах, усиливая устойчивость клетки.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роль играет вода, а минеральные соли обеспечивают точность регуляции и согласованность клеточных процессов.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функции неорганических веществ клетки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схема по материалам школьного курса биологии
</a:t>
            </a:r>
            <a:endParaRPr lang="en-US" sz="145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A1E2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683400" y="1548575"/>
            <a:ext cx="8360400" cy="19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эта тема нужна в жизни
</a:t>
            </a:r>
            <a:endParaRPr lang="en-US" sz="5000" dirty="0"/>
          </a:p>
        </p:txBody>
      </p:sp>
      <p:sp>
        <p:nvSpPr>
          <p:cNvPr id="10" name="Text 2"/>
          <p:cNvSpPr txBox="1"/>
          <p:nvPr/>
        </p:nvSpPr>
        <p:spPr>
          <a:xfrm>
            <a:off x="683400" y="3732400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Питьевой режим
</a:t>
            </a:r>
            <a:pPr algn="l" indent="0" marL="0">
              <a:lnSpc>
                <a:spcPct val="100000"/>
              </a:lnSpc>
              <a:buNone/>
            </a:pPr>
            <a:r>
              <a:rPr lang="en-US" sz="11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роли воды помогает объяснить, почему обезвоживание быстро снижает работоспособность, ухудшает самочувствие и мешает нормальной работе органов, особенно при жаре и физических нагрузках.
</a:t>
            </a:r>
            <a:endParaRPr lang="en-US" sz="2343" dirty="0"/>
          </a:p>
        </p:txBody>
      </p:sp>
      <p:sp>
        <p:nvSpPr>
          <p:cNvPr id="11" name="Text 3"/>
          <p:cNvSpPr txBox="1"/>
          <p:nvPr/>
        </p:nvSpPr>
        <p:spPr>
          <a:xfrm>
            <a:off x="1308350" y="5169796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Электролиты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ионы важны для сердечного ритма, работы мышц и нервов. Поэтому при потере жидкости организм нуждается не только в воде, но и в восстановлении солевого баланса.
</a:t>
            </a:r>
            <a:endParaRPr lang="en-US" sz="2461" dirty="0"/>
          </a:p>
        </p:txBody>
      </p:sp>
      <p:sp>
        <p:nvSpPr>
          <p:cNvPr id="12" name="Text 4"/>
          <p:cNvSpPr txBox="1"/>
          <p:nvPr/>
        </p:nvSpPr>
        <p:spPr>
          <a:xfrm>
            <a:off x="1920850" y="6607196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 здоровье
</a:t>
            </a:r>
            <a:pPr algn="l" indent="0" marL="0">
              <a:lnSpc>
                <a:spcPct val="100000"/>
              </a:lnSpc>
              <a:buNone/>
            </a:pPr>
            <a:r>
              <a:rPr lang="en-US" sz="11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функций железа, кальция, йода, магния и калия помогает осознанно выбирать продукты питания и понимать, почему односторонний рацион может привести к нарушениям обмена веществ.
</a:t>
            </a:r>
            <a:endParaRPr lang="en-US" sz="2398" dirty="0"/>
          </a:p>
        </p:txBody>
      </p:sp>
      <p:sp>
        <p:nvSpPr>
          <p:cNvPr id="13" name="Text 5"/>
          <p:cNvSpPr txBox="1"/>
          <p:nvPr/>
        </p:nvSpPr>
        <p:spPr>
          <a:xfrm>
            <a:off x="2520825" y="8044599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медициной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напрямую связана с медициной и физической активностью: она объясняет судороги, отёки, слабость и другие состояния, в основе которых часто лежит нарушение водно-солевого баланса.
</a:t>
            </a:r>
            <a:endParaRPr lang="en-US" sz="246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4450" y="1830500"/>
            <a:ext cx="15619200" cy="53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 соли: незаметная основа жизни клетки
</a:t>
            </a:r>
            <a:pPr algn="l" indent="0" marL="0">
              <a:lnSpc>
                <a:spcPct val="100000"/>
              </a:lnSpc>
              <a:buNone/>
            </a:pPr>
            <a:r>
              <a:rPr lang="en-US" sz="5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Неорганические вещества нельзя считать второстепенными: именно они делают возможными реакции, транспорт, осмос, электрическую активность и устойчивость тканей. Баланс воды и солей — условие нормальной жизни организма.
</a:t>
            </a:r>
            <a:endParaRPr lang="en-US" sz="5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2026-06-01T14:08:53Z</dcterms:created>
  <dcterms:modified xsi:type="dcterms:W3CDTF">2026-06-01T14:08:53Z</dcterms:modified>
</cp:coreProperties>
</file>