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image" Target="../media/image-6-4.jpe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2500" y="2725406"/>
            <a:ext cx="8486700" cy="211338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288475"/>
            <a:ext cx="5329500" cy="327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
        <p:nvSpPr>
          <p:cNvPr id="6" name="Text 1"/>
          <p:cNvSpPr txBox="1"/>
          <p:nvPr/>
        </p:nvSpPr>
        <p:spPr>
          <a:xfrm>
            <a:off x="355800" y="1559507"/>
            <a:ext cx="5591700" cy="923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Изучаем закономерности чисел и способы их расчёта.
</a:t>
            </a:r>
            <a:endParaRPr lang="en-US" sz="1400" dirty="0"/>
          </a:p>
        </p:txBody>
      </p:sp>
      <p:sp>
        <p:nvSpPr>
          <p:cNvPr id="7" name="Text 2"/>
          <p:cNvSpPr txBox="1"/>
          <p:nvPr/>
        </p:nvSpPr>
        <p:spPr>
          <a:xfrm>
            <a:off x="355800" y="763925"/>
            <a:ext cx="5591700" cy="673200"/>
          </a:xfrm>
          <a:prstGeom prst="rect">
            <a:avLst/>
          </a:prstGeom>
          <a:noFill/>
          <a:ln/>
        </p:spPr>
        <p:txBody>
          <a:bodyPr wrap="square" lIns="0" tIns="0" rIns="0" bIns="0" rtlCol="0" anchor="ctr"/>
          <a:lstStyle/>
          <a:p>
            <a:pPr algn="l" indent="0" marL="0">
              <a:lnSpc>
                <a:spcPct val="100000"/>
              </a:lnSpc>
              <a:buNone/>
            </a:pPr>
            <a:r>
              <a:rPr lang="en-US" sz="2030" b="1" dirty="0">
                <a:solidFill>
                  <a:srgbClr val="FFFFFF"/>
                </a:solidFill>
                <a:latin typeface="Arial" pitchFamily="34" charset="0"/>
                <a:ea typeface="Arial" pitchFamily="34" charset="-122"/>
                <a:cs typeface="Arial" pitchFamily="34" charset="-120"/>
              </a:rPr>
              <a:t>Прогрессии в алгебре: последовательности, формулы и примеры
</a:t>
            </a:r>
            <a:endParaRPr lang="en-US" sz="203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7125" y="720488"/>
            <a:ext cx="3609600" cy="35990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612750"/>
            <a:ext cx="44142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Зачем нужны прогрессии в 9 классе
</a:t>
            </a:r>
            <a:endParaRPr lang="en-US" sz="2649" dirty="0"/>
          </a:p>
        </p:txBody>
      </p:sp>
      <p:sp>
        <p:nvSpPr>
          <p:cNvPr id="6" name="Text 1"/>
          <p:cNvSpPr txBox="1"/>
          <p:nvPr/>
        </p:nvSpPr>
        <p:spPr>
          <a:xfrm>
            <a:off x="355800" y="2628900"/>
            <a:ext cx="4414200" cy="923700"/>
          </a:xfrm>
          <a:prstGeom prst="rect">
            <a:avLst/>
          </a:prstGeom>
          <a:noFill/>
          <a:ln/>
        </p:spPr>
        <p:txBody>
          <a:bodyPr wrap="square" lIns="0" tIns="0" rIns="0" bIns="0" rtlCol="0" anchor="t"/>
          <a:lstStyle/>
          <a:p>
            <a:pPr algn="l" indent="0" marL="0">
              <a:lnSpc>
                <a:spcPct val="100000"/>
              </a:lnSpc>
              <a:buNone/>
            </a:pPr>
            <a:r>
              <a:rPr lang="en-US" sz="1374" dirty="0">
                <a:solidFill>
                  <a:srgbClr val="FFFFFF"/>
                </a:solidFill>
                <a:latin typeface="Arial" pitchFamily="34" charset="0"/>
                <a:ea typeface="Arial" pitchFamily="34" charset="-122"/>
                <a:cs typeface="Arial" pitchFamily="34" charset="-120"/>
              </a:rPr>
              <a:t>Прогрессии учат замечать повторяющееся изменение чисел. Арифметическая модель показывает равный шаг, а геометрическая — постоянное умножение. Эти идеи помогают решать задачи про проценты, рост, уменьшение и реальные процессы вокруг нас.
</a:t>
            </a:r>
            <a:endParaRPr lang="en-US" sz="1374" dirty="0"/>
          </a:p>
        </p:txBody>
      </p:sp>
      <p:sp>
        <p:nvSpPr>
          <p:cNvPr id="7"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8" name="Text 1"/>
          <p:cNvSpPr txBox="1"/>
          <p:nvPr/>
        </p:nvSpPr>
        <p:spPr>
          <a:xfrm>
            <a:off x="1306725" y="1469475"/>
            <a:ext cx="4483500" cy="673200"/>
          </a:xfrm>
          <a:prstGeom prst="rect">
            <a:avLst/>
          </a:prstGeom>
          <a:noFill/>
          <a:ln/>
        </p:spPr>
        <p:txBody>
          <a:bodyPr wrap="square" lIns="0" tIns="0" rIns="0" bIns="0" rtlCol="0" anchor="ctr"/>
          <a:lstStyle/>
          <a:p>
            <a:pPr algn="l" indent="0" marL="0">
              <a:lnSpc>
                <a:spcPct val="115000"/>
              </a:lnSpc>
              <a:buNone/>
            </a:pPr>
            <a:r>
              <a:rPr lang="en-US" sz="1198" b="1" dirty="0">
                <a:solidFill>
                  <a:srgbClr val="FFFFFF"/>
                </a:solidFill>
                <a:latin typeface="Arial" pitchFamily="34" charset="0"/>
                <a:ea typeface="Arial" pitchFamily="34" charset="-122"/>
                <a:cs typeface="Arial" pitchFamily="34" charset="-120"/>
              </a:rPr>
              <a:t>Что такое последовательность
</a:t>
            </a:r>
            <a:pPr algn="l" indent="0" marL="0">
              <a:lnSpc>
                <a:spcPct val="115000"/>
              </a:lnSpc>
              <a:buNone/>
            </a:pPr>
            <a:r>
              <a:rPr lang="en-US" sz="36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Числовая последовательность — это числа, записанные в строгом порядке. Важен не только набор значений, но и их расположение, потому что от него зависит смысл всей последовательности.
</a:t>
            </a:r>
            <a:endParaRPr lang="en-US" sz="1198" dirty="0"/>
          </a:p>
        </p:txBody>
      </p:sp>
      <p:sp>
        <p:nvSpPr>
          <p:cNvPr id="9" name="Text 2"/>
          <p:cNvSpPr txBox="1"/>
          <p:nvPr/>
        </p:nvSpPr>
        <p:spPr>
          <a:xfrm>
            <a:off x="2128184" y="2487575"/>
            <a:ext cx="4483500" cy="673200"/>
          </a:xfrm>
          <a:prstGeom prst="rect">
            <a:avLst/>
          </a:prstGeom>
          <a:noFill/>
          <a:ln/>
        </p:spPr>
        <p:txBody>
          <a:bodyPr wrap="square" lIns="0" tIns="0" rIns="0" bIns="0" rtlCol="0" anchor="ctr"/>
          <a:lstStyle/>
          <a:p>
            <a:pPr algn="l" indent="0" marL="0">
              <a:lnSpc>
                <a:spcPct val="115000"/>
              </a:lnSpc>
              <a:buNone/>
            </a:pPr>
            <a:r>
              <a:rPr lang="en-US" sz="1198" b="1" dirty="0">
                <a:solidFill>
                  <a:srgbClr val="FFFFFF"/>
                </a:solidFill>
                <a:latin typeface="Arial" pitchFamily="34" charset="0"/>
                <a:ea typeface="Arial" pitchFamily="34" charset="-122"/>
                <a:cs typeface="Arial" pitchFamily="34" charset="-120"/>
              </a:rPr>
              <a:t>Члены и номера
</a:t>
            </a:r>
            <a:pPr algn="l" indent="0" marL="0">
              <a:lnSpc>
                <a:spcPct val="115000"/>
              </a:lnSpc>
              <a:buNone/>
            </a:pPr>
            <a:r>
              <a:rPr lang="en-US" sz="36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Каждое число в последовательности называется членом и имеет свой номер: первый, второй, третий и так далее. Для общего обозначения номера используют букву n, когда нужно говорить о любом члене.
</a:t>
            </a:r>
            <a:endParaRPr lang="en-US" sz="1198" dirty="0"/>
          </a:p>
        </p:txBody>
      </p:sp>
      <p:sp>
        <p:nvSpPr>
          <p:cNvPr id="10" name="Text 3"/>
          <p:cNvSpPr txBox="1"/>
          <p:nvPr/>
        </p:nvSpPr>
        <p:spPr>
          <a:xfrm>
            <a:off x="2904155" y="3505675"/>
            <a:ext cx="4483500" cy="673200"/>
          </a:xfrm>
          <a:prstGeom prst="rect">
            <a:avLst/>
          </a:prstGeom>
          <a:noFill/>
          <a:ln/>
        </p:spPr>
        <p:txBody>
          <a:bodyPr wrap="square" lIns="0" tIns="0" rIns="0" bIns="0" rtlCol="0" anchor="ctr"/>
          <a:lstStyle/>
          <a:p>
            <a:pPr algn="l" indent="0" marL="0">
              <a:lnSpc>
                <a:spcPct val="115000"/>
              </a:lnSpc>
              <a:buNone/>
            </a:pPr>
            <a:r>
              <a:rPr lang="en-US" sz="1198" b="1" dirty="0">
                <a:solidFill>
                  <a:srgbClr val="FFFFFF"/>
                </a:solidFill>
                <a:latin typeface="Arial" pitchFamily="34" charset="0"/>
                <a:ea typeface="Arial" pitchFamily="34" charset="-122"/>
                <a:cs typeface="Arial" pitchFamily="34" charset="-120"/>
              </a:rPr>
              <a:t>Примеры записи
</a:t>
            </a:r>
            <a:pPr algn="l" indent="0" marL="0">
              <a:lnSpc>
                <a:spcPct val="115000"/>
              </a:lnSpc>
              <a:buNone/>
            </a:pPr>
            <a:r>
              <a:rPr lang="en-US" sz="36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Последовательности могут выглядеть по-разному: 1, 3, 5, 7; 2, 4, 8, 16; 10, 9, 8, 7. По записи сразу видно, меняются ли числа по одному и тому же правилу.
</a:t>
            </a:r>
            <a:endParaRPr lang="en-US" sz="1198" dirty="0"/>
          </a:p>
        </p:txBody>
      </p:sp>
      <p:sp>
        <p:nvSpPr>
          <p:cNvPr id="11" name="Text 4"/>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Числовая последовательность и ее члены
</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8"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311" b="1" dirty="0">
                <a:solidFill>
                  <a:srgbClr val="FFFFFF"/>
                </a:solidFill>
                <a:latin typeface="Arial" pitchFamily="34" charset="0"/>
                <a:ea typeface="Arial" pitchFamily="34" charset="-122"/>
                <a:cs typeface="Arial" pitchFamily="34" charset="-120"/>
              </a:rPr>
              <a:t>Арифметическая прогрессия: определение
</a:t>
            </a:r>
            <a:endParaRPr lang="en-US" sz="2311" dirty="0"/>
          </a:p>
        </p:txBody>
      </p:sp>
      <p:sp>
        <p:nvSpPr>
          <p:cNvPr id="9" name="Text 2"/>
          <p:cNvSpPr txBox="1"/>
          <p:nvPr/>
        </p:nvSpPr>
        <p:spPr>
          <a:xfrm>
            <a:off x="355800" y="1337975"/>
            <a:ext cx="2547900" cy="27711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Постоянная разность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Арифметическая прогрессия — это последовательность, где разность между любыми двумя соседними членами одинакова. Эту постоянную величину обозначают d и используют для описания шага изменения.
</a:t>
            </a:r>
            <a:endParaRPr lang="en-US" sz="1600" dirty="0"/>
          </a:p>
        </p:txBody>
      </p:sp>
      <p:sp>
        <p:nvSpPr>
          <p:cNvPr id="10" name="Text 3"/>
          <p:cNvSpPr txBox="1"/>
          <p:nvPr/>
        </p:nvSpPr>
        <p:spPr>
          <a:xfrm>
            <a:off x="3040745" y="1337975"/>
            <a:ext cx="2547900" cy="27711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Рост и убывание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Если d больше нуля, каждый следующий член становится больше предыдущего, и последовательность возрастает. Если d меньше нуля, числа уменьшаются, поэтому прогрессия убывает.
</a:t>
            </a:r>
            <a:endParaRPr lang="en-US" sz="1600" dirty="0"/>
          </a:p>
        </p:txBody>
      </p:sp>
      <p:sp>
        <p:nvSpPr>
          <p:cNvPr id="11" name="Text 4"/>
          <p:cNvSpPr txBox="1"/>
          <p:nvPr/>
        </p:nvSpPr>
        <p:spPr>
          <a:xfrm>
            <a:off x="5725691" y="1337975"/>
            <a:ext cx="2547900" cy="27711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Примеры последовательностей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Примеры арифметической прогрессии: 2, 5, 8, 11, 14 и 20, 17, 14, 11, 8. В каждой из них соседние члены отличаются на одно и то же число.
</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6075" y="2424599"/>
            <a:ext cx="3709500" cy="100920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437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Формулы арифметической прогрессии
</a:t>
            </a:r>
            <a:endParaRPr lang="en-US" sz="2649" dirty="0"/>
          </a:p>
        </p:txBody>
      </p:sp>
      <p:sp>
        <p:nvSpPr>
          <p:cNvPr id="7" name="Text 1"/>
          <p:cNvSpPr txBox="1"/>
          <p:nvPr/>
        </p:nvSpPr>
        <p:spPr>
          <a:xfrm>
            <a:off x="355800" y="17579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Основные формулы помогают находить любой член, разность и сумму первых членов без полного перечисления последовательности.
</a:t>
            </a:r>
            <a:endParaRPr lang="en-US" sz="11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9" name="Text 3"/>
          <p:cNvSpPr txBox="1"/>
          <p:nvPr/>
        </p:nvSpPr>
        <p:spPr>
          <a:xfrm>
            <a:off x="6628550" y="17578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Во всех вычислениях опорой служит одна и та же разность между соседними членами.
</a:t>
            </a:r>
            <a:endParaRPr lang="en-US" sz="1100" dirty="0"/>
          </a:p>
        </p:txBody>
      </p:sp>
      <p:sp>
        <p:nvSpPr>
          <p:cNvPr id="10" name="Text 4"/>
          <p:cNvSpPr txBox="1"/>
          <p:nvPr/>
        </p:nvSpPr>
        <p:spPr>
          <a:xfrm>
            <a:off x="2716075" y="4319800"/>
            <a:ext cx="32577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Школьный курс алгебры, 9 класс
</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70900" y="1315775"/>
            <a:ext cx="3326100" cy="873751"/>
          </a:xfrm>
          <a:prstGeom prst="rect">
            <a:avLst/>
          </a:prstGeom>
        </p:spPr>
      </p:pic>
      <p:pic>
        <p:nvPicPr>
          <p:cNvPr id="4" name="Image 2" descr="preencoded.png">    </p:cNvPr>
          <p:cNvPicPr>
            <a:picLocks noChangeAspect="1"/>
          </p:cNvPicPr>
          <p:nvPr/>
        </p:nvPicPr>
        <p:blipFill>
          <a:blip r:embed="rId3"/>
          <a:stretch>
            <a:fillRect/>
          </a:stretch>
        </p:blipFill>
        <p:spPr>
          <a:xfrm>
            <a:off x="5516300" y="2431422"/>
            <a:ext cx="3310200" cy="872807"/>
          </a:xfrm>
          <a:prstGeom prst="rect">
            <a:avLst/>
          </a:prstGeom>
        </p:spPr>
      </p:pic>
      <p:pic>
        <p:nvPicPr>
          <p:cNvPr id="5" name="Image 3" descr="preencoded.png">    </p:cNvPr>
          <p:cNvPicPr>
            <a:picLocks noChangeAspect="1"/>
          </p:cNvPicPr>
          <p:nvPr/>
        </p:nvPicPr>
        <p:blipFill>
          <a:blip r:embed="rId4"/>
          <a:stretch>
            <a:fillRect/>
          </a:stretch>
        </p:blipFill>
        <p:spPr>
          <a:xfrm>
            <a:off x="5470900" y="3529297"/>
            <a:ext cx="3310200" cy="87280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2650" b="1" dirty="0">
                <a:solidFill>
                  <a:srgbClr val="FFFFFF"/>
                </a:solidFill>
                <a:latin typeface="Arial" pitchFamily="34" charset="0"/>
                <a:ea typeface="Arial" pitchFamily="34" charset="-122"/>
                <a:cs typeface="Arial" pitchFamily="34" charset="-120"/>
              </a:rPr>
              <a:t>Арифметическая прогрессия на примере чисел и графика
</a:t>
            </a:r>
            <a:endParaRPr lang="en-US" sz="265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9" name="Text 2"/>
          <p:cNvSpPr txBox="1"/>
          <p:nvPr/>
        </p:nvSpPr>
        <p:spPr>
          <a:xfrm>
            <a:off x="355800" y="1299326"/>
            <a:ext cx="5008200" cy="875700"/>
          </a:xfrm>
          <a:prstGeom prst="rect">
            <a:avLst/>
          </a:prstGeom>
          <a:noFill/>
          <a:ln/>
        </p:spPr>
        <p:txBody>
          <a:bodyPr wrap="square" lIns="0" tIns="0" rIns="0" bIns="0" rtlCol="0" anchor="t"/>
          <a:lstStyle/>
          <a:p>
            <a:pPr algn="l" indent="0" marL="0">
              <a:lnSpc>
                <a:spcPct val="100000"/>
              </a:lnSpc>
              <a:buNone/>
            </a:pPr>
            <a:r>
              <a:rPr lang="en-US" sz="1513" b="1" dirty="0">
                <a:solidFill>
                  <a:srgbClr val="FFFFFF"/>
                </a:solidFill>
                <a:latin typeface="Arial" pitchFamily="34" charset="0"/>
                <a:ea typeface="Arial" pitchFamily="34" charset="-122"/>
                <a:cs typeface="Arial" pitchFamily="34" charset="-120"/>
              </a:rPr>
              <a:t>Равные шаги в числах
</a:t>
            </a:r>
            <a:pPr algn="l" indent="0" marL="0">
              <a:lnSpc>
                <a:spcPct val="100000"/>
              </a:lnSpc>
              <a:buNone/>
            </a:pPr>
            <a:r>
              <a:rPr lang="en-US" sz="151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9" dirty="0">
                <a:solidFill>
                  <a:srgbClr val="FFFFFF"/>
                </a:solidFill>
                <a:latin typeface="Arial" pitchFamily="34" charset="0"/>
                <a:ea typeface="Arial" pitchFamily="34" charset="-122"/>
                <a:cs typeface="Arial" pitchFamily="34" charset="-120"/>
              </a:rPr>
              <a:t>Последовательность 3, 7, 11, 15, 19 сразу показывает одинаковый прирост. Каждый новый член больше предыдущего на 4, поэтому правило легко заметить даже без вычислений. Такой ряд удобно изображать на графике как ровное движение вверх.
</a:t>
            </a:r>
            <a:endParaRPr lang="en-US" sz="1513" dirty="0"/>
          </a:p>
        </p:txBody>
      </p:sp>
      <p:sp>
        <p:nvSpPr>
          <p:cNvPr id="10" name="Text 3"/>
          <p:cNvSpPr txBox="1"/>
          <p:nvPr/>
        </p:nvSpPr>
        <p:spPr>
          <a:xfrm>
            <a:off x="355800" y="2415201"/>
            <a:ext cx="5008200" cy="875700"/>
          </a:xfrm>
          <a:prstGeom prst="rect">
            <a:avLst/>
          </a:prstGeom>
          <a:noFill/>
          <a:ln/>
        </p:spPr>
        <p:txBody>
          <a:bodyPr wrap="square" lIns="0" tIns="0" rIns="0" bIns="0" rtlCol="0" anchor="t"/>
          <a:lstStyle/>
          <a:p>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Точки на координатной плоскости
</a:t>
            </a:r>
            <a:pPr algn="l" indent="0" marL="0">
              <a:lnSpc>
                <a:spcPct val="100000"/>
              </a:lnSpc>
              <a:buNone/>
            </a:pPr>
            <a:r>
              <a:rPr lang="en-US" sz="1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33" dirty="0">
                <a:solidFill>
                  <a:srgbClr val="FFFFFF"/>
                </a:solidFill>
                <a:latin typeface="Arial" pitchFamily="34" charset="0"/>
                <a:ea typeface="Arial" pitchFamily="34" charset="-122"/>
                <a:cs typeface="Arial" pitchFamily="34" charset="-120"/>
              </a:rPr>
              <a:t>Если отметить члены последовательности на координатной плоскости, получится аккуратный ряд точек. Между ними сохраняется одинаковый вертикальный шаг, и это хорошо видно при сравнении соседних значений.
</a:t>
            </a:r>
            <a:endParaRPr lang="en-US" sz="1700" dirty="0"/>
          </a:p>
        </p:txBody>
      </p:sp>
      <p:sp>
        <p:nvSpPr>
          <p:cNvPr id="11" name="Text 4"/>
          <p:cNvSpPr txBox="1"/>
          <p:nvPr/>
        </p:nvSpPr>
        <p:spPr>
          <a:xfrm>
            <a:off x="355800" y="3531076"/>
            <a:ext cx="5008200" cy="875700"/>
          </a:xfrm>
          <a:prstGeom prst="rect">
            <a:avLst/>
          </a:prstGeom>
          <a:noFill/>
          <a:ln/>
        </p:spPr>
        <p:txBody>
          <a:bodyPr wrap="square" lIns="0" tIns="0" rIns="0" bIns="0" rtlCol="0" anchor="t"/>
          <a:lstStyle/>
          <a:p>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Понятный пример для ученика
</a:t>
            </a:r>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48" dirty="0">
                <a:solidFill>
                  <a:srgbClr val="FFFFFF"/>
                </a:solidFill>
                <a:latin typeface="Arial" pitchFamily="34" charset="0"/>
                <a:ea typeface="Arial" pitchFamily="34" charset="-122"/>
                <a:cs typeface="Arial" pitchFamily="34" charset="-120"/>
              </a:rPr>
              <a:t>На таком изображении видно не только числа, но и их изменение. График помогает понять, что арифметическая прогрессия — это не случайный набор, а последовательное увеличение по одному правилу.
</a:t>
            </a:r>
            <a:endParaRPr lang="en-US" sz="172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275389"/>
            <a:ext cx="3434100" cy="750900"/>
          </a:xfrm>
          <a:prstGeom prst="rect">
            <a:avLst/>
          </a:prstGeom>
          <a:noFill/>
          <a:ln/>
        </p:spPr>
        <p:txBody>
          <a:bodyPr wrap="square" lIns="0" tIns="0" rIns="0" bIns="0" rtlCol="0" anchor="ctr"/>
          <a:lstStyle/>
          <a:p>
            <a:pPr algn="l" indent="0" marL="0">
              <a:lnSpc>
                <a:spcPct val="100000"/>
              </a:lnSpc>
              <a:buNone/>
            </a:pPr>
            <a:r>
              <a:rPr lang="en-US" sz="3600" b="1" dirty="0">
                <a:solidFill>
                  <a:srgbClr val="FFFFFF"/>
                </a:solidFill>
                <a:latin typeface="Arial" pitchFamily="34" charset="0"/>
                <a:ea typeface="Arial" pitchFamily="34" charset="-122"/>
                <a:cs typeface="Arial" pitchFamily="34" charset="-120"/>
              </a:rPr>
              <a:t>2
</a:t>
            </a:r>
            <a:endParaRPr lang="en-US" sz="3600" dirty="0"/>
          </a:p>
        </p:txBody>
      </p:sp>
      <p:sp>
        <p:nvSpPr>
          <p:cNvPr id="6" name="Text 1"/>
          <p:cNvSpPr txBox="1"/>
          <p:nvPr/>
        </p:nvSpPr>
        <p:spPr>
          <a:xfrm>
            <a:off x="355800" y="3120200"/>
            <a:ext cx="4144200" cy="114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Обе модели описывают повторяющееся изменение чисел, но делают это по-разному: через сложение или через умножение.
</a:t>
            </a:r>
            <a:endParaRPr lang="en-US" sz="1400" dirty="0"/>
          </a:p>
        </p:txBody>
      </p:sp>
      <p:sp>
        <p:nvSpPr>
          <p:cNvPr id="7"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8" name="Text 3"/>
          <p:cNvSpPr txBox="1"/>
          <p:nvPr/>
        </p:nvSpPr>
        <p:spPr>
          <a:xfrm>
            <a:off x="355800" y="2026300"/>
            <a:ext cx="5215800" cy="750900"/>
          </a:xfrm>
          <a:prstGeom prst="rect">
            <a:avLst/>
          </a:prstGeom>
          <a:noFill/>
          <a:ln/>
        </p:spPr>
        <p:txBody>
          <a:bodyPr wrap="square" lIns="0" tIns="0" rIns="0" bIns="0" rtlCol="0" anchor="ctr"/>
          <a:lstStyle/>
          <a:p>
            <a:pPr algn="l" indent="0" marL="0">
              <a:lnSpc>
                <a:spcPct val="100000"/>
              </a:lnSpc>
              <a:buNone/>
            </a:pPr>
            <a:r>
              <a:rPr lang="en-US" sz="2956" b="1" dirty="0">
                <a:solidFill>
                  <a:srgbClr val="FFFFFF"/>
                </a:solidFill>
                <a:latin typeface="Arial" pitchFamily="34" charset="0"/>
                <a:ea typeface="Arial" pitchFamily="34" charset="-122"/>
                <a:cs typeface="Arial" pitchFamily="34" charset="-120"/>
              </a:rPr>
              <a:t>типа прогрессий изучают в 9 классе
</a:t>
            </a:r>
            <a:endParaRPr lang="en-US" sz="2956" dirty="0"/>
          </a:p>
        </p:txBody>
      </p:sp>
      <p:sp>
        <p:nvSpPr>
          <p:cNvPr id="9" name="Text 4"/>
          <p:cNvSpPr txBox="1"/>
          <p:nvPr/>
        </p:nvSpPr>
        <p:spPr>
          <a:xfrm>
            <a:off x="355800" y="4319900"/>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Школьный курс алгебры, 9 класс
</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Сравнение линейного и быстрого роста
</a:t>
            </a:r>
            <a:endParaRPr lang="en-US" sz="2648" dirty="0"/>
          </a:p>
        </p:txBody>
      </p:sp>
      <p:sp>
        <p:nvSpPr>
          <p:cNvPr id="7" name="Text 1"/>
          <p:cNvSpPr txBox="1"/>
          <p:nvPr/>
        </p:nvSpPr>
        <p:spPr>
          <a:xfrm>
            <a:off x="5116501" y="1643284"/>
            <a:ext cx="3671700" cy="12039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Обе последовательности начинаются с одного значения, но дальше ведут себя по-разному. Это удобно для сравнения роста в задачах, где важна скорость изменения.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Арифметическая прогрессия растёт равномерно, а геометрическая быстро ускоряется даже при одинаковом старте.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Составлено по учебным примерам, без внешних данных
</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2218725"/>
            <a:ext cx="4231200" cy="135025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673200"/>
          </a:xfrm>
          <a:prstGeom prst="rect">
            <a:avLst/>
          </a:prstGeom>
          <a:noFill/>
          <a:ln/>
        </p:spPr>
        <p:txBody>
          <a:bodyPr wrap="square" lIns="0" tIns="0" rIns="0" bIns="0" rtlCol="0" anchor="t"/>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Формулы геометрической прогрессии
</a:t>
            </a:r>
            <a:endParaRPr lang="en-US" sz="2649" dirty="0"/>
          </a:p>
        </p:txBody>
      </p:sp>
      <p:sp>
        <p:nvSpPr>
          <p:cNvPr id="7" name="Text 1"/>
          <p:cNvSpPr txBox="1"/>
          <p:nvPr/>
        </p:nvSpPr>
        <p:spPr>
          <a:xfrm>
            <a:off x="4874046" y="1535000"/>
            <a:ext cx="3144600" cy="1203900"/>
          </a:xfrm>
          <a:prstGeom prst="rect">
            <a:avLst/>
          </a:prstGeom>
          <a:noFill/>
          <a:ln/>
        </p:spPr>
        <p:txBody>
          <a:bodyPr wrap="square" lIns="0" tIns="0" rIns="0" bIns="0" rtlCol="0" anchor="b"/>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Эти формулы показывают, как найти любой член, определить знаменатель и вычислить сумму первых членов.
</a:t>
            </a:r>
            <a:endParaRPr lang="en-US" sz="13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9" name="Text 3"/>
          <p:cNvSpPr txBox="1"/>
          <p:nvPr/>
        </p:nvSpPr>
        <p:spPr>
          <a:xfrm>
            <a:off x="4874046" y="3048800"/>
            <a:ext cx="3144600" cy="1203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Каждый следующий член получается умножением на одно и то же число, поэтому правило изменения постоянно.
</a:t>
            </a:r>
            <a:endParaRPr lang="en-US" sz="1300" dirty="0"/>
          </a:p>
        </p:txBody>
      </p:sp>
      <p:sp>
        <p:nvSpPr>
          <p:cNvPr id="10" name="Text 4"/>
          <p:cNvSpPr txBox="1"/>
          <p:nvPr/>
        </p:nvSpPr>
        <p:spPr>
          <a:xfrm>
            <a:off x="355800" y="4416769"/>
            <a:ext cx="3257700" cy="219900"/>
          </a:xfrm>
          <a:prstGeom prst="rect">
            <a:avLst/>
          </a:prstGeom>
          <a:noFill/>
          <a:ln/>
        </p:spPr>
        <p:txBody>
          <a:bodyPr wrap="square" lIns="0" tIns="0" rIns="0" bIns="0" rtlCol="0" anchor="t"/>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Школьный курс алгебры, 9 класс
</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3813" y="1525064"/>
            <a:ext cx="657000" cy="525600"/>
          </a:xfrm>
          <a:prstGeom prst="rect">
            <a:avLst/>
          </a:prstGeom>
        </p:spPr>
      </p:pic>
      <p:pic>
        <p:nvPicPr>
          <p:cNvPr id="4" name="Image 2" descr="preencoded.png">    </p:cNvPr>
          <p:cNvPicPr>
            <a:picLocks noChangeAspect="1"/>
          </p:cNvPicPr>
          <p:nvPr/>
        </p:nvPicPr>
        <p:blipFill>
          <a:blip r:embed="rId3"/>
          <a:stretch>
            <a:fillRect/>
          </a:stretch>
        </p:blipFill>
        <p:spPr>
          <a:xfrm>
            <a:off x="2624945" y="1451264"/>
            <a:ext cx="504900" cy="673200"/>
          </a:xfrm>
          <a:prstGeom prst="rect">
            <a:avLst/>
          </a:prstGeom>
        </p:spPr>
      </p:pic>
      <p:pic>
        <p:nvPicPr>
          <p:cNvPr id="5" name="Image 3" descr="preencoded.png">    </p:cNvPr>
          <p:cNvPicPr>
            <a:picLocks noChangeAspect="1"/>
          </p:cNvPicPr>
          <p:nvPr/>
        </p:nvPicPr>
        <p:blipFill>
          <a:blip r:embed="rId4"/>
          <a:stretch>
            <a:fillRect/>
          </a:stretch>
        </p:blipFill>
        <p:spPr>
          <a:xfrm>
            <a:off x="4777953" y="1451264"/>
            <a:ext cx="589050" cy="673200"/>
          </a:xfrm>
          <a:prstGeom prst="rect">
            <a:avLst/>
          </a:prstGeom>
        </p:spPr>
      </p:pic>
      <p:pic>
        <p:nvPicPr>
          <p:cNvPr id="6" name="Image 4" descr="preencoded.png">    </p:cNvPr>
          <p:cNvPicPr>
            <a:picLocks noChangeAspect="1"/>
          </p:cNvPicPr>
          <p:nvPr/>
        </p:nvPicPr>
        <p:blipFill>
          <a:blip r:embed="rId5"/>
          <a:stretch>
            <a:fillRect/>
          </a:stretch>
        </p:blipFill>
        <p:spPr>
          <a:xfrm>
            <a:off x="6939061" y="1495864"/>
            <a:ext cx="657000" cy="584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55800" y="516075"/>
            <a:ext cx="5938800" cy="540000"/>
          </a:xfrm>
          <a:prstGeom prst="rect">
            <a:avLst/>
          </a:prstGeom>
          <a:noFill/>
          <a:ln/>
        </p:spPr>
        <p:txBody>
          <a:bodyPr wrap="square" lIns="0" tIns="0" rIns="0" bIns="0" rtlCol="0" anchor="ctr"/>
          <a:lstStyle/>
          <a:p>
            <a:pPr algn="l" indent="0" marL="0">
              <a:lnSpc>
                <a:spcPct val="100000"/>
              </a:lnSpc>
              <a:buNone/>
            </a:pPr>
            <a:r>
              <a:rPr lang="en-US" sz="2125" b="1" dirty="0">
                <a:solidFill>
                  <a:srgbClr val="FFFFFF"/>
                </a:solidFill>
                <a:latin typeface="Arial" pitchFamily="34" charset="0"/>
                <a:ea typeface="Arial" pitchFamily="34" charset="-122"/>
                <a:cs typeface="Arial" pitchFamily="34" charset="-120"/>
              </a:rPr>
              <a:t>Как отличить арифметическую прогрессию от геометрической
</a:t>
            </a:r>
            <a:endParaRPr lang="en-US" sz="2125" dirty="0"/>
          </a:p>
        </p:txBody>
      </p:sp>
      <p:sp>
        <p:nvSpPr>
          <p:cNvPr id="9"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10" name="Text 2"/>
          <p:cNvSpPr txBox="1"/>
          <p:nvPr/>
        </p:nvSpPr>
        <p:spPr>
          <a:xfrm>
            <a:off x="355800"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Проверка разности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Если соседние члены отличаются на одно и то же число, перед вами арифметическая прогрессия. Удобно сравнить два перехода подряд и увидеть одинаковый шаг.
</a:t>
            </a:r>
            <a:endParaRPr lang="en-US" sz="1600" dirty="0"/>
          </a:p>
        </p:txBody>
      </p:sp>
      <p:sp>
        <p:nvSpPr>
          <p:cNvPr id="11" name="Text 3"/>
          <p:cNvSpPr txBox="1"/>
          <p:nvPr/>
        </p:nvSpPr>
        <p:spPr>
          <a:xfrm>
            <a:off x="2548895"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Проверка отношения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Если соседние члены связаны одинаковым множителем, последовательность является геометрической. Для проверки нужно сравнить отношения двух соседних пар чисел.
</a:t>
            </a:r>
            <a:endParaRPr lang="en-US" sz="1600" dirty="0"/>
          </a:p>
        </p:txBody>
      </p:sp>
      <p:sp>
        <p:nvSpPr>
          <p:cNvPr id="12" name="Text 4"/>
          <p:cNvSpPr txBox="1"/>
          <p:nvPr/>
        </p:nvSpPr>
        <p:spPr>
          <a:xfrm>
            <a:off x="4743978"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Пример с прибавлением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ряду 6, 9, 12 каждый следующий член больше предыдущего на 3. Это признак арифметической прогрессии, потому что изменение происходит через сложение.
</a:t>
            </a:r>
            <a:endParaRPr lang="en-US" sz="1600" dirty="0"/>
          </a:p>
        </p:txBody>
      </p:sp>
      <p:sp>
        <p:nvSpPr>
          <p:cNvPr id="13" name="Text 5"/>
          <p:cNvSpPr txBox="1"/>
          <p:nvPr/>
        </p:nvSpPr>
        <p:spPr>
          <a:xfrm>
            <a:off x="6939061"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Пример с умножением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ряду 2, 6, 18 каждый шаг даёт умножение на 3. Такой способ изменения показывает геометрическую прогрессию и помогает быстро выбрать нужную формулу.
</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35343"/>
            <a:ext cx="8381100" cy="2904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465900"/>
          </a:xfrm>
          <a:prstGeom prst="rect">
            <a:avLst/>
          </a:prstGeom>
          <a:noFill/>
          <a:ln/>
        </p:spPr>
        <p:txBody>
          <a:bodyPr wrap="square" lIns="0" tIns="0" rIns="0" bIns="0" rtlCol="0" anchor="t"/>
          <a:lstStyle/>
          <a:p>
            <a:pPr algn="l" indent="0" marL="0">
              <a:lnSpc>
                <a:spcPct val="100000"/>
              </a:lnSpc>
              <a:buNone/>
            </a:pPr>
            <a:r>
              <a:rPr lang="en-US" sz="2767" b="1" dirty="0">
                <a:solidFill>
                  <a:srgbClr val="FFFFFF"/>
                </a:solidFill>
                <a:latin typeface="Arial" pitchFamily="34" charset="0"/>
                <a:ea typeface="Arial" pitchFamily="34" charset="-122"/>
                <a:cs typeface="Arial" pitchFamily="34" charset="-120"/>
              </a:rPr>
              <a:t>Как решать задачи на прогрессии
</a:t>
            </a:r>
            <a:endParaRPr lang="en-US" sz="2767"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8" name="Text 2"/>
          <p:cNvSpPr txBox="1"/>
          <p:nvPr/>
        </p:nvSpPr>
        <p:spPr>
          <a:xfrm>
            <a:off x="355800" y="1023131"/>
            <a:ext cx="5891700" cy="208500"/>
          </a:xfrm>
          <a:prstGeom prst="rect">
            <a:avLst/>
          </a:prstGeom>
          <a:noFill/>
          <a:ln/>
        </p:spPr>
        <p:txBody>
          <a:bodyPr wrap="square" lIns="0" tIns="0" rIns="0" bIns="0" rtlCol="0" anchor="t"/>
          <a:lstStyle/>
          <a:p>
            <a:pPr algn="l" indent="0" marL="0">
              <a:lnSpc>
                <a:spcPct val="100000"/>
              </a:lnSpc>
              <a:buNone/>
            </a:pPr>
            <a:r>
              <a:rPr lang="en-US" sz="804" b="1" dirty="0">
                <a:solidFill>
                  <a:srgbClr val="FFFFFF"/>
                </a:solidFill>
                <a:latin typeface="Arial" pitchFamily="34" charset="0"/>
                <a:ea typeface="Arial" pitchFamily="34" charset="-122"/>
                <a:cs typeface="Arial" pitchFamily="34" charset="-120"/>
              </a:rPr>
              <a:t>Последовательность или текстовая задача → определение вида прогрессии → нахождение первого члена и параметра d или q → выбор нужной формулы → подстановка чисел → вычисление ответа → проверка результата.
</a:t>
            </a:r>
            <a:endParaRPr lang="en-US" sz="804"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0405" y="1056050"/>
            <a:ext cx="2823089" cy="3036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10"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526" b="1" dirty="0">
                <a:solidFill>
                  <a:srgbClr val="FFFFFF"/>
                </a:solidFill>
                <a:latin typeface="Arial" pitchFamily="34" charset="0"/>
                <a:ea typeface="Arial" pitchFamily="34" charset="-122"/>
                <a:cs typeface="Arial" pitchFamily="34" charset="-120"/>
              </a:rPr>
              <a:t>Прогрессии в процентах и накоплениях
</a:t>
            </a:r>
            <a:endParaRPr lang="en-US" sz="2526" dirty="0"/>
          </a:p>
        </p:txBody>
      </p:sp>
      <p:sp>
        <p:nvSpPr>
          <p:cNvPr id="11" name="Text 2"/>
          <p:cNvSpPr txBox="1"/>
          <p:nvPr/>
        </p:nvSpPr>
        <p:spPr>
          <a:xfrm>
            <a:off x="355800" y="1434550"/>
            <a:ext cx="2704500" cy="13395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Проценты каждый период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Банковский вклад растёт по геометрическому правилу: каждый новый шаг прибавляет не фиксированную сумму, а один и тот же процент от текущего значения. Поэтому увеличение происходит всё быстрее.
</a:t>
            </a:r>
            <a:endParaRPr lang="en-US" sz="1500" dirty="0"/>
          </a:p>
        </p:txBody>
      </p:sp>
      <p:sp>
        <p:nvSpPr>
          <p:cNvPr id="12" name="Text 3"/>
          <p:cNvSpPr txBox="1"/>
          <p:nvPr/>
        </p:nvSpPr>
        <p:spPr>
          <a:xfrm>
            <a:off x="355800" y="2866150"/>
            <a:ext cx="2704500" cy="13395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Понятный пример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Если положить 1000 рублей и каждый период добавлять 10%, получится 1000, 1100, 1210, 1331. Каждый следующий член зависит от предыдущего, а не считается заново от начальной суммы.
</a:t>
            </a:r>
            <a:endParaRPr lang="en-US" sz="1500" dirty="0"/>
          </a:p>
        </p:txBody>
      </p:sp>
      <p:sp>
        <p:nvSpPr>
          <p:cNvPr id="13" name="Text 4"/>
          <p:cNvSpPr txBox="1"/>
          <p:nvPr/>
        </p:nvSpPr>
        <p:spPr>
          <a:xfrm>
            <a:off x="6272325" y="1434543"/>
            <a:ext cx="2393400" cy="27711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Зачем это знать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Такая модель помогает понимать накопления, сравнивать предложения банков и оценивать, как быстро меняются деньги со временем. В задачах важно не путать процентный рост с обычным прибавлением.
</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4"/>
            <a:ext cx="60366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Как арифметическая прогрессия появляется в жизни школьника
</a:t>
            </a:r>
            <a:endParaRPr lang="en-US" sz="2649" dirty="0"/>
          </a:p>
        </p:txBody>
      </p:sp>
      <p:sp>
        <p:nvSpPr>
          <p:cNvPr id="7" name="Text 1"/>
          <p:cNvSpPr txBox="1"/>
          <p:nvPr/>
        </p:nvSpPr>
        <p:spPr>
          <a:xfrm>
            <a:off x="358975" y="1736099"/>
            <a:ext cx="2390100" cy="13962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Понедельник
</a:t>
            </a:r>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Ученик решает 5 заданий. Это первый шаг последовательности и начало постепенного увеличения нагрузки.
</a:t>
            </a:r>
            <a:endParaRPr lang="en-US" sz="1800" dirty="0"/>
          </a:p>
        </p:txBody>
      </p:sp>
      <p:sp>
        <p:nvSpPr>
          <p:cNvPr id="8" name="Text 2"/>
          <p:cNvSpPr txBox="1"/>
          <p:nvPr/>
        </p:nvSpPr>
        <p:spPr>
          <a:xfrm>
            <a:off x="2945275" y="1736099"/>
            <a:ext cx="2390100" cy="13962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Следующие дни
</a:t>
            </a:r>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Каждый день добавляется по 2 задания: 7, 9, 11. Количество растёт равномерно, поэтому легко заранее спланировать время на выполнение.
</a:t>
            </a:r>
            <a:endParaRPr lang="en-US" sz="1800" dirty="0"/>
          </a:p>
        </p:txBody>
      </p:sp>
      <p:sp>
        <p:nvSpPr>
          <p:cNvPr id="9" name="Text 3"/>
          <p:cNvSpPr txBox="1"/>
          <p:nvPr/>
        </p:nvSpPr>
        <p:spPr>
          <a:xfrm>
            <a:off x="5531575" y="1736099"/>
            <a:ext cx="2390100" cy="13962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Итог недели
</a:t>
            </a:r>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Та же схема подходит и для повторений: 2, 4, 6, 8. Арифметическая прогрессия помогает увеличивать объём работы без резкого скачка.
</a:t>
            </a:r>
            <a:endParaRPr lang="en-US" sz="1800" dirty="0"/>
          </a:p>
        </p:txBody>
      </p:sp>
      <p:sp>
        <p:nvSpPr>
          <p:cNvPr id="10" name="Text 4"/>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640916"/>
            <a:ext cx="4424400" cy="2786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4700"/>
            <a:ext cx="6574500" cy="673200"/>
          </a:xfrm>
          <a:prstGeom prst="rect">
            <a:avLst/>
          </a:prstGeom>
          <a:noFill/>
          <a:ln/>
        </p:spPr>
        <p:txBody>
          <a:bodyPr wrap="square" lIns="0" tIns="0" rIns="0" bIns="0" rtlCol="0" anchor="ctr"/>
          <a:lstStyle/>
          <a:p>
            <a:pPr algn="l" indent="0" marL="0">
              <a:lnSpc>
                <a:spcPct val="100000"/>
              </a:lnSpc>
              <a:buNone/>
            </a:pPr>
            <a:r>
              <a:rPr lang="en-US" sz="2798" b="1" dirty="0">
                <a:solidFill>
                  <a:srgbClr val="FFFFFF"/>
                </a:solidFill>
                <a:latin typeface="Arial" pitchFamily="34" charset="0"/>
                <a:ea typeface="Arial" pitchFamily="34" charset="-122"/>
                <a:cs typeface="Arial" pitchFamily="34" charset="-120"/>
              </a:rPr>
              <a:t>Как растет сумма членов прогрессии
</a:t>
            </a:r>
            <a:endParaRPr lang="en-US" sz="2798" dirty="0"/>
          </a:p>
        </p:txBody>
      </p:sp>
      <p:sp>
        <p:nvSpPr>
          <p:cNvPr id="7" name="Text 1"/>
          <p:cNvSpPr txBox="1"/>
          <p:nvPr/>
        </p:nvSpPr>
        <p:spPr>
          <a:xfrm>
            <a:off x="5116501" y="1643284"/>
            <a:ext cx="3671700" cy="12039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 графике сравниваются одинаковые по числу шагов последовательности, но их накопление идёт по-разному: одна прибавляет постепенно, другая ускоряется после каждого шага.
</a:t>
            </a:r>
            <a:endParaRPr lang="en-US" sz="14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9" name="Text 3"/>
          <p:cNvSpPr txBox="1"/>
          <p:nvPr/>
        </p:nvSpPr>
        <p:spPr>
          <a:xfrm>
            <a:off x="5116501" y="3224284"/>
            <a:ext cx="36717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Сумма арифметической прогрессии растёт плавно, а у геометрической — заметно быстрее. Чем дальше идёт ряд, тем сильнее становится разница.
</a:t>
            </a:r>
            <a:endParaRPr lang="en-US" sz="1400" dirty="0"/>
          </a:p>
        </p:txBody>
      </p:sp>
      <p:sp>
        <p:nvSpPr>
          <p:cNvPr id="10" name="Text 4"/>
          <p:cNvSpPr txBox="1"/>
          <p:nvPr/>
        </p:nvSpPr>
        <p:spPr>
          <a:xfrm>
            <a:off x="355800" y="4466984"/>
            <a:ext cx="28182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Учебные примеры по алгебре, 9 класс
</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6075" y="2299131"/>
            <a:ext cx="3709500" cy="126013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437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Сравнение двух видов прогрессий
</a:t>
            </a:r>
            <a:endParaRPr lang="en-US" sz="2649" dirty="0"/>
          </a:p>
        </p:txBody>
      </p:sp>
      <p:sp>
        <p:nvSpPr>
          <p:cNvPr id="7" name="Text 1"/>
          <p:cNvSpPr txBox="1"/>
          <p:nvPr/>
        </p:nvSpPr>
        <p:spPr>
          <a:xfrm>
            <a:off x="355800" y="17579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Сводная таблица показывает, по какому признаку распознавать вид последовательности и какую операцию применять при вычислениях.
</a:t>
            </a:r>
            <a:endParaRPr lang="en-US" sz="11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9" name="Text 3"/>
          <p:cNvSpPr txBox="1"/>
          <p:nvPr/>
        </p:nvSpPr>
        <p:spPr>
          <a:xfrm>
            <a:off x="6628550" y="17578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Главное отличие — способ изменения соседних членов: одинаковая разность указывает на арифметическую прогрессию, одинаковое отношение — на геометрическую.
</a:t>
            </a:r>
            <a:endParaRPr lang="en-US" sz="1100" dirty="0"/>
          </a:p>
        </p:txBody>
      </p:sp>
      <p:sp>
        <p:nvSpPr>
          <p:cNvPr id="10" name="Text 4"/>
          <p:cNvSpPr txBox="1"/>
          <p:nvPr/>
        </p:nvSpPr>
        <p:spPr>
          <a:xfrm>
            <a:off x="2716075" y="4319800"/>
            <a:ext cx="32577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Школьный курс алгебры, 9 класс
</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10" name="Text 1"/>
          <p:cNvSpPr txBox="1"/>
          <p:nvPr/>
        </p:nvSpPr>
        <p:spPr>
          <a:xfrm>
            <a:off x="355800" y="363700"/>
            <a:ext cx="61803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Типичные ошибки при решении задач
</a:t>
            </a:r>
            <a:endParaRPr lang="en-US" sz="2400" dirty="0"/>
          </a:p>
        </p:txBody>
      </p:sp>
      <p:sp>
        <p:nvSpPr>
          <p:cNvPr id="11" name="Text 2"/>
          <p:cNvSpPr txBox="1"/>
          <p:nvPr/>
        </p:nvSpPr>
        <p:spPr>
          <a:xfrm>
            <a:off x="355800" y="2359850"/>
            <a:ext cx="1585500" cy="178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Путают d и q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Разность и отношение выглядят похоже только на первый взгляд. В арифметической прогрессии сравнивают разность соседних членов, а в геометрической — деление одного члена на предыдущий.
</a:t>
            </a:r>
            <a:endParaRPr lang="en-US" sz="1000" dirty="0"/>
          </a:p>
        </p:txBody>
      </p:sp>
      <p:sp>
        <p:nvSpPr>
          <p:cNvPr id="12" name="Text 3"/>
          <p:cNvSpPr txBox="1"/>
          <p:nvPr/>
        </p:nvSpPr>
        <p:spPr>
          <a:xfrm>
            <a:off x="2067567" y="2359225"/>
            <a:ext cx="1585500" cy="178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Берут не тот первый член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Иногда за первый член ошибочно принимают не начало последовательности, а удобное число из середины. Из-за этого все последующие вычисления дают неверный результат.
</a:t>
            </a:r>
            <a:endParaRPr lang="en-US" sz="1000" dirty="0"/>
          </a:p>
        </p:txBody>
      </p:sp>
      <p:sp>
        <p:nvSpPr>
          <p:cNvPr id="13" name="Text 4"/>
          <p:cNvSpPr txBox="1"/>
          <p:nvPr/>
        </p:nvSpPr>
        <p:spPr>
          <a:xfrm>
            <a:off x="3779314" y="2359225"/>
            <a:ext cx="1585500" cy="178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Пропускают n — 1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 формуле n-го члена важно помнить, что разность или степень применяются не к n, а к n — 1. Эта деталь часто меняет ответ.
</a:t>
            </a:r>
            <a:endParaRPr lang="en-US" sz="1000" dirty="0"/>
          </a:p>
        </p:txBody>
      </p:sp>
      <p:sp>
        <p:nvSpPr>
          <p:cNvPr id="14" name="Text 5"/>
          <p:cNvSpPr txBox="1"/>
          <p:nvPr/>
        </p:nvSpPr>
        <p:spPr>
          <a:xfrm>
            <a:off x="5491071" y="2359225"/>
            <a:ext cx="1585500" cy="178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Забывают условие для суммы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 формуле суммы геометрической прогрессии нужно учитывать, что q не равно 1. Если это условие не проверить, формула может быть применена неверно.
</a:t>
            </a:r>
            <a:endParaRPr lang="en-US" sz="1000" dirty="0"/>
          </a:p>
        </p:txBody>
      </p:sp>
      <p:sp>
        <p:nvSpPr>
          <p:cNvPr id="15" name="Text 6"/>
          <p:cNvSpPr txBox="1"/>
          <p:nvPr/>
        </p:nvSpPr>
        <p:spPr>
          <a:xfrm>
            <a:off x="7202840" y="2359225"/>
            <a:ext cx="1585500" cy="178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Не проверяют ответ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Полезно подставить несколько первых членов и сравнить их с правилом. Такая проверка помогает быстро заметить ошибку и исправить решение до сдачи.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3813" y="1459364"/>
            <a:ext cx="657000" cy="657000"/>
          </a:xfrm>
          <a:prstGeom prst="rect">
            <a:avLst/>
          </a:prstGeom>
        </p:spPr>
      </p:pic>
      <p:pic>
        <p:nvPicPr>
          <p:cNvPr id="5" name="Image 3" descr="preencoded.png">    </p:cNvPr>
          <p:cNvPicPr>
            <a:picLocks noChangeAspect="1"/>
          </p:cNvPicPr>
          <p:nvPr/>
        </p:nvPicPr>
        <p:blipFill>
          <a:blip r:embed="rId4"/>
          <a:stretch>
            <a:fillRect/>
          </a:stretch>
        </p:blipFill>
        <p:spPr>
          <a:xfrm>
            <a:off x="2548895" y="1459364"/>
            <a:ext cx="657000" cy="657000"/>
          </a:xfrm>
          <a:prstGeom prst="rect">
            <a:avLst/>
          </a:prstGeom>
        </p:spPr>
      </p:pic>
      <p:pic>
        <p:nvPicPr>
          <p:cNvPr id="6" name="Image 4" descr="preencoded.png">    </p:cNvPr>
          <p:cNvPicPr>
            <a:picLocks noChangeAspect="1"/>
          </p:cNvPicPr>
          <p:nvPr/>
        </p:nvPicPr>
        <p:blipFill>
          <a:blip r:embed="rId5"/>
          <a:stretch>
            <a:fillRect/>
          </a:stretch>
        </p:blipFill>
        <p:spPr>
          <a:xfrm>
            <a:off x="4743978" y="1459364"/>
            <a:ext cx="657000" cy="657000"/>
          </a:xfrm>
          <a:prstGeom prst="rect">
            <a:avLst/>
          </a:prstGeom>
        </p:spPr>
      </p:pic>
      <p:pic>
        <p:nvPicPr>
          <p:cNvPr id="7" name="Image 5" descr="preencoded.png">    </p:cNvPr>
          <p:cNvPicPr>
            <a:picLocks noChangeAspect="1"/>
          </p:cNvPicPr>
          <p:nvPr/>
        </p:nvPicPr>
        <p:blipFill>
          <a:blip r:embed="rId6"/>
          <a:stretch>
            <a:fillRect/>
          </a:stretch>
        </p:blipFill>
        <p:spPr>
          <a:xfrm>
            <a:off x="6939061" y="1525064"/>
            <a:ext cx="657000" cy="525600"/>
          </a:xfrm>
          <a:prstGeom prst="rect">
            <a:avLst/>
          </a:prstGeom>
        </p:spPr>
      </p:pic>
      <p:sp>
        <p:nvSpPr>
          <p:cNvPr id="8" name="Text 0"/>
          <p:cNvSpPr txBox="1"/>
          <p:nvPr/>
        </p:nvSpPr>
        <p:spPr>
          <a:xfrm>
            <a:off x="355800" y="516075"/>
            <a:ext cx="5938800" cy="540000"/>
          </a:xfrm>
          <a:prstGeom prst="rect">
            <a:avLst/>
          </a:prstGeom>
          <a:noFill/>
          <a:ln/>
        </p:spPr>
        <p:txBody>
          <a:bodyPr wrap="square" lIns="0" tIns="0" rIns="0" bIns="0" rtlCol="0" anchor="ctr"/>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Почему прогрессии важны
</a:t>
            </a:r>
            <a:endParaRPr lang="en-US" sz="3200" dirty="0"/>
          </a:p>
        </p:txBody>
      </p:sp>
      <p:sp>
        <p:nvSpPr>
          <p:cNvPr id="9"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10" name="Text 2"/>
          <p:cNvSpPr txBox="1"/>
          <p:nvPr/>
        </p:nvSpPr>
        <p:spPr>
          <a:xfrm>
            <a:off x="355800"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Финансы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Прогрессии помогают считать проценты, вклад и накопления. С их помощью удобно понимать, как деньги изменяются со временем и почему маленький процент на длинном промежутке даёт заметный результат.
</a:t>
            </a:r>
            <a:endParaRPr lang="en-US" sz="1600" dirty="0"/>
          </a:p>
        </p:txBody>
      </p:sp>
      <p:sp>
        <p:nvSpPr>
          <p:cNvPr id="11" name="Text 3"/>
          <p:cNvSpPr txBox="1"/>
          <p:nvPr/>
        </p:nvSpPr>
        <p:spPr>
          <a:xfrm>
            <a:off x="2548895"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Наука и расчёты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физике и экономике прогрессии используют для описания повторяющихся изменений. Они показывают, как величины растут или уменьшаются по строгому правилу без лишних вычислений.
</a:t>
            </a:r>
            <a:endParaRPr lang="en-US" sz="1600" dirty="0"/>
          </a:p>
        </p:txBody>
      </p:sp>
      <p:sp>
        <p:nvSpPr>
          <p:cNvPr id="12" name="Text 4"/>
          <p:cNvSpPr txBox="1"/>
          <p:nvPr/>
        </p:nvSpPr>
        <p:spPr>
          <a:xfrm>
            <a:off x="4743978"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Природа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Похожие закономерности встречаются при росте популяций, расположении семян и форме некоторых раковин. Прогрессии помогают увидеть порядок там, где на первый взгляд видна только смена чисел или объектов.
</a:t>
            </a:r>
            <a:endParaRPr lang="en-US" sz="1600" dirty="0"/>
          </a:p>
        </p:txBody>
      </p:sp>
      <p:sp>
        <p:nvSpPr>
          <p:cNvPr id="13" name="Text 5"/>
          <p:cNvSpPr txBox="1"/>
          <p:nvPr/>
        </p:nvSpPr>
        <p:spPr>
          <a:xfrm>
            <a:off x="6939061"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Информатика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компьютерах многие повторяющиеся процессы можно представить как последовательность шагов. Прогрессии удобны для анализа данных, когда каждое новое значение зависит от предыдущего по одному правилу.
</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35343"/>
            <a:ext cx="8381100" cy="2904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465900"/>
          </a:xfrm>
          <a:prstGeom prst="rect">
            <a:avLst/>
          </a:prstGeom>
          <a:noFill/>
          <a:ln/>
        </p:spPr>
        <p:txBody>
          <a:bodyPr wrap="square" lIns="0" tIns="0" rIns="0" bIns="0" rtlCol="0" anchor="t"/>
          <a:lstStyle/>
          <a:p>
            <a:pPr algn="l" indent="0" marL="0">
              <a:lnSpc>
                <a:spcPct val="100000"/>
              </a:lnSpc>
              <a:buNone/>
            </a:pPr>
            <a:r>
              <a:rPr lang="en-US" sz="1922" b="1" dirty="0">
                <a:solidFill>
                  <a:srgbClr val="FFFFFF"/>
                </a:solidFill>
                <a:latin typeface="Arial" pitchFamily="34" charset="0"/>
                <a:ea typeface="Arial" pitchFamily="34" charset="-122"/>
                <a:cs typeface="Arial" pitchFamily="34" charset="-120"/>
              </a:rPr>
              <a:t>От наблюдения последовательности к формуле
</a:t>
            </a:r>
            <a:endParaRPr lang="en-US" sz="1922"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8" name="Text 2"/>
          <p:cNvSpPr txBox="1"/>
          <p:nvPr/>
        </p:nvSpPr>
        <p:spPr>
          <a:xfrm>
            <a:off x="355800" y="1023131"/>
            <a:ext cx="5891700" cy="208500"/>
          </a:xfrm>
          <a:prstGeom prst="rect">
            <a:avLst/>
          </a:prstGeom>
          <a:noFill/>
          <a:ln/>
        </p:spPr>
        <p:txBody>
          <a:bodyPr wrap="square" lIns="0" tIns="0" rIns="0" bIns="0" rtlCol="0" anchor="t"/>
          <a:lstStyle/>
          <a:p>
            <a:pPr algn="l" indent="0" marL="0">
              <a:lnSpc>
                <a:spcPct val="100000"/>
              </a:lnSpc>
              <a:buNone/>
            </a:pPr>
            <a:r>
              <a:rPr lang="en-US" sz="821" b="1" dirty="0">
                <a:solidFill>
                  <a:srgbClr val="FFFFFF"/>
                </a:solidFill>
                <a:latin typeface="Arial" pitchFamily="34" charset="0"/>
                <a:ea typeface="Arial" pitchFamily="34" charset="-122"/>
                <a:cs typeface="Arial" pitchFamily="34" charset="-120"/>
              </a:rPr>
              <a:t>Набор чисел → поиск общего правила → определение разности или отношения → выбор арифметической или геометрической прогрессии → запись формулы → вычисление неизвестного члена или суммы.
</a:t>
            </a:r>
            <a:endParaRPr lang="en-US" sz="82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84825" y="1348500"/>
            <a:ext cx="5742000" cy="925225"/>
          </a:xfrm>
          <a:prstGeom prst="rect">
            <a:avLst/>
          </a:prstGeom>
        </p:spPr>
      </p:pic>
      <p:pic>
        <p:nvPicPr>
          <p:cNvPr id="4" name="Image 2" descr="preencoded.png">    </p:cNvPr>
          <p:cNvPicPr>
            <a:picLocks noChangeAspect="1"/>
          </p:cNvPicPr>
          <p:nvPr/>
        </p:nvPicPr>
        <p:blipFill>
          <a:blip r:embed="rId3"/>
          <a:stretch>
            <a:fillRect/>
          </a:stretch>
        </p:blipFill>
        <p:spPr>
          <a:xfrm>
            <a:off x="3084825" y="2450761"/>
            <a:ext cx="5742000" cy="925225"/>
          </a:xfrm>
          <a:prstGeom prst="rect">
            <a:avLst/>
          </a:prstGeom>
        </p:spPr>
      </p:pic>
      <p:pic>
        <p:nvPicPr>
          <p:cNvPr id="5" name="Image 3" descr="preencoded.png">    </p:cNvPr>
          <p:cNvPicPr>
            <a:picLocks noChangeAspect="1"/>
          </p:cNvPicPr>
          <p:nvPr/>
        </p:nvPicPr>
        <p:blipFill>
          <a:blip r:embed="rId4"/>
          <a:stretch>
            <a:fillRect/>
          </a:stretch>
        </p:blipFill>
        <p:spPr>
          <a:xfrm>
            <a:off x="3084825" y="3553011"/>
            <a:ext cx="5742000" cy="9252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01800"/>
          </a:xfrm>
          <a:prstGeom prst="rect">
            <a:avLst/>
          </a:prstGeom>
          <a:noFill/>
          <a:ln/>
        </p:spPr>
        <p:txBody>
          <a:bodyPr wrap="square" lIns="0" tIns="0" rIns="0" bIns="0" rtlCol="0" anchor="t"/>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Прогрессии вокруг нас
</a:t>
            </a:r>
            <a:endParaRPr lang="en-US" sz="320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9" name="Text 2"/>
          <p:cNvSpPr txBox="1"/>
          <p:nvPr/>
        </p:nvSpPr>
        <p:spPr>
          <a:xfrm>
            <a:off x="355800" y="1347974"/>
            <a:ext cx="2153400" cy="926275"/>
          </a:xfrm>
          <a:prstGeom prst="rect">
            <a:avLst/>
          </a:prstGeom>
          <a:noFill/>
          <a:ln/>
        </p:spPr>
        <p:txBody>
          <a:bodyPr wrap="square" lIns="0" tIns="0" rIns="0" bIns="0" rtlCol="0" anchor="t"/>
          <a:lstStyle/>
          <a:p>
            <a:pPr algn="l" indent="0" marL="0">
              <a:lnSpc>
                <a:spcPct val="100000"/>
              </a:lnSpc>
              <a:buNone/>
            </a:pPr>
            <a:r>
              <a:rPr lang="en-US" sz="1182" b="1" dirty="0">
                <a:solidFill>
                  <a:srgbClr val="FFFFFF"/>
                </a:solidFill>
                <a:latin typeface="Arial" pitchFamily="34" charset="0"/>
                <a:ea typeface="Arial" pitchFamily="34" charset="-122"/>
                <a:cs typeface="Arial" pitchFamily="34" charset="-120"/>
              </a:rPr>
              <a:t>Деньги и проценты
</a:t>
            </a:r>
            <a:pPr algn="l" indent="0" marL="0">
              <a:lnSpc>
                <a:spcPct val="100000"/>
              </a:lnSpc>
              <a:buNone/>
            </a:pPr>
            <a:r>
              <a:rPr lang="en-US" sz="5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88" dirty="0">
                <a:solidFill>
                  <a:srgbClr val="FFFFFF"/>
                </a:solidFill>
                <a:latin typeface="Arial" pitchFamily="34" charset="0"/>
                <a:ea typeface="Arial" pitchFamily="34" charset="-122"/>
                <a:cs typeface="Arial" pitchFamily="34" charset="-120"/>
              </a:rPr>
              <a:t>Когда банк начисляет проценты, сумма на счёте меняется по строгому правилу. Каждый следующий шаг зависит от предыдущего, поэтому рост удобно описывать геометрической прогрессией. Так можно заранее оценить, как изменятся накопления через несколько периодов.
</a:t>
            </a:r>
            <a:endParaRPr lang="en-US" sz="1182" dirty="0"/>
          </a:p>
        </p:txBody>
      </p:sp>
      <p:sp>
        <p:nvSpPr>
          <p:cNvPr id="10" name="Text 3"/>
          <p:cNvSpPr txBox="1"/>
          <p:nvPr/>
        </p:nvSpPr>
        <p:spPr>
          <a:xfrm>
            <a:off x="355800" y="2450235"/>
            <a:ext cx="2153400" cy="926275"/>
          </a:xfrm>
          <a:prstGeom prst="rect">
            <a:avLst/>
          </a:prstGeom>
          <a:noFill/>
          <a:ln/>
        </p:spPr>
        <p:txBody>
          <a:bodyPr wrap="square" lIns="0" tIns="0" rIns="0" bIns="0" rtlCol="0" anchor="t"/>
          <a:lstStyle/>
          <a:p>
            <a:pPr algn="l" indent="0" marL="0">
              <a:lnSpc>
                <a:spcPct val="100000"/>
              </a:lnSpc>
              <a:buNone/>
            </a:pPr>
            <a:r>
              <a:rPr lang="en-US" sz="1182" b="1" dirty="0">
                <a:solidFill>
                  <a:srgbClr val="FFFFFF"/>
                </a:solidFill>
                <a:latin typeface="Arial" pitchFamily="34" charset="0"/>
                <a:ea typeface="Arial" pitchFamily="34" charset="-122"/>
                <a:cs typeface="Arial" pitchFamily="34" charset="-120"/>
              </a:rPr>
              <a:t>Природные закономерности
</a:t>
            </a:r>
            <a:pPr algn="l" indent="0" marL="0">
              <a:lnSpc>
                <a:spcPct val="100000"/>
              </a:lnSpc>
              <a:buNone/>
            </a:pPr>
            <a:r>
              <a:rPr lang="en-US" sz="5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88" dirty="0">
                <a:solidFill>
                  <a:srgbClr val="FFFFFF"/>
                </a:solidFill>
                <a:latin typeface="Arial" pitchFamily="34" charset="0"/>
                <a:ea typeface="Arial" pitchFamily="34" charset="-122"/>
                <a:cs typeface="Arial" pitchFamily="34" charset="-120"/>
              </a:rPr>
              <a:t>В природе прогрессии помогают замечать порядок в повторяющихся процессах. Похожие модели встречаются в росте популяций, в расположении семян на растениях и в форме некоторых раковин. Числа как будто подсказывают скрытую структуру.
</a:t>
            </a:r>
            <a:endParaRPr lang="en-US" sz="1182" dirty="0"/>
          </a:p>
        </p:txBody>
      </p:sp>
      <p:sp>
        <p:nvSpPr>
          <p:cNvPr id="11" name="Text 4"/>
          <p:cNvSpPr txBox="1"/>
          <p:nvPr/>
        </p:nvSpPr>
        <p:spPr>
          <a:xfrm>
            <a:off x="355800" y="3552485"/>
            <a:ext cx="2153400" cy="926275"/>
          </a:xfrm>
          <a:prstGeom prst="rect">
            <a:avLst/>
          </a:prstGeom>
          <a:noFill/>
          <a:ln/>
        </p:spPr>
        <p:txBody>
          <a:bodyPr wrap="square" lIns="0" tIns="0" rIns="0" bIns="0" rtlCol="0" anchor="t"/>
          <a:lstStyle/>
          <a:p>
            <a:pPr algn="l" indent="0" marL="0">
              <a:lnSpc>
                <a:spcPct val="100000"/>
              </a:lnSpc>
              <a:buNone/>
            </a:pPr>
            <a:r>
              <a:rPr lang="en-US" sz="1182" b="1" dirty="0">
                <a:solidFill>
                  <a:srgbClr val="FFFFFF"/>
                </a:solidFill>
                <a:latin typeface="Arial" pitchFamily="34" charset="0"/>
                <a:ea typeface="Arial" pitchFamily="34" charset="-122"/>
                <a:cs typeface="Arial" pitchFamily="34" charset="-120"/>
              </a:rPr>
              <a:t>Компьютеры и данные
</a:t>
            </a:r>
            <a:pPr algn="l" indent="0" marL="0">
              <a:lnSpc>
                <a:spcPct val="100000"/>
              </a:lnSpc>
              <a:buNone/>
            </a:pPr>
            <a:r>
              <a:rPr lang="en-US" sz="5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88" dirty="0">
                <a:solidFill>
                  <a:srgbClr val="FFFFFF"/>
                </a:solidFill>
                <a:latin typeface="Arial" pitchFamily="34" charset="0"/>
                <a:ea typeface="Arial" pitchFamily="34" charset="-122"/>
                <a:cs typeface="Arial" pitchFamily="34" charset="-120"/>
              </a:rPr>
              <a:t>В информатике прогрессии полезны при анализе повторяющихся действий и изменений в данных. Они позволяют описывать последовательные шаги, сравнивать скорость роста и упрощать расчёты, если значение меняется по заранее известному правилу.
</a:t>
            </a:r>
            <a:endParaRPr lang="en-US" sz="118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46275" y="1306500"/>
            <a:ext cx="7451400" cy="782400"/>
          </a:xfrm>
          <a:prstGeom prst="rect">
            <a:avLst/>
          </a:prstGeom>
          <a:noFill/>
          <a:ln/>
        </p:spPr>
        <p:txBody>
          <a:bodyPr wrap="square" lIns="0" tIns="0" rIns="0" bIns="0" rtlCol="0" anchor="ctr"/>
          <a:lstStyle/>
          <a:p>
            <a:pPr algn="ctr" indent="0" marL="0">
              <a:lnSpc>
                <a:spcPct val="100000"/>
              </a:lnSpc>
              <a:buNone/>
            </a:pPr>
            <a:r>
              <a:rPr lang="en-US" sz="3078" b="1" dirty="0">
                <a:solidFill>
                  <a:srgbClr val="FFFFFF"/>
                </a:solidFill>
                <a:latin typeface="Arial" pitchFamily="34" charset="0"/>
                <a:ea typeface="Arial" pitchFamily="34" charset="-122"/>
                <a:cs typeface="Arial" pitchFamily="34" charset="-120"/>
              </a:rPr>
              <a:t>Прогрессии: правило, которое помогает считать быстрее
</a:t>
            </a:r>
            <a:endParaRPr lang="en-US" sz="3078" dirty="0"/>
          </a:p>
        </p:txBody>
      </p:sp>
      <p:sp>
        <p:nvSpPr>
          <p:cNvPr id="5" name="Text 1"/>
          <p:cNvSpPr txBox="1"/>
          <p:nvPr/>
        </p:nvSpPr>
        <p:spPr>
          <a:xfrm>
            <a:off x="1776150" y="2515140"/>
            <a:ext cx="5591700" cy="1399200"/>
          </a:xfrm>
          <a:prstGeom prst="rect">
            <a:avLst/>
          </a:prstGeom>
          <a:noFill/>
          <a:ln/>
        </p:spPr>
        <p:txBody>
          <a:bodyPr wrap="square" lIns="0" tIns="0" rIns="0" bIns="0" rtlCol="0" anchor="t"/>
          <a:lstStyle/>
          <a:p>
            <a:pPr algn="ctr" indent="0" marL="0">
              <a:lnSpc>
                <a:spcPct val="100000"/>
              </a:lnSpc>
              <a:buNone/>
            </a:pPr>
            <a:r>
              <a:rPr lang="en-US" sz="1400" dirty="0">
                <a:solidFill>
                  <a:srgbClr val="FFFFFF"/>
                </a:solidFill>
                <a:latin typeface="Arial" pitchFamily="34" charset="0"/>
                <a:ea typeface="Arial" pitchFamily="34" charset="-122"/>
                <a:cs typeface="Arial" pitchFamily="34" charset="-120"/>
              </a:rPr>
              <a:t>Арифметическая и геометрическая прогрессии показывают, как числа изменяются по разным законам. Если знать разность, знаменатель и формулы, можно быстро находить нужные значения и понимать реальные процессы.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2026-05-29T15:15:21Z</dcterms:created>
  <dcterms:modified xsi:type="dcterms:W3CDTF">2026-05-29T15:15:21Z</dcterms:modified>
</cp:coreProperties>
</file>