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image" Target="../media/image-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image" Target="../media/image-13-7.jpe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332" y="0"/>
            <a:ext cx="3521087" cy="514349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6" y="1245796"/>
            <a:ext cx="4778476" cy="10718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состава клетки к генетике человека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373126" y="2509361"/>
            <a:ext cx="4778476" cy="992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74747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клетки к наследственности — через состав и функцию молекул.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87414" y="3998119"/>
            <a:ext cx="4184585" cy="16311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0" dirty="0">
                <a:solidFill>
                  <a:srgbClr val="22757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7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05513" y="0"/>
            <a:ext cx="4038451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6"/>
            <a:ext cx="4198874" cy="15025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химии клетки и наследственности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386953" y="2066544"/>
            <a:ext cx="4185046" cy="1976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Химический состав клетки определяет её свойства, а ДНК и РНК превращают эти свойства в наследственные признаки. Поэтому биохимию клетки и генетику человека изучают вместе.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6" y="411957"/>
            <a:ext cx="83838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органические вещества клетки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97800" y="2161475"/>
            <a:ext cx="37617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Углеводы обеспечивают клетку быстрым источником энергии и участвуют в запасании питательных веществ. Они особенно важны там, где нужен постоянный расход энергии.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597800" y="1870251"/>
            <a:ext cx="37617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и запас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816800" y="2161475"/>
            <a:ext cx="37617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Липиды плохо взаимодействуют с водой, поэтому из них строятся мембраны и формируются энергетические запасы. Они также защищают клетку от внешних воздействий.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816800" y="1870251"/>
            <a:ext cx="37617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Мембраны и защита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597800" y="3740088"/>
            <a:ext cx="37617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 выполняют большую часть «рабочих» функций клетки: ускоряют реакции, поддерживают форму, участвуют в транспорте и движении. Их свойства зависят от строения молекулы.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597800" y="3448864"/>
            <a:ext cx="37617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исполнители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4816800" y="3740088"/>
            <a:ext cx="37617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Нуклеиновые кислоты сохраняют и передают наследственную информацию. ДНК служит её хранилищем, а РНК помогает использовать эту информацию при синтезе белков.
</a:t>
            </a:r>
            <a:endParaRPr lang="en-US" sz="1100" dirty="0"/>
          </a:p>
        </p:txBody>
      </p:sp>
      <p:sp>
        <p:nvSpPr>
          <p:cNvPr id="17" name="Text 9"/>
          <p:cNvSpPr txBox="1"/>
          <p:nvPr/>
        </p:nvSpPr>
        <p:spPr>
          <a:xfrm>
            <a:off x="4816800" y="3448864"/>
            <a:ext cx="37617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Наследственная программа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325" y="1128635"/>
            <a:ext cx="8369100" cy="19696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5" y="411952"/>
            <a:ext cx="83838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Углеводы: энергия и опора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490700" y="3277594"/>
            <a:ext cx="1880700" cy="2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Быстрая энергия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90700" y="3531319"/>
            <a:ext cx="1880700" cy="7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Глюкоза относится к простым углеводам и быстро включается в обмен веществ. Её расщепление даёт клетке энергию, необходимую для дыхания, роста и деления.
</a:t>
            </a:r>
            <a:endParaRPr lang="en-US" sz="800" dirty="0"/>
          </a:p>
        </p:txBody>
      </p:sp>
      <p:sp>
        <p:nvSpPr>
          <p:cNvPr id="12" name="Text 4"/>
          <p:cNvSpPr txBox="1"/>
          <p:nvPr/>
        </p:nvSpPr>
        <p:spPr>
          <a:xfrm>
            <a:off x="2585313" y="3277594"/>
            <a:ext cx="1880700" cy="2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Энергетический резерв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2585313" y="3531319"/>
            <a:ext cx="1880700" cy="7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Крахмал у растений и гликоген у животных служат запасными углеводами. Эти вещества откладываются в клетке и используются при нехватке питания.
</a:t>
            </a:r>
            <a:endParaRPr lang="en-US" sz="800" dirty="0"/>
          </a:p>
        </p:txBody>
      </p:sp>
      <p:sp>
        <p:nvSpPr>
          <p:cNvPr id="14" name="Text 6"/>
          <p:cNvSpPr txBox="1"/>
          <p:nvPr/>
        </p:nvSpPr>
        <p:spPr>
          <a:xfrm>
            <a:off x="4677675" y="3277594"/>
            <a:ext cx="1880700" cy="2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Прочность стенок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4677675" y="3531319"/>
            <a:ext cx="1880700" cy="7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Целлюлоза входит в состав клеточных стенок растений и придаёт им прочность. Благодаря ей ткани сохраняют форму и выдерживают внутреннее давление.
</a:t>
            </a:r>
            <a:endParaRPr lang="en-US" sz="800" dirty="0"/>
          </a:p>
        </p:txBody>
      </p:sp>
      <p:sp>
        <p:nvSpPr>
          <p:cNvPr id="16" name="Text 8"/>
          <p:cNvSpPr txBox="1"/>
          <p:nvPr/>
        </p:nvSpPr>
        <p:spPr>
          <a:xfrm>
            <a:off x="6769375" y="3277594"/>
            <a:ext cx="1880700" cy="2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 обмене
</a:t>
            </a:r>
            <a:endParaRPr lang="en-US" sz="1100" dirty="0"/>
          </a:p>
        </p:txBody>
      </p:sp>
      <p:sp>
        <p:nvSpPr>
          <p:cNvPr id="17" name="Text 9"/>
          <p:cNvSpPr txBox="1"/>
          <p:nvPr/>
        </p:nvSpPr>
        <p:spPr>
          <a:xfrm>
            <a:off x="6769375" y="3531319"/>
            <a:ext cx="1880700" cy="7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Углеводы участвуют не только в питании, но и в поддержании ритма жизни клетки. Без них резко снижается доступность энергии для всех процессов.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11408" y="1816495"/>
            <a:ext cx="658031" cy="58491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75855" y="1779938"/>
            <a:ext cx="658031" cy="65803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140302" y="1779938"/>
            <a:ext cx="658031" cy="65803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45876" y="1779938"/>
            <a:ext cx="575777" cy="658031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функции липидов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373125" y="2576130"/>
            <a:ext cx="1934597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мембраны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Фосфолипиды образуют основу двойного слоя мембраны. Их строение позволяет клетке отделять внутреннюю среду от внешней и избирательно пропускать вещества.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437572" y="2576130"/>
            <a:ext cx="1934597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 и защита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Жиры служат компактным запасом энергии. Кроме того, они уменьшают потерю воды и помогают защищать клетку и ткани от механических повреждений.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502019" y="2576130"/>
            <a:ext cx="1934597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Регуляция процессов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Стероидные липиды участвуют в регуляции процессов в организме. К ним относятся молекулы, влияющие на работу клеток и обмен веществ.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566466" y="2576130"/>
            <a:ext cx="1934597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значение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Липиды особенно важны там, где нужна устойчивость структуры и экономное хранение энергии. Их свойства определяются нерастворимостью в воде.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73125" y="1454383"/>
            <a:ext cx="3977700" cy="3068733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5" y="411950"/>
            <a:ext cx="83976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 как рабочие молекулы клетки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4859450" y="1523150"/>
            <a:ext cx="37551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Ферментативная роль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859450" y="1712725"/>
            <a:ext cx="3755100" cy="3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 выступают ферментами и ускоряют химические реакции в клетке. Без них обмен веществ шёл бы слишком медленно для поддержания жизни.
</a:t>
            </a:r>
            <a:endParaRPr lang="en-US" sz="700" dirty="0"/>
          </a:p>
        </p:txBody>
      </p:sp>
      <p:sp>
        <p:nvSpPr>
          <p:cNvPr id="12" name="Text 4"/>
          <p:cNvSpPr txBox="1"/>
          <p:nvPr/>
        </p:nvSpPr>
        <p:spPr>
          <a:xfrm>
            <a:off x="4859450" y="3908200"/>
            <a:ext cx="37551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и функция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4859450" y="4097775"/>
            <a:ext cx="3755100" cy="3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Функция белка зависит от последовательности аминокислот. Даже небольшое изменение строения может изменить форму молекулы и нарушить её работу.
</a:t>
            </a:r>
            <a:endParaRPr lang="en-US" sz="700" dirty="0"/>
          </a:p>
        </p:txBody>
      </p:sp>
      <p:sp>
        <p:nvSpPr>
          <p:cNvPr id="14" name="Text 6"/>
          <p:cNvSpPr txBox="1"/>
          <p:nvPr/>
        </p:nvSpPr>
        <p:spPr>
          <a:xfrm>
            <a:off x="4859450" y="3113183"/>
            <a:ext cx="37551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и связь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4859450" y="3302758"/>
            <a:ext cx="3755100" cy="3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Транспортные и рецепторные белки помогают веществам проходить через мембраны и передают сигналы между клетками. Это необходимо для согласованности процессов.
</a:t>
            </a:r>
            <a:endParaRPr lang="en-US" sz="700" dirty="0"/>
          </a:p>
        </p:txBody>
      </p:sp>
      <p:sp>
        <p:nvSpPr>
          <p:cNvPr id="16" name="Text 8"/>
          <p:cNvSpPr txBox="1"/>
          <p:nvPr/>
        </p:nvSpPr>
        <p:spPr>
          <a:xfrm>
            <a:off x="4859450" y="2318167"/>
            <a:ext cx="37551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Строительная роль
</a:t>
            </a:r>
            <a:endParaRPr lang="en-US" sz="900" dirty="0"/>
          </a:p>
        </p:txBody>
      </p:sp>
      <p:sp>
        <p:nvSpPr>
          <p:cNvPr id="17" name="Text 9"/>
          <p:cNvSpPr txBox="1"/>
          <p:nvPr/>
        </p:nvSpPr>
        <p:spPr>
          <a:xfrm>
            <a:off x="4859450" y="2507742"/>
            <a:ext cx="3755100" cy="3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белки образуют структуры цитоскелета, мембран и мышечных волокон. Они задают форму клеток и обеспечивают их упорядоченную работу.
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90874" y="411950"/>
            <a:ext cx="3565702" cy="4111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5" y="411950"/>
            <a:ext cx="4754100" cy="93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ДНК, РНК, ген и хромосома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686775" y="1704225"/>
            <a:ext cx="40476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ДНК хранит наследственную информацию в виде последовательности нуклеотидов. Именно в ней записаны инструкции, по которым клетка строит свои белки.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686775" y="1454826"/>
            <a:ext cx="4047600" cy="2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Хранение информации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86775" y="4083350"/>
            <a:ext cx="40476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Хромосома — это упакованная ДНК, связанная с белками. Такая организация позволяет компактно хранить огромный объём наследственной информации.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686775" y="3833951"/>
            <a:ext cx="4047600" cy="2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Упаковка ДНК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686775" y="3290309"/>
            <a:ext cx="40476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 представляет собой участок ДНК, связанный с определённым признаком или белком. Изменение гена может повлиять на свойства организма.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686775" y="3040910"/>
            <a:ext cx="4047600" cy="2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Единица наследственности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686775" y="2497267"/>
            <a:ext cx="40476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РНК переносит и реализует информацию, считанную с ДНК. Она участвует в синтезе белка и связывает генетическую запись с работой клетки.
</a:t>
            </a:r>
            <a:endParaRPr lang="en-US" sz="900" dirty="0"/>
          </a:p>
        </p:txBody>
      </p:sp>
      <p:sp>
        <p:nvSpPr>
          <p:cNvPr id="17" name="Text 9"/>
          <p:cNvSpPr txBox="1"/>
          <p:nvPr/>
        </p:nvSpPr>
        <p:spPr>
          <a:xfrm>
            <a:off x="686775" y="2247868"/>
            <a:ext cx="4047600" cy="2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Реализация сведений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971" y="1472748"/>
            <a:ext cx="8373750" cy="3045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411952"/>
            <a:ext cx="83838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Поток наследственной информации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966050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 генетической записи к признаку через РНК и синтез белка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0549" y="1984175"/>
            <a:ext cx="4225529" cy="134844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функций органических веществ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5213747" y="1438275"/>
            <a:ext cx="3044428" cy="24812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функций помогает увидеть, что каждый класс веществ решает собственную задачу, но все они взаимосвязаны и одинаково важны для клетки.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не дублируют друг друга: дефицит любого класса сразу отражается на работе клетки.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6953" y="4307680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темы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373137" y="4621425"/>
            <a:ext cx="6563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0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темы
</a:t>
            </a:r>
            <a:endParaRPr lang="en-US" sz="107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1092825"/>
            <a:ext cx="6801900" cy="70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нарушении согласованной работы четырёх классов веществ клетка быстро теряет энергию, устойчивость и способность передавать наследственную информацию.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73125" y="1982628"/>
            <a:ext cx="6801900" cy="101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5900" dirty="0"/>
          </a:p>
        </p:txBody>
      </p:sp>
      <p:sp>
        <p:nvSpPr>
          <p:cNvPr id="9" name="Text 4"/>
          <p:cNvSpPr txBox="1"/>
          <p:nvPr/>
        </p:nvSpPr>
        <p:spPr>
          <a:xfrm>
            <a:off x="373125" y="3113703"/>
            <a:ext cx="49467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класса органических веществ образуют единую систему, от которой зависит работа клетки.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373137" y="4621425"/>
            <a:ext cx="6563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0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
</a:t>
            </a:r>
            <a:endParaRPr lang="en-US" sz="107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1092825"/>
            <a:ext cx="6801900" cy="70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нуклеиновые кислоты — ДНК и РНК — лежат в основе передачи и реализации наследственной информации.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73125" y="1982628"/>
            <a:ext cx="6801900" cy="101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5900" dirty="0"/>
          </a:p>
        </p:txBody>
      </p:sp>
      <p:sp>
        <p:nvSpPr>
          <p:cNvPr id="9" name="Text 4"/>
          <p:cNvSpPr txBox="1"/>
          <p:nvPr/>
        </p:nvSpPr>
        <p:spPr>
          <a:xfrm>
            <a:off x="373125" y="3113703"/>
            <a:ext cx="49467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нуклеиновые кислоты обеспечивают наследственность и работу клеточных признаков.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971" y="1472748"/>
            <a:ext cx="8373750" cy="3045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411952"/>
            <a:ext cx="83838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работает родословный анализ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966050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признака по родственникам нескольких поколений помогает увидеть повторяемость и направление передачи.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3622" y="1408494"/>
            <a:ext cx="2794271" cy="195380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79003" y="1408494"/>
            <a:ext cx="2794271" cy="195380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73273" y="1408494"/>
            <a:ext cx="2794271" cy="195380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Цитогенетический метод: что видно под микроскопом
</a:t>
            </a:r>
            <a:endParaRPr lang="en-US" sz="2845" dirty="0"/>
          </a:p>
        </p:txBody>
      </p:sp>
      <p:sp>
        <p:nvSpPr>
          <p:cNvPr id="11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12" name="Text 2"/>
          <p:cNvSpPr txBox="1"/>
          <p:nvPr/>
        </p:nvSpPr>
        <p:spPr>
          <a:xfrm>
            <a:off x="526512" y="3539305"/>
            <a:ext cx="2509601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Кариотип как снимок набора хромосом
</a:t>
            </a:r>
            <a:pPr algn="ctr" indent="0" marL="0">
              <a:lnSpc>
                <a:spcPct val="100000"/>
              </a:lnSpc>
              <a:buNone/>
            </a:pPr>
            <a:r>
              <a:rPr lang="en-US" sz="7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7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кариотипе хромосомы выстраивают по парам и сравнивают их число, размер и форму. Такой снимок помогает увидеть, есть ли лишняя хромосома, утрата участка или крупная перестройка, которая может влиять на развитие организма.
</a:t>
            </a:r>
            <a:endParaRPr lang="en-US" sz="908" dirty="0"/>
          </a:p>
        </p:txBody>
      </p:sp>
      <p:sp>
        <p:nvSpPr>
          <p:cNvPr id="13" name="Text 3"/>
          <p:cNvSpPr txBox="1"/>
          <p:nvPr/>
        </p:nvSpPr>
        <p:spPr>
          <a:xfrm>
            <a:off x="3319671" y="3539305"/>
            <a:ext cx="2509601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видимого хромосомного нарушения
</a:t>
            </a:r>
            <a:pPr algn="ctr" indent="0" marL="0">
              <a:lnSpc>
                <a:spcPct val="100000"/>
              </a:lnSpc>
              <a:buNone/>
            </a:pPr>
            <a:r>
              <a:rPr lang="en-US" sz="7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6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синдроме Дауна наблюдают трисомию 21-й хромосомы: вместо двух копий присутствуют три. Для цитогенетики это один из самых известных примеров, потому что изменение заметно уже на уровне целой хромосомы.
</a:t>
            </a:r>
            <a:endParaRPr lang="en-US" sz="883" dirty="0"/>
          </a:p>
        </p:txBody>
      </p:sp>
      <p:sp>
        <p:nvSpPr>
          <p:cNvPr id="14" name="Text 4"/>
          <p:cNvSpPr txBox="1"/>
          <p:nvPr/>
        </p:nvSpPr>
        <p:spPr>
          <a:xfrm>
            <a:off x="6113942" y="3539305"/>
            <a:ext cx="2509601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нужен цитогенетический анализ
</a:t>
            </a:r>
            <a:pPr algn="ctr" indent="0" marL="0">
              <a:lnSpc>
                <a:spcPct val="100000"/>
              </a:lnSpc>
              <a:buNone/>
            </a:pPr>
            <a:r>
              <a:rPr lang="en-US" sz="7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7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особенно полезен, когда нужно подтвердить подозрение на хромосомную аномалию и сопоставить лабораторный результат с клиническими признаками. Он показывает не только наличие изменения, но и его масштаб.
</a:t>
            </a:r>
            <a:endParaRPr lang="en-US" sz="90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ДНК к точной последовательности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1763124" y="2568177"/>
            <a:ext cx="2507456" cy="13411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Амплификация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ПЦР многократно копирует выбранный участок ДНК. Даже очень малое количество материала становится достаточным для анализа.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74342" y="1605615"/>
            <a:ext cx="2507456" cy="13411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Выбор фрагмента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ДНК выделяют из образца и подбирают короткие праймеры к нужному участку. Это задаёт точную область исследования.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4342" y="3238767"/>
            <a:ext cx="2507456" cy="13411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Чтение последовательности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Секвенирование определяет последовательность нуклеотидов и позволяет обнаружить точечные мутации, вставки и другие небольшие изменения.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35125" y="1470247"/>
            <a:ext cx="4061100" cy="1471356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6" y="411957"/>
            <a:ext cx="83838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читаются флуоресцентные метки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97800" y="2161475"/>
            <a:ext cx="37617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образец добавляют флуоресцентные ДНК-зонды, комплементарные нужному участку. Если мишень присутствует, зонд связывается с ней и даёт светящуюся метку под микроскопом.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597800" y="1870251"/>
            <a:ext cx="37617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зонда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597800" y="3740088"/>
            <a:ext cx="37617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гибридизации исследователь видит расположение меток прямо на хромосомах. Это помогает быстро отличить норму от перестройки, когда участок переместился, исчез или продублировался.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597800" y="3448864"/>
            <a:ext cx="37617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 на хромосоме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4816800" y="3740088"/>
            <a:ext cx="37617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FISH особенно полезен при поиске микроделеций и подтверждении диагноза, когда нужно увидеть конкретный ген или участок, а не весь кариотип целиком.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4816800" y="3448864"/>
            <a:ext cx="37617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Точный поиск изменений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9075" y="1553988"/>
            <a:ext cx="4591050" cy="225266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задачи решает популяционная генетика
</a:t>
            </a:r>
            <a:endParaRPr lang="en-US" sz="2865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00491" y="167699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Популяционный анализ нужен не только для крупных выборок, но и для оценки носительства редких мутаций и сравнения групп с разной историей расселения.
</a:t>
            </a:r>
            <a:pPr algn="l" indent="0" marL="0">
              <a:lnSpc>
                <a:spcPct val="100000"/>
              </a:lnSpc>
              <a:buNone/>
            </a:pPr>
            <a:r>
              <a:rPr lang="en-US" sz="9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5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популяционная генетика объединяет несколько задач: от подсчёта частот генов до анализа факторов, меняющих структуру населения.
</a:t>
            </a:r>
            <a:endParaRPr lang="en-US" sz="1254" dirty="0"/>
          </a:p>
        </p:txBody>
      </p:sp>
      <p:sp>
        <p:nvSpPr>
          <p:cNvPr id="8" name="Text 3"/>
          <p:cNvSpPr txBox="1"/>
          <p:nvPr/>
        </p:nvSpPr>
        <p:spPr>
          <a:xfrm>
            <a:off x="3890213" y="4017169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популяционной генетике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325" y="1128635"/>
            <a:ext cx="8369100" cy="19696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5" y="411952"/>
            <a:ext cx="83838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показывает сравнение близнецов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490700" y="3277600"/>
            <a:ext cx="2539800" cy="2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Генетическое сходство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90700" y="3531325"/>
            <a:ext cx="2539800" cy="7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Однояйцевые близнецы возникают из одной зиготы, поэтому их генетическое сходство почти полное. Если признак совпадает у них значительно чаще, чем у двуяйцевых, можно говорить о сильном наследственном вкладе.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299950" y="3277600"/>
            <a:ext cx="2539800" cy="2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для сравнения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3299950" y="3531325"/>
            <a:ext cx="2539800" cy="7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Двуяйцевые близнецы развиваются из разных зигот и сходны друг с другом примерно как обычные братья и сёстры. Их сравнение помогает отделить действие общих семейных условий от влияния наследственности.
</a:t>
            </a:r>
            <a:endParaRPr lang="en-US" sz="900" dirty="0"/>
          </a:p>
        </p:txBody>
      </p:sp>
      <p:sp>
        <p:nvSpPr>
          <p:cNvPr id="13" name="Text 6"/>
          <p:cNvSpPr txBox="1"/>
          <p:nvPr/>
        </p:nvSpPr>
        <p:spPr>
          <a:xfrm>
            <a:off x="6099550" y="3277600"/>
            <a:ext cx="2539800" cy="2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среды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6099550" y="3531325"/>
            <a:ext cx="2539800" cy="7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 близнецов различаются рост, масса тела или проявление болезни, исследователь оценивает роль питания, образа жизни и других внешних факторов. Так метод показывает, что признаки формируются совместно генами и средой.
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1254" y="1968056"/>
            <a:ext cx="4314825" cy="137693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применяют результаты генетики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5213747" y="1833982"/>
            <a:ext cx="3301603" cy="16572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Результаты генетических исследований нужны не только для постановки диагноза, но и для планирования наблюдения, консультации семьи и выбора профилактических мер.
</a:t>
            </a:r>
            <a:pPr algn="l" indent="0" marL="0">
              <a:lnSpc>
                <a:spcPct val="100000"/>
              </a:lnSpc>
              <a:buNone/>
            </a:pPr>
            <a:r>
              <a:rPr lang="en-US" sz="10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направления практического применения связаны с ранним выявлением риска и более точными решениями для пациента и его родственников.
</a:t>
            </a:r>
            <a:endParaRPr lang="en-US" sz="1381" dirty="0"/>
          </a:p>
        </p:txBody>
      </p:sp>
      <p:sp>
        <p:nvSpPr>
          <p:cNvPr id="9" name="Text 3"/>
          <p:cNvSpPr txBox="1"/>
          <p:nvPr/>
        </p:nvSpPr>
        <p:spPr>
          <a:xfrm>
            <a:off x="386953" y="4307680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Медико-генетическая практика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6" y="411957"/>
            <a:ext cx="83838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 себя по теме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548725" y="2611091"/>
            <a:ext cx="1821600" cy="16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Назовите, какой класс органических веществ хранит наследственную информацию. Объясните, почему именно нуклеиновые кислоты, а не углеводы или липиды, отвечают за передачу признаков.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548725" y="2079700"/>
            <a:ext cx="1821600" cy="41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Носитель информации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935375" y="2611091"/>
            <a:ext cx="1821600" cy="16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для оценки наследственности важно учитывать и гены, и среду? Приведите пример признака, на который влияет не только наследование, но и образ жизни.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6935375" y="2079700"/>
            <a:ext cx="1821600" cy="41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Наследственность и среда
</a:t>
            </a:r>
            <a:endParaRPr lang="en-US" sz="1300" dirty="0"/>
          </a:p>
        </p:txBody>
      </p:sp>
      <p:sp>
        <p:nvSpPr>
          <p:cNvPr id="13" name="Text 6"/>
          <p:cNvSpPr txBox="1"/>
          <p:nvPr/>
        </p:nvSpPr>
        <p:spPr>
          <a:xfrm>
            <a:off x="4806492" y="2611091"/>
            <a:ext cx="1821600" cy="16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Какой метод изучает хромосомы целиком, а какой — отдельные гены? Сравните цитогенетический анализ, ПЦР, секвенирование и FISH по объекту исследования.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4806492" y="2079700"/>
            <a:ext cx="1821600" cy="41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Методы анализа
</a:t>
            </a:r>
            <a:endParaRPr lang="en-US" sz="1300" dirty="0"/>
          </a:p>
        </p:txBody>
      </p:sp>
      <p:sp>
        <p:nvSpPr>
          <p:cNvPr id="15" name="Text 8"/>
          <p:cNvSpPr txBox="1"/>
          <p:nvPr/>
        </p:nvSpPr>
        <p:spPr>
          <a:xfrm>
            <a:off x="2677608" y="2611091"/>
            <a:ext cx="1821600" cy="16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ДНК отличается от РНК по строению и роли в клетке? Вспомните, где обычно находится ДНК и какую функцию выполняет РНК при синтезе белка.
</a:t>
            </a:r>
            <a:endParaRPr lang="en-US" sz="1100" dirty="0"/>
          </a:p>
        </p:txBody>
      </p:sp>
      <p:sp>
        <p:nvSpPr>
          <p:cNvPr id="16" name="Text 9"/>
          <p:cNvSpPr txBox="1"/>
          <p:nvPr/>
        </p:nvSpPr>
        <p:spPr>
          <a:xfrm>
            <a:off x="2677608" y="2079700"/>
            <a:ext cx="1821600" cy="41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ДНК и РНК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71575" y="1977628"/>
            <a:ext cx="4778476" cy="9925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Клетка, наследственность и диагностика
</a:t>
            </a:r>
            <a:endParaRPr lang="en-US" sz="2813" dirty="0"/>
          </a:p>
        </p:txBody>
      </p:sp>
      <p:sp>
        <p:nvSpPr>
          <p:cNvPr id="5" name="Text 1"/>
          <p:cNvSpPr txBox="1"/>
          <p:nvPr/>
        </p:nvSpPr>
        <p:spPr>
          <a:xfrm>
            <a:off x="1171575" y="3177362"/>
            <a:ext cx="4778476" cy="6924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Органические вещества клетки образуют единую систему: одни дают энергию, другие строят структуры, а нуклеиновые кислоты сохраняют и передают наследственную программу. Генетика человека помогает читать эту программу и понимать её практическое значение.
</a:t>
            </a:r>
            <a:endParaRPr lang="en-US" sz="114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2026-07-26T13:16:20Z</dcterms:created>
  <dcterms:modified xsi:type="dcterms:W3CDTF">2026-07-26T13:16:20Z</dcterms:modified>
</cp:coreProperties>
</file>