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1.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jpe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jpe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jpe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jpe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jpe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jpe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31090" y="506916"/>
            <a:ext cx="3952221" cy="4129668"/>
          </a:xfrm>
          <a:prstGeom prst="rect">
            <a:avLst/>
          </a:prstGeom>
        </p:spPr>
      </p:pic>
      <p:sp>
        <p:nvSpPr>
          <p:cNvPr id="4" name="Text 0"/>
          <p:cNvSpPr txBox="1"/>
          <p:nvPr/>
        </p:nvSpPr>
        <p:spPr>
          <a:xfrm>
            <a:off x="624435" y="676044"/>
            <a:ext cx="3746844" cy="3271488"/>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Галактики — другие звёздные системы Вселенной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Путешествие от звезды к гигантским галактическим системам.
</a:t>
            </a:r>
            <a:endParaRPr lang="en-US" sz="2800" dirty="0"/>
          </a:p>
        </p:txBody>
      </p:sp>
      <p:sp>
        <p:nvSpPr>
          <p:cNvPr id="5" name="Text 1"/>
          <p:cNvSpPr txBox="1"/>
          <p:nvPr/>
        </p:nvSpPr>
        <p:spPr>
          <a:xfrm>
            <a:off x="624435" y="4313567"/>
            <a:ext cx="3826649" cy="215444"/>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8859" y="1576187"/>
            <a:ext cx="3114929" cy="278818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
        <p:nvSpPr>
          <p:cNvPr id="7" name="Text 1"/>
          <p:cNvSpPr txBox="1"/>
          <p:nvPr/>
        </p:nvSpPr>
        <p:spPr>
          <a:xfrm>
            <a:off x="3790548" y="1576187"/>
            <a:ext cx="3884426" cy="2788189"/>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Галактики — основные строительные блоки космоса. Именно в них рождаются, живут и умирают звёзды, а их распределение показывает, как устроена крупномасштабная структура Вселенной.
</a:t>
            </a:r>
            <a:endParaRPr lang="en-US" sz="1400" dirty="0"/>
          </a:p>
        </p:txBody>
      </p:sp>
      <p:sp>
        <p:nvSpPr>
          <p:cNvPr id="8" name="Text 2"/>
          <p:cNvSpPr txBox="1"/>
          <p:nvPr/>
        </p:nvSpPr>
        <p:spPr>
          <a:xfrm>
            <a:off x="358775" y="382588"/>
            <a:ext cx="8426450"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Почему галактики — ключ к пониманию Вселенной
</a:t>
            </a:r>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3</a:t>
            </a:r>
            <a:endParaRPr lang="en-US" sz="1000" dirty="0"/>
          </a:p>
        </p:txBody>
      </p:sp>
      <p:sp>
        <p:nvSpPr>
          <p:cNvPr id="4" name="Text 1"/>
          <p:cNvSpPr txBox="1"/>
          <p:nvPr/>
        </p:nvSpPr>
        <p:spPr>
          <a:xfrm>
            <a:off x="403225" y="383650"/>
            <a:ext cx="3765600" cy="4378800"/>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2,5 млн световых лет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примерно так далеко от Земли находится галактика Андромеда.
</a:t>
            </a:r>
            <a:endParaRPr lang="en-US" sz="3000" dirty="0"/>
          </a:p>
        </p:txBody>
      </p:sp>
      <p:sp>
        <p:nvSpPr>
          <p:cNvPr id="5" name="Text 2"/>
          <p:cNvSpPr txBox="1"/>
          <p:nvPr/>
        </p:nvSpPr>
        <p:spPr>
          <a:xfrm>
            <a:off x="4930775" y="3841187"/>
            <a:ext cx="3854450" cy="638058"/>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NASA / образовательные материалы по галактике Андромеда
</a:t>
            </a:r>
            <a:endParaRPr lang="en-US" sz="1100" dirty="0"/>
          </a:p>
        </p:txBody>
      </p:sp>
      <p:sp>
        <p:nvSpPr>
          <p:cNvPr id="6" name="Text 3"/>
          <p:cNvSpPr txBox="1"/>
          <p:nvPr/>
        </p:nvSpPr>
        <p:spPr>
          <a:xfrm>
            <a:off x="4930775" y="1188105"/>
            <a:ext cx="3854400" cy="1953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Это расстояние показывает, насколько малы масштабы Солнечной системы по сравнению с межгалактическим пространством.
</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54497" y="1817264"/>
            <a:ext cx="3848230" cy="268137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8775" y="1838326"/>
            <a:ext cx="3908988" cy="153201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Форма галактики связана с количеством газа, историей взаимодействий и темпом звездообразования.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Спиральные и неправильные системы помогают увидеть, как строение меняется под действием среды и столкновений.
</a:t>
            </a:r>
            <a:endParaRPr lang="en-US" sz="1400" dirty="0"/>
          </a:p>
        </p:txBody>
      </p:sp>
      <p:sp>
        <p:nvSpPr>
          <p:cNvPr id="6" name="Text 1"/>
          <p:cNvSpPr txBox="1"/>
          <p:nvPr/>
        </p:nvSpPr>
        <p:spPr>
          <a:xfrm>
            <a:off x="358775" y="3772603"/>
            <a:ext cx="3901899"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Учебная классификация морфологических типов галактик
</a:t>
            </a:r>
            <a:endParaRPr lang="en-US" sz="1100" dirty="0"/>
          </a:p>
        </p:txBody>
      </p:sp>
      <p:sp>
        <p:nvSpPr>
          <p:cNvPr id="7" name="Text 2"/>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4</a:t>
            </a:r>
            <a:endParaRPr lang="en-US" sz="1000" dirty="0"/>
          </a:p>
        </p:txBody>
      </p:sp>
      <p:sp>
        <p:nvSpPr>
          <p:cNvPr id="8" name="Text 3"/>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Основные типы галактик по форме
</a:t>
            </a:r>
            <a:endParaRPr 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453393" y="1774824"/>
            <a:ext cx="2331629" cy="2789239"/>
          </a:xfrm>
          <a:prstGeom prst="rect">
            <a:avLst/>
          </a:prstGeom>
        </p:spPr>
      </p:pic>
      <p:sp>
        <p:nvSpPr>
          <p:cNvPr id="8" name="Text 0"/>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
        <p:nvSpPr>
          <p:cNvPr id="9" name="Text 1"/>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Спиральные галактики: диск, рукава и молодые звёзды
</a:t>
            </a:r>
            <a:endParaRPr lang="en-US" sz="2400" dirty="0"/>
          </a:p>
        </p:txBody>
      </p:sp>
      <p:sp>
        <p:nvSpPr>
          <p:cNvPr id="10" name="Text 2"/>
          <p:cNvSpPr txBox="1"/>
          <p:nvPr/>
        </p:nvSpPr>
        <p:spPr>
          <a:xfrm>
            <a:off x="358775" y="1891606"/>
            <a:ext cx="2655565" cy="1171634"/>
          </a:xfrm>
          <a:prstGeom prst="rect">
            <a:avLst/>
          </a:prstGeom>
          <a:noFill/>
          <a:ln/>
        </p:spPr>
        <p:txBody>
          <a:bodyPr wrap="square" lIns="0" tIns="0" rIns="0" bIns="0" rtlCol="0" anchor="t"/>
          <a:lstStyle/>
          <a:p>
            <a:pPr algn="l" indent="0" marL="0">
              <a:lnSpc>
                <a:spcPct val="100000"/>
              </a:lnSpc>
              <a:buNone/>
            </a:pPr>
            <a:r>
              <a:rPr lang="en-US" sz="1200" b="1" dirty="0">
                <a:solidFill>
                  <a:srgbClr val="004A84"/>
                </a:solidFill>
                <a:latin typeface="Arial" pitchFamily="34" charset="0"/>
                <a:ea typeface="Arial" pitchFamily="34" charset="-122"/>
                <a:cs typeface="Arial" pitchFamily="34" charset="-120"/>
              </a:rPr>
              <a:t>Плоский диск
</a:t>
            </a:r>
            <a:pPr algn="l" indent="0" marL="0">
              <a:lnSpc>
                <a:spcPct val="100000"/>
              </a:lnSpc>
              <a:buNone/>
            </a:pPr>
            <a:r>
              <a:rPr lang="en-US" sz="2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Спиральная галактика обычно имеет тонкий вращающийся диск, в котором сосредоточена основная часть звёзд, газа и пыли. Именно здесь особенно заметны упорядоченные структуры и движение вещества.
</a:t>
            </a:r>
            <a:endParaRPr lang="en-US" sz="1200" dirty="0"/>
          </a:p>
        </p:txBody>
      </p:sp>
      <p:sp>
        <p:nvSpPr>
          <p:cNvPr id="11" name="Text 3"/>
          <p:cNvSpPr txBox="1"/>
          <p:nvPr/>
        </p:nvSpPr>
        <p:spPr>
          <a:xfrm>
            <a:off x="3405983" y="1891606"/>
            <a:ext cx="2655565" cy="1171634"/>
          </a:xfrm>
          <a:prstGeom prst="rect">
            <a:avLst/>
          </a:prstGeom>
          <a:noFill/>
          <a:ln/>
        </p:spPr>
        <p:txBody>
          <a:bodyPr wrap="square" lIns="0" tIns="0" rIns="0" bIns="0" rtlCol="0" anchor="t"/>
          <a:lstStyle/>
          <a:p>
            <a:pPr algn="l" indent="0" marL="0">
              <a:lnSpc>
                <a:spcPct val="100000"/>
              </a:lnSpc>
              <a:buNone/>
            </a:pPr>
            <a:r>
              <a:rPr lang="en-US" sz="1200" b="1" dirty="0">
                <a:solidFill>
                  <a:srgbClr val="004A84"/>
                </a:solidFill>
                <a:latin typeface="Arial" pitchFamily="34" charset="0"/>
                <a:ea typeface="Arial" pitchFamily="34" charset="-122"/>
                <a:cs typeface="Arial" pitchFamily="34" charset="-120"/>
              </a:rPr>
              <a:t>Центральное утолщение
</a:t>
            </a:r>
            <a:pPr algn="l" indent="0" marL="0">
              <a:lnSpc>
                <a:spcPct val="100000"/>
              </a:lnSpc>
              <a:buNone/>
            </a:pPr>
            <a:r>
              <a:rPr lang="en-US" sz="2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В центре находится более плотная область — балдж. Она содержит много старых звёзд и помогает понять, как галактика накапливала массу на ранних этапах своей истории.
</a:t>
            </a:r>
            <a:endParaRPr lang="en-US" sz="1200" dirty="0"/>
          </a:p>
        </p:txBody>
      </p:sp>
      <p:sp>
        <p:nvSpPr>
          <p:cNvPr id="12" name="Text 4"/>
          <p:cNvSpPr txBox="1"/>
          <p:nvPr/>
        </p:nvSpPr>
        <p:spPr>
          <a:xfrm>
            <a:off x="358775" y="3388668"/>
            <a:ext cx="2655565" cy="1171634"/>
          </a:xfrm>
          <a:prstGeom prst="rect">
            <a:avLst/>
          </a:prstGeom>
          <a:noFill/>
          <a:ln/>
        </p:spPr>
        <p:txBody>
          <a:bodyPr wrap="square" lIns="0" tIns="0" rIns="0" bIns="0" rtlCol="0" anchor="t"/>
          <a:lstStyle/>
          <a:p>
            <a:pPr algn="l" indent="0" marL="0">
              <a:lnSpc>
                <a:spcPct val="100000"/>
              </a:lnSpc>
              <a:buNone/>
            </a:pPr>
            <a:r>
              <a:rPr lang="en-US" sz="1200" b="1" dirty="0">
                <a:solidFill>
                  <a:srgbClr val="004A84"/>
                </a:solidFill>
                <a:latin typeface="Arial" pitchFamily="34" charset="0"/>
                <a:ea typeface="Arial" pitchFamily="34" charset="-122"/>
                <a:cs typeface="Arial" pitchFamily="34" charset="-120"/>
              </a:rPr>
              <a:t>Спиральные рукава
</a:t>
            </a:r>
            <a:pPr algn="l" indent="0" marL="0">
              <a:lnSpc>
                <a:spcPct val="100000"/>
              </a:lnSpc>
              <a:buNone/>
            </a:pPr>
            <a:r>
              <a:rPr lang="en-US" sz="2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Рукава выглядят как закрученные полосы, но это не твёрдые «нити». Через них проходит волна плотности, сжимающая газ и создающая условия для рождения новых звёзд.
</a:t>
            </a:r>
            <a:endParaRPr lang="en-US" sz="1200" dirty="0"/>
          </a:p>
        </p:txBody>
      </p:sp>
      <p:sp>
        <p:nvSpPr>
          <p:cNvPr id="13" name="Text 5"/>
          <p:cNvSpPr txBox="1"/>
          <p:nvPr/>
        </p:nvSpPr>
        <p:spPr>
          <a:xfrm>
            <a:off x="3405983" y="3388668"/>
            <a:ext cx="2655565" cy="1171634"/>
          </a:xfrm>
          <a:prstGeom prst="rect">
            <a:avLst/>
          </a:prstGeom>
          <a:noFill/>
          <a:ln/>
        </p:spPr>
        <p:txBody>
          <a:bodyPr wrap="square" lIns="0" tIns="0" rIns="0" bIns="0" rtlCol="0" anchor="t"/>
          <a:lstStyle/>
          <a:p>
            <a:pPr algn="l" indent="0" marL="0">
              <a:lnSpc>
                <a:spcPct val="100000"/>
              </a:lnSpc>
              <a:buNone/>
            </a:pPr>
            <a:r>
              <a:rPr lang="en-US" sz="1200" b="1" dirty="0">
                <a:solidFill>
                  <a:srgbClr val="004A84"/>
                </a:solidFill>
                <a:latin typeface="Arial" pitchFamily="34" charset="0"/>
                <a:ea typeface="Arial" pitchFamily="34" charset="-122"/>
                <a:cs typeface="Arial" pitchFamily="34" charset="-120"/>
              </a:rPr>
              <a:t>Молодое население
</a:t>
            </a:r>
            <a:pPr algn="l" indent="0" marL="0">
              <a:lnSpc>
                <a:spcPct val="100000"/>
              </a:lnSpc>
              <a:buNone/>
            </a:pPr>
            <a:r>
              <a:rPr lang="en-US" sz="2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В рукавах часто видны голубые массивные звёзды: они яркие, но живут недолго, поэтому указывают на недавнее звездообразование. Млечный Путь и Андромеда относятся именно к этому типу.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0894" y="1939260"/>
            <a:ext cx="3848986" cy="226977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17561" y="1698211"/>
            <a:ext cx="3908988" cy="1741104"/>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Наглядно видно, что рядом с нами есть как крупные спиральные системы, так и более компактные спутники.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Андромеда крупнее Млечного Пути, а Магелланово Облако значительно меньше и является спутником нашей галактики.
</a:t>
            </a:r>
            <a:endParaRPr lang="en-US" sz="1400" dirty="0"/>
          </a:p>
        </p:txBody>
      </p:sp>
      <p:sp>
        <p:nvSpPr>
          <p:cNvPr id="6" name="Text 1"/>
          <p:cNvSpPr txBox="1"/>
          <p:nvPr/>
        </p:nvSpPr>
        <p:spPr>
          <a:xfrm>
            <a:off x="4717561" y="3681788"/>
            <a:ext cx="3901899"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NASA, ESA; справочные астрономические данные
</a:t>
            </a:r>
            <a:endParaRPr lang="en-US" sz="1100" dirty="0"/>
          </a:p>
        </p:txBody>
      </p:sp>
      <p:sp>
        <p:nvSpPr>
          <p:cNvPr id="7" name="Text 2"/>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
        <p:nvSpPr>
          <p:cNvPr id="8" name="Text 3"/>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Сравнение галактик Местной группы
</a:t>
            </a: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826316" y="1743076"/>
            <a:ext cx="1958713" cy="2820988"/>
          </a:xfrm>
          <a:prstGeom prst="rect">
            <a:avLst/>
          </a:prstGeom>
        </p:spPr>
      </p:pic>
      <p:sp>
        <p:nvSpPr>
          <p:cNvPr id="7" name="Text 0"/>
          <p:cNvSpPr txBox="1"/>
          <p:nvPr/>
        </p:nvSpPr>
        <p:spPr>
          <a:xfrm>
            <a:off x="358775" y="226218"/>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7</a:t>
            </a:r>
            <a:endParaRPr lang="en-US" sz="1000" dirty="0"/>
          </a:p>
        </p:txBody>
      </p:sp>
      <p:sp>
        <p:nvSpPr>
          <p:cNvPr id="8" name="Text 1"/>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7</a:t>
            </a:r>
            <a:endParaRPr lang="en-US" sz="1000" dirty="0"/>
          </a:p>
        </p:txBody>
      </p:sp>
      <p:sp>
        <p:nvSpPr>
          <p:cNvPr id="9" name="Text 2"/>
          <p:cNvSpPr txBox="1"/>
          <p:nvPr/>
        </p:nvSpPr>
        <p:spPr>
          <a:xfrm>
            <a:off x="358776" y="1964054"/>
            <a:ext cx="1959101" cy="2600009"/>
          </a:xfrm>
          <a:prstGeom prst="rect">
            <a:avLst/>
          </a:prstGeom>
          <a:noFill/>
          <a:ln/>
        </p:spPr>
        <p:txBody>
          <a:bodyPr wrap="square" lIns="0" tIns="0" rIns="0" bIns="0" rtlCol="0" anchor="t"/>
          <a:lstStyle/>
          <a:p>
            <a:pPr algn="l" indent="0" marL="0">
              <a:lnSpc>
                <a:spcPct val="100000"/>
              </a:lnSpc>
              <a:buNone/>
            </a:pPr>
            <a:r>
              <a:rPr lang="en-US" sz="1400" b="1" dirty="0">
                <a:solidFill>
                  <a:srgbClr val="004A84"/>
                </a:solidFill>
                <a:latin typeface="Arial" pitchFamily="34" charset="0"/>
                <a:ea typeface="Arial" pitchFamily="34" charset="-122"/>
                <a:cs typeface="Arial" pitchFamily="34" charset="-120"/>
              </a:rPr>
              <a:t>Эллиптические системы
</a:t>
            </a:r>
            <a:pPr algn="l" indent="0" marL="0">
              <a:lnSpc>
                <a:spcPct val="100000"/>
              </a:lnSpc>
              <a:buNone/>
            </a:pPr>
            <a:r>
              <a:rPr lang="en-US" sz="3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Эллиптические галактики выглядят как вытянутые или почти шарообразные облака звёзд. В них мало газа и пыли, поэтому новые звёзды образуются редко, а свет дают в основном старые красные звёзды.
</a:t>
            </a:r>
            <a:endParaRPr lang="en-US" sz="1400" dirty="0"/>
          </a:p>
        </p:txBody>
      </p:sp>
      <p:sp>
        <p:nvSpPr>
          <p:cNvPr id="10" name="Text 3"/>
          <p:cNvSpPr txBox="1"/>
          <p:nvPr/>
        </p:nvSpPr>
        <p:spPr>
          <a:xfrm>
            <a:off x="2514559" y="1964054"/>
            <a:ext cx="1959101" cy="2600009"/>
          </a:xfrm>
          <a:prstGeom prst="rect">
            <a:avLst/>
          </a:prstGeom>
          <a:noFill/>
          <a:ln/>
        </p:spPr>
        <p:txBody>
          <a:bodyPr wrap="square" lIns="0" tIns="0" rIns="0" bIns="0" rtlCol="0" anchor="t"/>
          <a:lstStyle/>
          <a:p>
            <a:pPr algn="l" indent="0" marL="0">
              <a:lnSpc>
                <a:spcPct val="100000"/>
              </a:lnSpc>
              <a:buNone/>
            </a:pPr>
            <a:r>
              <a:rPr lang="en-US" sz="1400" b="1" dirty="0">
                <a:solidFill>
                  <a:srgbClr val="004A84"/>
                </a:solidFill>
                <a:latin typeface="Arial" pitchFamily="34" charset="0"/>
                <a:ea typeface="Arial" pitchFamily="34" charset="-122"/>
                <a:cs typeface="Arial" pitchFamily="34" charset="-120"/>
              </a:rPr>
              <a:t>Линзовидные галактики
</a:t>
            </a:r>
            <a:pPr algn="l" indent="0" marL="0">
              <a:lnSpc>
                <a:spcPct val="100000"/>
              </a:lnSpc>
              <a:buNone/>
            </a:pPr>
            <a:r>
              <a:rPr lang="en-US" sz="3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Линзовидные системы занимают промежуточное положение между спиральными и эллиптическими. У них есть диск, но чёткие рукава почти не видны, а запас холодного газа обычно невелик.
</a:t>
            </a:r>
            <a:endParaRPr lang="en-US" sz="1400" dirty="0"/>
          </a:p>
        </p:txBody>
      </p:sp>
      <p:sp>
        <p:nvSpPr>
          <p:cNvPr id="11" name="Text 4"/>
          <p:cNvSpPr txBox="1"/>
          <p:nvPr/>
        </p:nvSpPr>
        <p:spPr>
          <a:xfrm>
            <a:off x="4670341" y="1964054"/>
            <a:ext cx="1959101" cy="2600009"/>
          </a:xfrm>
          <a:prstGeom prst="rect">
            <a:avLst/>
          </a:prstGeom>
          <a:noFill/>
          <a:ln/>
        </p:spPr>
        <p:txBody>
          <a:bodyPr wrap="square" lIns="0" tIns="0" rIns="0" bIns="0" rtlCol="0" anchor="t"/>
          <a:lstStyle/>
          <a:p>
            <a:pPr algn="l" indent="0" marL="0">
              <a:lnSpc>
                <a:spcPct val="100000"/>
              </a:lnSpc>
              <a:buNone/>
            </a:pPr>
            <a:r>
              <a:rPr lang="en-US" sz="1400" b="1" dirty="0">
                <a:solidFill>
                  <a:srgbClr val="004A84"/>
                </a:solidFill>
                <a:latin typeface="Arial" pitchFamily="34" charset="0"/>
                <a:ea typeface="Arial" pitchFamily="34" charset="-122"/>
                <a:cs typeface="Arial" pitchFamily="34" charset="-120"/>
              </a:rPr>
              <a:t>След эволюции
</a:t>
            </a:r>
            <a:pPr algn="l" indent="0" marL="0">
              <a:lnSpc>
                <a:spcPct val="100000"/>
              </a:lnSpc>
              <a:buNone/>
            </a:pPr>
            <a:r>
              <a:rPr lang="en-US" sz="3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Обе группы важны для понимания истории галактик: они показывают, что форма может изменяться после столкновений, потери газа или постепенного исчерпания вещества для звездообразования.
</a:t>
            </a:r>
            <a:endParaRPr lang="en-US" sz="1400" dirty="0"/>
          </a:p>
        </p:txBody>
      </p:sp>
      <p:sp>
        <p:nvSpPr>
          <p:cNvPr id="12" name="Text 5"/>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Эллиптические и линзовидные галактики
</a:t>
            </a:r>
            <a:endParaRPr 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3125" y="2059642"/>
            <a:ext cx="8426400" cy="257076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3125" y="1455750"/>
            <a:ext cx="8426400" cy="440400"/>
          </a:xfrm>
          <a:prstGeom prst="rect">
            <a:avLst/>
          </a:prstGeom>
          <a:noFill/>
          <a:ln/>
        </p:spPr>
        <p:txBody>
          <a:bodyPr wrap="square" lIns="0" tIns="0" rIns="0" bIns="0" rtlCol="0" anchor="ctr"/>
          <a:lstStyle/>
          <a:p>
            <a:pPr algn="l" indent="0" marL="0">
              <a:lnSpc>
                <a:spcPct val="100000"/>
              </a:lnSpc>
              <a:buNone/>
            </a:pPr>
            <a:r>
              <a:rPr lang="en-US" sz="1400" dirty="0">
                <a:solidFill>
                  <a:srgbClr val="1B1B1B"/>
                </a:solidFill>
                <a:latin typeface="Arial" pitchFamily="34" charset="0"/>
                <a:ea typeface="Arial" pitchFamily="34" charset="-122"/>
                <a:cs typeface="Arial" pitchFamily="34" charset="-120"/>
              </a:rPr>
              <a:t>Схема отражает общую последовательность формирования и последующей эволюции галактик.
</a:t>
            </a:r>
            <a:endParaRPr lang="en-US" sz="1400" dirty="0"/>
          </a:p>
        </p:txBody>
      </p:sp>
      <p:sp>
        <p:nvSpPr>
          <p:cNvPr id="6" name="Text 1"/>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8</a:t>
            </a:r>
            <a:endParaRPr lang="en-US" sz="1000" dirty="0"/>
          </a:p>
        </p:txBody>
      </p:sp>
      <p:sp>
        <p:nvSpPr>
          <p:cNvPr id="7" name="Text 2"/>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Рост галактики: от облака к сложной системе
</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8775" y="1956034"/>
            <a:ext cx="431178" cy="431178"/>
          </a:xfrm>
          <a:prstGeom prst="rect">
            <a:avLst/>
          </a:prstGeom>
        </p:spPr>
      </p:pic>
      <p:pic>
        <p:nvPicPr>
          <p:cNvPr id="4" name="Image 2" descr="preencoded.png">    </p:cNvPr>
          <p:cNvPicPr>
            <a:picLocks noChangeAspect="1"/>
          </p:cNvPicPr>
          <p:nvPr/>
        </p:nvPicPr>
        <p:blipFill>
          <a:blip r:embed="rId3"/>
          <a:stretch>
            <a:fillRect/>
          </a:stretch>
        </p:blipFill>
        <p:spPr>
          <a:xfrm>
            <a:off x="2073274" y="1956033"/>
            <a:ext cx="431180" cy="431180"/>
          </a:xfrm>
          <a:prstGeom prst="rect">
            <a:avLst/>
          </a:prstGeom>
        </p:spPr>
      </p:pic>
      <p:pic>
        <p:nvPicPr>
          <p:cNvPr id="5" name="Image 3" descr="preencoded.png">    </p:cNvPr>
          <p:cNvPicPr>
            <a:picLocks noChangeAspect="1"/>
          </p:cNvPicPr>
          <p:nvPr/>
        </p:nvPicPr>
        <p:blipFill>
          <a:blip r:embed="rId4"/>
          <a:stretch>
            <a:fillRect/>
          </a:stretch>
        </p:blipFill>
        <p:spPr>
          <a:xfrm>
            <a:off x="3787774" y="1956033"/>
            <a:ext cx="431180" cy="431180"/>
          </a:xfrm>
          <a:prstGeom prst="rect">
            <a:avLst/>
          </a:prstGeom>
        </p:spPr>
      </p:pic>
      <p:pic>
        <p:nvPicPr>
          <p:cNvPr id="6" name="Image 4" descr="preencoded.png">    </p:cNvPr>
          <p:cNvPicPr>
            <a:picLocks noChangeAspect="1"/>
          </p:cNvPicPr>
          <p:nvPr/>
        </p:nvPicPr>
        <p:blipFill>
          <a:blip r:embed="rId5"/>
          <a:stretch>
            <a:fillRect/>
          </a:stretch>
        </p:blipFill>
        <p:spPr>
          <a:xfrm>
            <a:off x="5495924" y="1999151"/>
            <a:ext cx="431180" cy="344944"/>
          </a:xfrm>
          <a:prstGeom prst="rect">
            <a:avLst/>
          </a:prstGeom>
        </p:spPr>
      </p:pic>
      <p:pic>
        <p:nvPicPr>
          <p:cNvPr id="7" name="Image 5" descr="preencoded.png">    </p:cNvPr>
          <p:cNvPicPr>
            <a:picLocks noChangeAspect="1"/>
          </p:cNvPicPr>
          <p:nvPr/>
        </p:nvPicPr>
        <p:blipFill>
          <a:blip r:embed="rId6"/>
          <a:stretch>
            <a:fillRect/>
          </a:stretch>
        </p:blipFill>
        <p:spPr>
          <a:xfrm>
            <a:off x="7210424" y="1956033"/>
            <a:ext cx="431180" cy="431180"/>
          </a:xfrm>
          <a:prstGeom prst="rect">
            <a:avLst/>
          </a:prstGeom>
        </p:spPr>
      </p:pic>
      <p:sp>
        <p:nvSpPr>
          <p:cNvPr id="8" name="Text 0"/>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9" name="Text 1"/>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Строение галактики изнутри
</a:t>
            </a:r>
            <a:endParaRPr lang="en-US" sz="2400" dirty="0"/>
          </a:p>
        </p:txBody>
      </p:sp>
      <p:sp>
        <p:nvSpPr>
          <p:cNvPr id="10" name="Text 2"/>
          <p:cNvSpPr txBox="1"/>
          <p:nvPr/>
        </p:nvSpPr>
        <p:spPr>
          <a:xfrm>
            <a:off x="358775" y="2473325"/>
            <a:ext cx="1565033" cy="1627069"/>
          </a:xfrm>
          <a:prstGeom prst="rect">
            <a:avLst/>
          </a:prstGeom>
          <a:noFill/>
          <a:ln/>
        </p:spPr>
        <p:txBody>
          <a:bodyPr wrap="square" lIns="0" tIns="0" rIns="0" bIns="0" rtlCol="0" anchor="t"/>
          <a:lstStyle/>
          <a:p>
            <a:pPr algn="l" indent="0" marL="0">
              <a:lnSpc>
                <a:spcPct val="100000"/>
              </a:lnSpc>
              <a:buNone/>
            </a:pPr>
            <a:r>
              <a:rPr lang="en-US" sz="1318" b="1" dirty="0">
                <a:solidFill>
                  <a:srgbClr val="004A84"/>
                </a:solidFill>
                <a:latin typeface="Arial" pitchFamily="34" charset="0"/>
                <a:ea typeface="Arial" pitchFamily="34" charset="-122"/>
                <a:cs typeface="Arial" pitchFamily="34" charset="-120"/>
              </a:rPr>
              <a:t>Ядро
</a:t>
            </a:r>
            <a:pPr algn="l" indent="0" marL="0">
              <a:lnSpc>
                <a:spcPct val="100000"/>
              </a:lnSpc>
              <a:buNone/>
            </a:pPr>
            <a:r>
              <a:rPr lang="en-US" sz="113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36" dirty="0">
                <a:solidFill>
                  <a:srgbClr val="000000"/>
                </a:solidFill>
                <a:latin typeface="Arial" pitchFamily="34" charset="0"/>
                <a:ea typeface="Arial" pitchFamily="34" charset="-122"/>
                <a:cs typeface="Arial" pitchFamily="34" charset="-120"/>
              </a:rPr>
              <a:t>В центральной области сосредоточена наибольшая плотность звёзд. Здесь часто скрывается сверхмассивная чёрная дыра, которая влияет на движение вещества и энергию излучения в окрестности.
</a:t>
            </a:r>
            <a:endParaRPr lang="en-US" sz="1318" dirty="0"/>
          </a:p>
        </p:txBody>
      </p:sp>
      <p:sp>
        <p:nvSpPr>
          <p:cNvPr id="11" name="Text 3"/>
          <p:cNvSpPr txBox="1"/>
          <p:nvPr/>
        </p:nvSpPr>
        <p:spPr>
          <a:xfrm>
            <a:off x="2070672" y="2473325"/>
            <a:ext cx="1565033" cy="1627069"/>
          </a:xfrm>
          <a:prstGeom prst="rect">
            <a:avLst/>
          </a:prstGeom>
          <a:noFill/>
          <a:ln/>
        </p:spPr>
        <p:txBody>
          <a:bodyPr wrap="square" lIns="0" tIns="0" rIns="0" bIns="0" rtlCol="0" anchor="t"/>
          <a:lstStyle/>
          <a:p>
            <a:pPr algn="l" indent="0" marL="0">
              <a:lnSpc>
                <a:spcPct val="100000"/>
              </a:lnSpc>
              <a:buNone/>
            </a:pPr>
            <a:r>
              <a:rPr lang="en-US" sz="1382" b="1" dirty="0">
                <a:solidFill>
                  <a:srgbClr val="004A84"/>
                </a:solidFill>
                <a:latin typeface="Arial" pitchFamily="34" charset="0"/>
                <a:ea typeface="Arial" pitchFamily="34" charset="-122"/>
                <a:cs typeface="Arial" pitchFamily="34" charset="-120"/>
              </a:rPr>
              <a:t>Звёздный диск
</a:t>
            </a:r>
            <a:pPr algn="l" indent="0" marL="0">
              <a:lnSpc>
                <a:spcPct val="100000"/>
              </a:lnSpc>
              <a:buNone/>
            </a:pPr>
            <a:r>
              <a:rPr lang="en-US" sz="1185"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86" dirty="0">
                <a:solidFill>
                  <a:srgbClr val="000000"/>
                </a:solidFill>
                <a:latin typeface="Arial" pitchFamily="34" charset="0"/>
                <a:ea typeface="Arial" pitchFamily="34" charset="-122"/>
                <a:cs typeface="Arial" pitchFamily="34" charset="-120"/>
              </a:rPr>
              <a:t>Диск содержит основную массу видимых звёзд, а также газ и пыль. В спиральных галактиках именно в нём наиболее заметны упорядоченное вращение и спиральная структура.
</a:t>
            </a:r>
            <a:endParaRPr lang="en-US" sz="1382" dirty="0"/>
          </a:p>
        </p:txBody>
      </p:sp>
      <p:sp>
        <p:nvSpPr>
          <p:cNvPr id="12" name="Text 4"/>
          <p:cNvSpPr txBox="1"/>
          <p:nvPr/>
        </p:nvSpPr>
        <p:spPr>
          <a:xfrm>
            <a:off x="3782570" y="2473325"/>
            <a:ext cx="1565033" cy="1627069"/>
          </a:xfrm>
          <a:prstGeom prst="rect">
            <a:avLst/>
          </a:prstGeom>
          <a:noFill/>
          <a:ln/>
        </p:spPr>
        <p:txBody>
          <a:bodyPr wrap="square" lIns="0" tIns="0" rIns="0" bIns="0" rtlCol="0" anchor="t"/>
          <a:lstStyle/>
          <a:p>
            <a:pPr algn="l" indent="0" marL="0">
              <a:lnSpc>
                <a:spcPct val="100000"/>
              </a:lnSpc>
              <a:buNone/>
            </a:pPr>
            <a:r>
              <a:rPr lang="en-US" sz="1289" b="1" dirty="0">
                <a:solidFill>
                  <a:srgbClr val="004A84"/>
                </a:solidFill>
                <a:latin typeface="Arial" pitchFamily="34" charset="0"/>
                <a:ea typeface="Arial" pitchFamily="34" charset="-122"/>
                <a:cs typeface="Arial" pitchFamily="34" charset="-120"/>
              </a:rPr>
              <a:t>Спиральные рукава
</a:t>
            </a:r>
            <a:pPr algn="l" indent="0" marL="0">
              <a:lnSpc>
                <a:spcPct val="100000"/>
              </a:lnSpc>
              <a:buNone/>
            </a:pPr>
            <a:r>
              <a:rPr lang="en-US" sz="1105"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13" dirty="0">
                <a:solidFill>
                  <a:srgbClr val="000000"/>
                </a:solidFill>
                <a:latin typeface="Arial" pitchFamily="34" charset="0"/>
                <a:ea typeface="Arial" pitchFamily="34" charset="-122"/>
                <a:cs typeface="Arial" pitchFamily="34" charset="-120"/>
              </a:rPr>
              <a:t>Рукава — области повышенной плотности, где чаще образуются новые звёзды. Они делают спиральные галактики узнаваемыми и показывают, как распределяется межзвёздное вещество.
</a:t>
            </a:r>
            <a:endParaRPr lang="en-US" sz="1289" dirty="0"/>
          </a:p>
        </p:txBody>
      </p:sp>
      <p:sp>
        <p:nvSpPr>
          <p:cNvPr id="13" name="Text 5"/>
          <p:cNvSpPr txBox="1"/>
          <p:nvPr/>
        </p:nvSpPr>
        <p:spPr>
          <a:xfrm>
            <a:off x="5494467" y="2473325"/>
            <a:ext cx="1565033" cy="1627069"/>
          </a:xfrm>
          <a:prstGeom prst="rect">
            <a:avLst/>
          </a:prstGeom>
          <a:noFill/>
          <a:ln/>
        </p:spPr>
        <p:txBody>
          <a:bodyPr wrap="square" lIns="0" tIns="0" rIns="0" bIns="0" rtlCol="0" anchor="t"/>
          <a:lstStyle/>
          <a:p>
            <a:pPr algn="l" indent="0" marL="0">
              <a:lnSpc>
                <a:spcPct val="100000"/>
              </a:lnSpc>
              <a:buNone/>
            </a:pPr>
            <a:r>
              <a:rPr lang="en-US" sz="1366" b="1" dirty="0">
                <a:solidFill>
                  <a:srgbClr val="004A84"/>
                </a:solidFill>
                <a:latin typeface="Arial" pitchFamily="34" charset="0"/>
                <a:ea typeface="Arial" pitchFamily="34" charset="-122"/>
                <a:cs typeface="Arial" pitchFamily="34" charset="-120"/>
              </a:rPr>
              <a:t>Гало
</a:t>
            </a:r>
            <a:pPr algn="l" indent="0" marL="0">
              <a:lnSpc>
                <a:spcPct val="100000"/>
              </a:lnSpc>
              <a:buNone/>
            </a:pPr>
            <a:r>
              <a:rPr lang="en-US" sz="1171"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73" dirty="0">
                <a:solidFill>
                  <a:srgbClr val="000000"/>
                </a:solidFill>
                <a:latin typeface="Arial" pitchFamily="34" charset="0"/>
                <a:ea typeface="Arial" pitchFamily="34" charset="-122"/>
                <a:cs typeface="Arial" pitchFamily="34" charset="-120"/>
              </a:rPr>
              <a:t>Гало окружает галактику снаружи и включает старые звёзды, шаровые скопления и разрежённое вещество. Оно помогает восстановить раннюю историю формирования всей системы.
</a:t>
            </a:r>
            <a:endParaRPr lang="en-US" sz="1366" dirty="0"/>
          </a:p>
        </p:txBody>
      </p:sp>
      <p:sp>
        <p:nvSpPr>
          <p:cNvPr id="14" name="Text 6"/>
          <p:cNvSpPr txBox="1"/>
          <p:nvPr/>
        </p:nvSpPr>
        <p:spPr>
          <a:xfrm>
            <a:off x="7206363" y="2473325"/>
            <a:ext cx="1565033" cy="1627069"/>
          </a:xfrm>
          <a:prstGeom prst="rect">
            <a:avLst/>
          </a:prstGeom>
          <a:noFill/>
          <a:ln/>
        </p:spPr>
        <p:txBody>
          <a:bodyPr wrap="square" lIns="0" tIns="0" rIns="0" bIns="0" rtlCol="0" anchor="t"/>
          <a:lstStyle/>
          <a:p>
            <a:pPr algn="l" indent="0" marL="0">
              <a:lnSpc>
                <a:spcPct val="100000"/>
              </a:lnSpc>
              <a:buNone/>
            </a:pPr>
            <a:r>
              <a:rPr lang="en-US" sz="1400" b="1" dirty="0">
                <a:solidFill>
                  <a:srgbClr val="004A84"/>
                </a:solidFill>
                <a:latin typeface="Arial" pitchFamily="34" charset="0"/>
                <a:ea typeface="Arial" pitchFamily="34" charset="-122"/>
                <a:cs typeface="Arial" pitchFamily="34" charset="-120"/>
              </a:rPr>
              <a:t>Тёмная материя
</a:t>
            </a:r>
            <a:pPr algn="l" indent="0" marL="0">
              <a:lnSpc>
                <a:spcPct val="100000"/>
              </a:lnSpc>
              <a:buNone/>
            </a:pPr>
            <a:r>
              <a:rPr lang="en-US" sz="12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Невидимая компонента не светится, но создаёт основную гравитацию галактики. Именно она удерживает звёзды на орбитах и объясняет наблюдаемое поведение вращения.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54497" y="1817264"/>
            <a:ext cx="3848230" cy="268137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8775" y="1838326"/>
            <a:ext cx="3908988" cy="153201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Видимая часть галактики — лишь малая доля её общей массы; именно это стало одним из главных аргументов в пользу тёмной материи.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Если учитывать только звёзды, газ и пыль, скорость вращения галактик остаётся необъяснимой. Невидимая масса необходима для устойчивости системы.
</a:t>
            </a:r>
            <a:endParaRPr lang="en-US" sz="1400" dirty="0"/>
          </a:p>
        </p:txBody>
      </p:sp>
      <p:sp>
        <p:nvSpPr>
          <p:cNvPr id="6" name="Text 1"/>
          <p:cNvSpPr txBox="1"/>
          <p:nvPr/>
        </p:nvSpPr>
        <p:spPr>
          <a:xfrm>
            <a:off x="358775" y="3772603"/>
            <a:ext cx="3901899"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Обобщённые оценки по наблюдениям кривых вращения галактик
</a:t>
            </a:r>
            <a:endParaRPr lang="en-US" sz="1100" dirty="0"/>
          </a:p>
        </p:txBody>
      </p:sp>
      <p:sp>
        <p:nvSpPr>
          <p:cNvPr id="7" name="Text 2"/>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8" name="Text 3"/>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Из чего состоит масса галактики
</a:t>
            </a:r>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3739" y="2408990"/>
            <a:ext cx="2602145" cy="2144737"/>
          </a:xfrm>
          <a:prstGeom prst="rect">
            <a:avLst/>
          </a:prstGeom>
        </p:spPr>
      </p:pic>
      <p:pic>
        <p:nvPicPr>
          <p:cNvPr id="3" name="Image 1" descr="preencoded.png">    </p:cNvPr>
          <p:cNvPicPr>
            <a:picLocks noChangeAspect="1"/>
          </p:cNvPicPr>
          <p:nvPr/>
        </p:nvPicPr>
        <p:blipFill>
          <a:blip r:embed="rId2"/>
          <a:stretch>
            <a:fillRect/>
          </a:stretch>
        </p:blipFill>
        <p:spPr>
          <a:xfrm>
            <a:off x="3269827" y="2407886"/>
            <a:ext cx="2599815" cy="2146944"/>
          </a:xfrm>
          <a:prstGeom prst="rect">
            <a:avLst/>
          </a:prstGeom>
        </p:spPr>
      </p:pic>
      <p:pic>
        <p:nvPicPr>
          <p:cNvPr id="4" name="Image 2" descr="preencoded.png">    </p:cNvPr>
          <p:cNvPicPr>
            <a:picLocks noChangeAspect="1"/>
          </p:cNvPicPr>
          <p:nvPr/>
        </p:nvPicPr>
        <p:blipFill>
          <a:blip r:embed="rId3"/>
          <a:stretch>
            <a:fillRect/>
          </a:stretch>
        </p:blipFill>
        <p:spPr>
          <a:xfrm>
            <a:off x="6119812" y="2408990"/>
            <a:ext cx="2602145" cy="214473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3738" y="1617828"/>
            <a:ext cx="2602145" cy="742228"/>
          </a:xfrm>
          <a:prstGeom prst="rect">
            <a:avLst/>
          </a:prstGeom>
          <a:noFill/>
          <a:ln/>
        </p:spPr>
        <p:txBody>
          <a:bodyPr wrap="square" lIns="0" tIns="0" rIns="0" bIns="0" rtlCol="0" anchor="ctr"/>
          <a:lstStyle/>
          <a:p>
            <a:pPr algn="l" indent="0" marL="0">
              <a:lnSpc>
                <a:spcPct val="100000"/>
              </a:lnSpc>
              <a:buNone/>
            </a:pPr>
            <a:r>
              <a:rPr lang="en-US" sz="1016" b="1" dirty="0">
                <a:solidFill>
                  <a:srgbClr val="004A84"/>
                </a:solidFill>
                <a:latin typeface="Arial" pitchFamily="34" charset="0"/>
                <a:ea typeface="Arial" pitchFamily="34" charset="-122"/>
                <a:cs typeface="Arial" pitchFamily="34" charset="-120"/>
              </a:rPr>
              <a:t>Центр, где материя светится ярче
</a:t>
            </a:r>
            <a:pPr algn="l" indent="0" marL="0">
              <a:lnSpc>
                <a:spcPct val="100000"/>
              </a:lnSpc>
              <a:buNone/>
            </a:pPr>
            <a:r>
              <a:rPr lang="en-US" sz="363"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98" dirty="0">
                <a:solidFill>
                  <a:srgbClr val="000000"/>
                </a:solidFill>
                <a:latin typeface="Arial" pitchFamily="34" charset="0"/>
                <a:ea typeface="Arial" pitchFamily="34" charset="-122"/>
                <a:cs typeface="Arial" pitchFamily="34" charset="-120"/>
              </a:rPr>
              <a:t>В ядре галактики вещество движется к сверхмассивной чёрной дыре и образует горячий аккреционный диск. Именно он становится источником мощного излучения, которое может превосходить свет всей остальной галактики и заметно менять её облик.
</a:t>
            </a:r>
            <a:endParaRPr lang="en-US" sz="1016" dirty="0"/>
          </a:p>
        </p:txBody>
      </p:sp>
      <p:sp>
        <p:nvSpPr>
          <p:cNvPr id="7" name="Text 1"/>
          <p:cNvSpPr txBox="1"/>
          <p:nvPr/>
        </p:nvSpPr>
        <p:spPr>
          <a:xfrm>
            <a:off x="3268661" y="1617828"/>
            <a:ext cx="2602145" cy="742228"/>
          </a:xfrm>
          <a:prstGeom prst="rect">
            <a:avLst/>
          </a:prstGeom>
          <a:noFill/>
          <a:ln/>
        </p:spPr>
        <p:txBody>
          <a:bodyPr wrap="square" lIns="0" tIns="0" rIns="0" bIns="0" rtlCol="0" anchor="ctr"/>
          <a:lstStyle/>
          <a:p>
            <a:pPr algn="l" indent="0" marL="0">
              <a:lnSpc>
                <a:spcPct val="100000"/>
              </a:lnSpc>
              <a:buNone/>
            </a:pPr>
            <a:r>
              <a:rPr lang="en-US" sz="963" b="1" dirty="0">
                <a:solidFill>
                  <a:srgbClr val="004A84"/>
                </a:solidFill>
                <a:latin typeface="Arial" pitchFamily="34" charset="0"/>
                <a:ea typeface="Arial" pitchFamily="34" charset="-122"/>
                <a:cs typeface="Arial" pitchFamily="34" charset="-120"/>
              </a:rPr>
              <a:t>Струи, уходящие на тысячи световых лет
</a:t>
            </a:r>
            <a:pPr algn="l" indent="0" marL="0">
              <a:lnSpc>
                <a:spcPct val="100000"/>
              </a:lnSpc>
              <a:buNone/>
            </a:pPr>
            <a:r>
              <a:rPr lang="en-US" sz="344"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56" dirty="0">
                <a:solidFill>
                  <a:srgbClr val="000000"/>
                </a:solidFill>
                <a:latin typeface="Arial" pitchFamily="34" charset="0"/>
                <a:ea typeface="Arial" pitchFamily="34" charset="-122"/>
                <a:cs typeface="Arial" pitchFamily="34" charset="-120"/>
              </a:rPr>
              <a:t>У некоторых активных ядер появляются узкие релятивистские струи, вырывающиеся из центральной области почти со скоростью света. На изображениях они выглядят как длинные световые лучи, которые пересекают пространство далеко за пределами видимого диска.
</a:t>
            </a:r>
            <a:endParaRPr lang="en-US" sz="963" dirty="0"/>
          </a:p>
        </p:txBody>
      </p:sp>
      <p:sp>
        <p:nvSpPr>
          <p:cNvPr id="8" name="Text 2"/>
          <p:cNvSpPr txBox="1"/>
          <p:nvPr/>
        </p:nvSpPr>
        <p:spPr>
          <a:xfrm>
            <a:off x="6119811" y="1617828"/>
            <a:ext cx="2602145" cy="742228"/>
          </a:xfrm>
          <a:prstGeom prst="rect">
            <a:avLst/>
          </a:prstGeom>
          <a:noFill/>
          <a:ln/>
        </p:spPr>
        <p:txBody>
          <a:bodyPr wrap="square" lIns="0" tIns="0" rIns="0" bIns="0" rtlCol="0" anchor="ctr"/>
          <a:lstStyle/>
          <a:p>
            <a:pPr algn="l" indent="0" marL="0">
              <a:lnSpc>
                <a:spcPct val="100000"/>
              </a:lnSpc>
              <a:buNone/>
            </a:pPr>
            <a:r>
              <a:rPr lang="en-US" sz="986" b="1" dirty="0">
                <a:solidFill>
                  <a:srgbClr val="004A84"/>
                </a:solidFill>
                <a:latin typeface="Arial" pitchFamily="34" charset="0"/>
                <a:ea typeface="Arial" pitchFamily="34" charset="-122"/>
                <a:cs typeface="Arial" pitchFamily="34" charset="-120"/>
              </a:rPr>
              <a:t>M87: чёрная дыра, которую увидел мир
</a:t>
            </a:r>
            <a:pPr algn="l" indent="0" marL="0">
              <a:lnSpc>
                <a:spcPct val="100000"/>
              </a:lnSpc>
              <a:buNone/>
            </a:pPr>
            <a:r>
              <a:rPr lang="en-US" sz="352"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75" dirty="0">
                <a:solidFill>
                  <a:srgbClr val="000000"/>
                </a:solidFill>
                <a:latin typeface="Arial" pitchFamily="34" charset="0"/>
                <a:ea typeface="Arial" pitchFamily="34" charset="-122"/>
                <a:cs typeface="Arial" pitchFamily="34" charset="-120"/>
              </a:rPr>
              <a:t>Галактика M87 стала символом современной астрономии после получения первого изображения тени чёрной дыры проектом Event Horizon Telescope. Этот результат показал, как наблюдения могут подтвердить теории о самых экстремальных объектах во Вселенной.
</a:t>
            </a:r>
            <a:endParaRPr lang="en-US" sz="986" dirty="0"/>
          </a:p>
        </p:txBody>
      </p:sp>
      <p:sp>
        <p:nvSpPr>
          <p:cNvPr id="9" name="Text 3"/>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11</a:t>
            </a:r>
            <a:endParaRPr lang="en-US" sz="1000" dirty="0"/>
          </a:p>
        </p:txBody>
      </p:sp>
      <p:sp>
        <p:nvSpPr>
          <p:cNvPr id="10" name="Text 4"/>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Огромные двигатели галактик
</a:t>
            </a:r>
            <a:endParaRPr 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8" name="Text 1"/>
          <p:cNvSpPr txBox="1"/>
          <p:nvPr/>
        </p:nvSpPr>
        <p:spPr>
          <a:xfrm>
            <a:off x="358775" y="2883970"/>
            <a:ext cx="2018853" cy="1634689"/>
          </a:xfrm>
          <a:prstGeom prst="rect">
            <a:avLst/>
          </a:prstGeom>
          <a:noFill/>
          <a:ln/>
        </p:spPr>
        <p:txBody>
          <a:bodyPr wrap="square" lIns="0" tIns="0" rIns="0" bIns="0" rtlCol="0" anchor="t"/>
          <a:lstStyle/>
          <a:p>
            <a:pPr algn="l" indent="0" marL="0">
              <a:lnSpc>
                <a:spcPct val="100000"/>
              </a:lnSpc>
              <a:buNone/>
            </a:pPr>
            <a:r>
              <a:rPr lang="en-US" sz="1400" b="1" dirty="0">
                <a:solidFill>
                  <a:srgbClr val="004A84"/>
                </a:solidFill>
                <a:latin typeface="Arial" pitchFamily="34" charset="0"/>
                <a:ea typeface="Arial" pitchFamily="34" charset="-122"/>
                <a:cs typeface="Arial" pitchFamily="34" charset="-120"/>
              </a:rPr>
              <a:t>Гравитационное сближение
</a:t>
            </a:r>
            <a:pPr algn="l" indent="0" marL="0">
              <a:lnSpc>
                <a:spcPct val="100000"/>
              </a:lnSpc>
              <a:buNone/>
            </a:pPr>
            <a:r>
              <a:rPr lang="en-US" sz="10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Две галактики постепенно притягиваются друг к другу, и их внешние области начинают испытывать заметное искажение.
</a:t>
            </a:r>
            <a:endParaRPr lang="en-US" sz="1400" dirty="0"/>
          </a:p>
        </p:txBody>
      </p:sp>
      <p:sp>
        <p:nvSpPr>
          <p:cNvPr id="9" name="Text 2"/>
          <p:cNvSpPr txBox="1"/>
          <p:nvPr/>
        </p:nvSpPr>
        <p:spPr>
          <a:xfrm>
            <a:off x="2487312" y="2883970"/>
            <a:ext cx="2018853" cy="1634689"/>
          </a:xfrm>
          <a:prstGeom prst="rect">
            <a:avLst/>
          </a:prstGeom>
          <a:noFill/>
          <a:ln/>
        </p:spPr>
        <p:txBody>
          <a:bodyPr wrap="square" lIns="0" tIns="0" rIns="0" bIns="0" rtlCol="0" anchor="t"/>
          <a:lstStyle/>
          <a:p>
            <a:pPr algn="l" indent="0" marL="0">
              <a:lnSpc>
                <a:spcPct val="100000"/>
              </a:lnSpc>
              <a:buNone/>
            </a:pPr>
            <a:r>
              <a:rPr lang="en-US" sz="1400" b="1" dirty="0">
                <a:solidFill>
                  <a:srgbClr val="004A84"/>
                </a:solidFill>
                <a:latin typeface="Arial" pitchFamily="34" charset="0"/>
                <a:ea typeface="Arial" pitchFamily="34" charset="-122"/>
                <a:cs typeface="Arial" pitchFamily="34" charset="-120"/>
              </a:rPr>
              <a:t>Приливные хвосты
</a:t>
            </a:r>
            <a:pPr algn="l" indent="0" marL="0">
              <a:lnSpc>
                <a:spcPct val="100000"/>
              </a:lnSpc>
              <a:buNone/>
            </a:pPr>
            <a:r>
              <a:rPr lang="en-US" sz="10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Под действием гравитации вытягиваются звёзды и газ, образуя дуги и хвосты, хорошо заметные на снимках взаимодействующих систем.
</a:t>
            </a:r>
            <a:endParaRPr lang="en-US" sz="1400" dirty="0"/>
          </a:p>
        </p:txBody>
      </p:sp>
      <p:sp>
        <p:nvSpPr>
          <p:cNvPr id="10" name="Text 3"/>
          <p:cNvSpPr txBox="1"/>
          <p:nvPr/>
        </p:nvSpPr>
        <p:spPr>
          <a:xfrm>
            <a:off x="4632519" y="2883970"/>
            <a:ext cx="2018853" cy="1634689"/>
          </a:xfrm>
          <a:prstGeom prst="rect">
            <a:avLst/>
          </a:prstGeom>
          <a:noFill/>
          <a:ln/>
        </p:spPr>
        <p:txBody>
          <a:bodyPr wrap="square" lIns="0" tIns="0" rIns="0" bIns="0" rtlCol="0" anchor="t"/>
          <a:lstStyle/>
          <a:p>
            <a:pPr algn="l" indent="0" marL="0">
              <a:lnSpc>
                <a:spcPct val="100000"/>
              </a:lnSpc>
              <a:buNone/>
            </a:pPr>
            <a:r>
              <a:rPr lang="en-US" sz="1400" b="1" dirty="0">
                <a:solidFill>
                  <a:srgbClr val="004A84"/>
                </a:solidFill>
                <a:latin typeface="Arial" pitchFamily="34" charset="0"/>
                <a:ea typeface="Arial" pitchFamily="34" charset="-122"/>
                <a:cs typeface="Arial" pitchFamily="34" charset="-120"/>
              </a:rPr>
              <a:t>Стадия слияния
</a:t>
            </a:r>
            <a:pPr algn="l" indent="0" marL="0">
              <a:lnSpc>
                <a:spcPct val="100000"/>
              </a:lnSpc>
              <a:buNone/>
            </a:pPr>
            <a:r>
              <a:rPr lang="en-US" sz="10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Ядра галактик несколько раз сближаются, теряют упорядоченную структуру и превращают систему в более массивный объект.
</a:t>
            </a:r>
            <a:endParaRPr lang="en-US" sz="1400" dirty="0"/>
          </a:p>
        </p:txBody>
      </p:sp>
      <p:sp>
        <p:nvSpPr>
          <p:cNvPr id="11" name="Text 4"/>
          <p:cNvSpPr txBox="1"/>
          <p:nvPr/>
        </p:nvSpPr>
        <p:spPr>
          <a:xfrm>
            <a:off x="6766372" y="2883970"/>
            <a:ext cx="2018853" cy="1634689"/>
          </a:xfrm>
          <a:prstGeom prst="rect">
            <a:avLst/>
          </a:prstGeom>
          <a:noFill/>
          <a:ln/>
        </p:spPr>
        <p:txBody>
          <a:bodyPr wrap="square" lIns="0" tIns="0" rIns="0" bIns="0" rtlCol="0" anchor="t"/>
          <a:lstStyle/>
          <a:p>
            <a:pPr algn="l" indent="0" marL="0">
              <a:lnSpc>
                <a:spcPct val="100000"/>
              </a:lnSpc>
              <a:buNone/>
            </a:pPr>
            <a:r>
              <a:rPr lang="en-US" sz="1400" b="1" dirty="0">
                <a:solidFill>
                  <a:srgbClr val="004A84"/>
                </a:solidFill>
                <a:latin typeface="Arial" pitchFamily="34" charset="0"/>
                <a:ea typeface="Arial" pitchFamily="34" charset="-122"/>
                <a:cs typeface="Arial" pitchFamily="34" charset="-120"/>
              </a:rPr>
              <a:t>Новая форма
</a:t>
            </a:r>
            <a:pPr algn="l" indent="0" marL="0">
              <a:lnSpc>
                <a:spcPct val="100000"/>
              </a:lnSpc>
              <a:buNone/>
            </a:pPr>
            <a:r>
              <a:rPr lang="en-US" sz="10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После объединения формируется более крупная галактика с изменённым составом звёзд и нередко с новым всплеском звездообразования.
</a:t>
            </a:r>
            <a:endParaRPr lang="en-US" sz="1400" dirty="0"/>
          </a:p>
        </p:txBody>
      </p:sp>
      <p:sp>
        <p:nvSpPr>
          <p:cNvPr id="12" name="Text 5"/>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Путь от сближения к новой галактике
</a:t>
            </a:r>
            <a:endParaRPr 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54497" y="1817264"/>
            <a:ext cx="3848230" cy="268137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8775" y="1838326"/>
            <a:ext cx="3908988" cy="153201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Звездообразование не прекращается полностью: оно идёт волнами, а остатки старых звёздных поколений становятся сырьём для новых.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Чем богаче галактика холодным газом, тем дольше в ней поддерживается цикл рождения звёзд и химического обогащения.
</a:t>
            </a:r>
            <a:endParaRPr lang="en-US" sz="1400" dirty="0"/>
          </a:p>
        </p:txBody>
      </p:sp>
      <p:sp>
        <p:nvSpPr>
          <p:cNvPr id="6" name="Text 1"/>
          <p:cNvSpPr txBox="1"/>
          <p:nvPr/>
        </p:nvSpPr>
        <p:spPr>
          <a:xfrm>
            <a:off x="358775" y="3772603"/>
            <a:ext cx="3901899"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Обобщённая схема звездообразования в галактиках; справочные астрономические модели
</a:t>
            </a:r>
            <a:endParaRPr lang="en-US" sz="1100" dirty="0"/>
          </a:p>
        </p:txBody>
      </p:sp>
      <p:sp>
        <p:nvSpPr>
          <p:cNvPr id="7" name="Text 2"/>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13</a:t>
            </a:r>
            <a:endParaRPr lang="en-US" sz="1000" dirty="0"/>
          </a:p>
        </p:txBody>
      </p:sp>
      <p:sp>
        <p:nvSpPr>
          <p:cNvPr id="8" name="Text 3"/>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Этапы рождения звёзд в галактике
</a:t>
            </a:r>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578875" y="3284829"/>
            <a:ext cx="3677700" cy="1271392"/>
          </a:xfrm>
          <a:prstGeom prst="rect">
            <a:avLst/>
          </a:prstGeom>
        </p:spPr>
      </p:pic>
      <p:sp>
        <p:nvSpPr>
          <p:cNvPr id="7" name="Text 0"/>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14</a:t>
            </a:r>
            <a:endParaRPr lang="en-US" sz="1000" dirty="0"/>
          </a:p>
        </p:txBody>
      </p:sp>
      <p:sp>
        <p:nvSpPr>
          <p:cNvPr id="8" name="Text 1"/>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Галактики в больших системах
</a:t>
            </a:r>
            <a:endParaRPr lang="en-US" sz="2400" dirty="0"/>
          </a:p>
        </p:txBody>
      </p:sp>
      <p:sp>
        <p:nvSpPr>
          <p:cNvPr id="9" name="Text 2"/>
          <p:cNvSpPr txBox="1"/>
          <p:nvPr/>
        </p:nvSpPr>
        <p:spPr>
          <a:xfrm>
            <a:off x="358775" y="1942177"/>
            <a:ext cx="3677709" cy="1090584"/>
          </a:xfrm>
          <a:prstGeom prst="rect">
            <a:avLst/>
          </a:prstGeom>
          <a:noFill/>
          <a:ln/>
        </p:spPr>
        <p:txBody>
          <a:bodyPr wrap="square" lIns="0" tIns="0" rIns="0" bIns="0" rtlCol="0" anchor="t"/>
          <a:lstStyle/>
          <a:p>
            <a:pPr algn="l" indent="0" marL="0">
              <a:lnSpc>
                <a:spcPct val="100000"/>
              </a:lnSpc>
              <a:buNone/>
            </a:pPr>
            <a:r>
              <a:rPr lang="en-US" sz="1400" b="1" dirty="0">
                <a:solidFill>
                  <a:srgbClr val="004A84"/>
                </a:solidFill>
                <a:latin typeface="Arial" pitchFamily="34" charset="0"/>
                <a:ea typeface="Arial" pitchFamily="34" charset="-122"/>
                <a:cs typeface="Arial" pitchFamily="34" charset="-120"/>
              </a:rPr>
              <a:t>Группы и скопления
</a:t>
            </a:r>
            <a:pPr algn="l" indent="0" marL="0">
              <a:lnSpc>
                <a:spcPct val="100000"/>
              </a:lnSpc>
              <a:buNone/>
            </a:pPr>
            <a:r>
              <a:rPr lang="en-US" sz="3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Галактики редко встречаются поодиночке: они собираются в группы и скопления, где взаимное притяжение влияет на орбиты, форму и темпы звездообразования.
</a:t>
            </a:r>
            <a:endParaRPr lang="en-US" sz="1400" dirty="0"/>
          </a:p>
        </p:txBody>
      </p:sp>
      <p:sp>
        <p:nvSpPr>
          <p:cNvPr id="10" name="Text 3"/>
          <p:cNvSpPr txBox="1"/>
          <p:nvPr/>
        </p:nvSpPr>
        <p:spPr>
          <a:xfrm>
            <a:off x="4578873" y="1942177"/>
            <a:ext cx="3677709" cy="1090584"/>
          </a:xfrm>
          <a:prstGeom prst="rect">
            <a:avLst/>
          </a:prstGeom>
          <a:noFill/>
          <a:ln/>
        </p:spPr>
        <p:txBody>
          <a:bodyPr wrap="square" lIns="0" tIns="0" rIns="0" bIns="0" rtlCol="0" anchor="t"/>
          <a:lstStyle/>
          <a:p>
            <a:pPr algn="l" indent="0" marL="0">
              <a:lnSpc>
                <a:spcPct val="100000"/>
              </a:lnSpc>
              <a:buNone/>
            </a:pPr>
            <a:r>
              <a:rPr lang="en-US" sz="1400" b="1" dirty="0">
                <a:solidFill>
                  <a:srgbClr val="004A84"/>
                </a:solidFill>
                <a:latin typeface="Arial" pitchFamily="34" charset="0"/>
                <a:ea typeface="Arial" pitchFamily="34" charset="-122"/>
                <a:cs typeface="Arial" pitchFamily="34" charset="-120"/>
              </a:rPr>
              <a:t>Местная группа
</a:t>
            </a:r>
            <a:pPr algn="l" indent="0" marL="0">
              <a:lnSpc>
                <a:spcPct val="100000"/>
              </a:lnSpc>
              <a:buNone/>
            </a:pPr>
            <a:r>
              <a:rPr lang="en-US" sz="3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Наша окрестность включает более 50 галактик. Наиболее заметны Млечный Путь и Андромеда, вокруг которых обращаются меньшие спутники и карликовые системы.
</a:t>
            </a:r>
            <a:endParaRPr lang="en-US" sz="1400" dirty="0"/>
          </a:p>
        </p:txBody>
      </p:sp>
      <p:sp>
        <p:nvSpPr>
          <p:cNvPr id="11" name="Text 4"/>
          <p:cNvSpPr txBox="1"/>
          <p:nvPr/>
        </p:nvSpPr>
        <p:spPr>
          <a:xfrm>
            <a:off x="358775" y="3466177"/>
            <a:ext cx="3677709" cy="1090584"/>
          </a:xfrm>
          <a:prstGeom prst="rect">
            <a:avLst/>
          </a:prstGeom>
          <a:noFill/>
          <a:ln/>
        </p:spPr>
        <p:txBody>
          <a:bodyPr wrap="square" lIns="0" tIns="0" rIns="0" bIns="0" rtlCol="0" anchor="t"/>
          <a:lstStyle/>
          <a:p>
            <a:pPr algn="l" indent="0" marL="0">
              <a:lnSpc>
                <a:spcPct val="100000"/>
              </a:lnSpc>
              <a:buNone/>
            </a:pPr>
            <a:r>
              <a:rPr lang="en-US" sz="1400" b="1" dirty="0">
                <a:solidFill>
                  <a:srgbClr val="004A84"/>
                </a:solidFill>
                <a:latin typeface="Arial" pitchFamily="34" charset="0"/>
                <a:ea typeface="Arial" pitchFamily="34" charset="-122"/>
                <a:cs typeface="Arial" pitchFamily="34" charset="-120"/>
              </a:rPr>
              <a:t>Космическая паутина
</a:t>
            </a:r>
            <a:pPr algn="l" indent="0" marL="0">
              <a:lnSpc>
                <a:spcPct val="100000"/>
              </a:lnSpc>
              <a:buNone/>
            </a:pPr>
            <a:r>
              <a:rPr lang="en-US" sz="3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крупном масштабе галактики выстраиваются в нити и узлы, разделённые огромными пустотами. Такая структура показывает, что материя во Вселенной распределена неравномерно.
</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531862" y="2728778"/>
            <a:ext cx="6080278" cy="194032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86953" y="1535430"/>
            <a:ext cx="4185047" cy="1067936"/>
          </a:xfrm>
          <a:prstGeom prst="rect">
            <a:avLst/>
          </a:prstGeom>
          <a:noFill/>
          <a:ln/>
        </p:spPr>
        <p:txBody>
          <a:bodyPr wrap="square" lIns="0" tIns="0" rIns="0" bIns="0" rtlCol="0" anchor="ctr"/>
          <a:lstStyle/>
          <a:p>
            <a:pPr algn="l" indent="0" marL="0">
              <a:lnSpc>
                <a:spcPct val="100000"/>
              </a:lnSpc>
              <a:buNone/>
            </a:pPr>
            <a:r>
              <a:rPr lang="en-US" sz="1369" dirty="0">
                <a:solidFill>
                  <a:srgbClr val="000000"/>
                </a:solidFill>
                <a:latin typeface="Arial" pitchFamily="34" charset="0"/>
                <a:ea typeface="Arial" pitchFamily="34" charset="-122"/>
                <a:cs typeface="Arial" pitchFamily="34" charset="-120"/>
              </a:rPr>
              <a:t>Разные инструменты «видят» галактики по-своему: одни лучше показывают форму, другие — скрытый пылью газ или самые энергичные процессы.
</a:t>
            </a:r>
            <a:pPr algn="l" indent="0" marL="0">
              <a:lnSpc>
                <a:spcPct val="100000"/>
              </a:lnSpc>
              <a:buNone/>
            </a:pPr>
            <a:r>
              <a:rPr lang="en-US" sz="107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75" dirty="0">
                <a:solidFill>
                  <a:srgbClr val="F7823B"/>
                </a:solidFill>
                <a:latin typeface="Arial" pitchFamily="34" charset="0"/>
                <a:ea typeface="Arial" pitchFamily="34" charset="-122"/>
                <a:cs typeface="Arial" pitchFamily="34" charset="-120"/>
              </a:rPr>
              <a:t>Чтобы получить полную картину, астрономы объединяют данные разных диапазонов: один метод показывает форму, другой — состав и скрытые процессы.
</a:t>
            </a:r>
            <a:endParaRPr lang="en-US" sz="1369" dirty="0"/>
          </a:p>
        </p:txBody>
      </p:sp>
      <p:sp>
        <p:nvSpPr>
          <p:cNvPr id="6" name="Text 1"/>
          <p:cNvSpPr txBox="1"/>
          <p:nvPr/>
        </p:nvSpPr>
        <p:spPr>
          <a:xfrm>
            <a:off x="4944317" y="1535430"/>
            <a:ext cx="3840909" cy="1067936"/>
          </a:xfrm>
          <a:prstGeom prst="rect">
            <a:avLst/>
          </a:prstGeom>
          <a:noFill/>
          <a:ln/>
        </p:spPr>
        <p:txBody>
          <a:bodyPr wrap="square" lIns="0" tIns="0" rIns="0" bIns="0" rtlCol="0" anchor="ctr"/>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Сводка по методам астрономических наблюдений
</a:t>
            </a:r>
            <a:endParaRPr lang="en-US" sz="1100" dirty="0"/>
          </a:p>
        </p:txBody>
      </p:sp>
      <p:sp>
        <p:nvSpPr>
          <p:cNvPr id="7" name="Text 2"/>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8" name="Text 3"/>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Наблюдения в разных диапазонах
</a:t>
            </a:r>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7308" y="2573391"/>
            <a:ext cx="3986205" cy="2078744"/>
          </a:xfrm>
          <a:prstGeom prst="rect">
            <a:avLst/>
          </a:prstGeom>
        </p:spPr>
      </p:pic>
      <p:pic>
        <p:nvPicPr>
          <p:cNvPr id="4" name="Image 2" descr="preencoded.png">    </p:cNvPr>
          <p:cNvPicPr>
            <a:picLocks noChangeAspect="1"/>
          </p:cNvPicPr>
          <p:nvPr/>
        </p:nvPicPr>
        <p:blipFill>
          <a:blip r:embed="rId3"/>
          <a:stretch>
            <a:fillRect/>
          </a:stretch>
        </p:blipFill>
        <p:spPr>
          <a:xfrm>
            <a:off x="4590162" y="2573391"/>
            <a:ext cx="3986205" cy="207874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57308" y="1732156"/>
            <a:ext cx="3898617" cy="764594"/>
          </a:xfrm>
          <a:prstGeom prst="rect">
            <a:avLst/>
          </a:prstGeom>
          <a:noFill/>
          <a:ln/>
        </p:spPr>
        <p:txBody>
          <a:bodyPr wrap="square" lIns="0" tIns="0" rIns="0" bIns="0" rtlCol="0" anchor="ctr"/>
          <a:lstStyle/>
          <a:p>
            <a:pPr algn="l" indent="0" marL="0">
              <a:lnSpc>
                <a:spcPct val="100000"/>
              </a:lnSpc>
              <a:buNone/>
            </a:pPr>
            <a:r>
              <a:rPr lang="en-US" sz="1246" b="1" dirty="0">
                <a:solidFill>
                  <a:srgbClr val="FFFFFF"/>
                </a:solidFill>
                <a:latin typeface="Arial" pitchFamily="34" charset="0"/>
                <a:ea typeface="Arial" pitchFamily="34" charset="-122"/>
                <a:cs typeface="Arial" pitchFamily="34" charset="-120"/>
              </a:rPr>
              <a:t>Хаббл: взгляд в прошлое
</a:t>
            </a:r>
            <a:pPr algn="l" indent="0" marL="0">
              <a:lnSpc>
                <a:spcPct val="100000"/>
              </a:lnSpc>
              <a:buNone/>
            </a:pPr>
            <a:r>
              <a:rPr lang="en-US" sz="445"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79" dirty="0">
                <a:solidFill>
                  <a:srgbClr val="FFFFFF"/>
                </a:solidFill>
                <a:latin typeface="Arial" pitchFamily="34" charset="0"/>
                <a:ea typeface="Arial" pitchFamily="34" charset="-122"/>
                <a:cs typeface="Arial" pitchFamily="34" charset="-120"/>
              </a:rPr>
              <a:t>Космический телескоп Хаббл сделал далёкие галактики не просто видимыми, а историческими свидетельствами. Чем дальше объект, тем древнее его свет, поэтому наблюдатель словно смотрит в прошлое и видит Вселенную на ранних этапах развития.
</a:t>
            </a:r>
            <a:endParaRPr lang="en-US" sz="1246" dirty="0"/>
          </a:p>
        </p:txBody>
      </p:sp>
      <p:sp>
        <p:nvSpPr>
          <p:cNvPr id="7" name="Text 1"/>
          <p:cNvSpPr txBox="1"/>
          <p:nvPr/>
        </p:nvSpPr>
        <p:spPr>
          <a:xfrm>
            <a:off x="4590162" y="1732156"/>
            <a:ext cx="3898617" cy="764594"/>
          </a:xfrm>
          <a:prstGeom prst="rect">
            <a:avLst/>
          </a:prstGeom>
          <a:noFill/>
          <a:ln/>
        </p:spPr>
        <p:txBody>
          <a:bodyPr wrap="square" lIns="0" tIns="0" rIns="0" bIns="0" rtlCol="0" anchor="ctr"/>
          <a:lstStyle/>
          <a:p>
            <a:pPr algn="l" indent="0" marL="0">
              <a:lnSpc>
                <a:spcPct val="100000"/>
              </a:lnSpc>
              <a:buNone/>
            </a:pPr>
            <a:r>
              <a:rPr lang="en-US" sz="1336" b="1" dirty="0">
                <a:solidFill>
                  <a:srgbClr val="FFFFFF"/>
                </a:solidFill>
                <a:latin typeface="Arial" pitchFamily="34" charset="0"/>
                <a:ea typeface="Arial" pitchFamily="34" charset="-122"/>
                <a:cs typeface="Arial" pitchFamily="34" charset="-120"/>
              </a:rPr>
              <a:t>Джеймс Уэбб: сквозь пыль и время
</a:t>
            </a:r>
            <a:pPr algn="l" indent="0" marL="0">
              <a:lnSpc>
                <a:spcPct val="100000"/>
              </a:lnSpc>
              <a:buNone/>
            </a:pPr>
            <a:r>
              <a:rPr lang="en-US" sz="477"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FFFFFF"/>
                </a:solidFill>
                <a:latin typeface="Arial" pitchFamily="34" charset="0"/>
                <a:ea typeface="Arial" pitchFamily="34" charset="-122"/>
                <a:cs typeface="Arial" pitchFamily="34" charset="-120"/>
              </a:rPr>
              <a:t>Телескоп Джеймс Уэбб работает в инфракрасном диапазоне и позволяет замечать то, что скрыто плотной пылью. Он также помогает исследовать очень ранние галактики, возникшие в первые сотни миллионов лет после Большого взрыва.
</a:t>
            </a:r>
            <a:endParaRPr lang="en-US" sz="1336" dirty="0"/>
          </a:p>
        </p:txBody>
      </p:sp>
      <p:sp>
        <p:nvSpPr>
          <p:cNvPr id="8" name="Text 2"/>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004A84"/>
                </a:solidFill>
                <a:latin typeface="Arial" pitchFamily="34" charset="0"/>
                <a:ea typeface="Arial" pitchFamily="34" charset="-122"/>
                <a:cs typeface="Arial" pitchFamily="34" charset="-120"/>
              </a:rPr>
              <a:t>16</a:t>
            </a:r>
            <a:endParaRPr lang="en-US" sz="1000" dirty="0"/>
          </a:p>
        </p:txBody>
      </p:sp>
      <p:sp>
        <p:nvSpPr>
          <p:cNvPr id="9" name="Text 3"/>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Телескопы, открывшие раннюю Вселенную
</a:t>
            </a:r>
            <a:endParaRPr 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54497" y="1817264"/>
            <a:ext cx="3848230" cy="268137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8775" y="1838326"/>
            <a:ext cx="3908988" cy="153201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Внешний вид галактики складывается из нескольких процессов, которые действуют одновременно и на протяжении миллиардов лет.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Нет одного решающего признака: форма и эволюция зависят от сочетания внутренних свойств и среды, в которой находится галактика.
</a:t>
            </a:r>
            <a:endParaRPr lang="en-US" sz="1400" dirty="0"/>
          </a:p>
        </p:txBody>
      </p:sp>
      <p:sp>
        <p:nvSpPr>
          <p:cNvPr id="6" name="Text 1"/>
          <p:cNvSpPr txBox="1"/>
          <p:nvPr/>
        </p:nvSpPr>
        <p:spPr>
          <a:xfrm>
            <a:off x="358775" y="3772603"/>
            <a:ext cx="3901899"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Обобщение по теории эволюции галактик
</a:t>
            </a:r>
            <a:endParaRPr lang="en-US" sz="1100" dirty="0"/>
          </a:p>
        </p:txBody>
      </p:sp>
      <p:sp>
        <p:nvSpPr>
          <p:cNvPr id="7" name="Text 2"/>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17</a:t>
            </a:r>
            <a:endParaRPr lang="en-US" sz="1000" dirty="0"/>
          </a:p>
        </p:txBody>
      </p:sp>
      <p:sp>
        <p:nvSpPr>
          <p:cNvPr id="8" name="Text 3"/>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Почему формы галактик различаются
</a:t>
            </a:r>
            <a:endParaRPr lang="en-US"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7204806" y="1703704"/>
            <a:ext cx="1579688" cy="2808334"/>
          </a:xfrm>
          <a:prstGeom prst="rect">
            <a:avLst/>
          </a:prstGeom>
        </p:spPr>
      </p:pic>
      <p:sp>
        <p:nvSpPr>
          <p:cNvPr id="8" name="Text 0"/>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
        <p:nvSpPr>
          <p:cNvPr id="9" name="Text 1"/>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устроен Млечный Путь
</a:t>
            </a:r>
            <a:endParaRPr lang="en-US" sz="2400" dirty="0"/>
          </a:p>
        </p:txBody>
      </p:sp>
      <p:sp>
        <p:nvSpPr>
          <p:cNvPr id="10" name="Text 2"/>
          <p:cNvSpPr txBox="1"/>
          <p:nvPr/>
        </p:nvSpPr>
        <p:spPr>
          <a:xfrm>
            <a:off x="358775" y="2227577"/>
            <a:ext cx="1565033" cy="2284461"/>
          </a:xfrm>
          <a:prstGeom prst="rect">
            <a:avLst/>
          </a:prstGeom>
          <a:noFill/>
          <a:ln/>
        </p:spPr>
        <p:txBody>
          <a:bodyPr wrap="square" lIns="0" tIns="0" rIns="0" bIns="0" rtlCol="0" anchor="t"/>
          <a:lstStyle/>
          <a:p>
            <a:pPr algn="l" indent="0" marL="0">
              <a:lnSpc>
                <a:spcPct val="100000"/>
              </a:lnSpc>
              <a:buNone/>
            </a:pPr>
            <a:r>
              <a:rPr lang="en-US" sz="1300" b="1" dirty="0">
                <a:solidFill>
                  <a:srgbClr val="004A84"/>
                </a:solidFill>
                <a:latin typeface="Arial" pitchFamily="34" charset="0"/>
                <a:ea typeface="Arial" pitchFamily="34" charset="-122"/>
                <a:cs typeface="Arial" pitchFamily="34" charset="-120"/>
              </a:rPr>
              <a:t>Размер и состав
</a:t>
            </a:r>
            <a:pPr algn="l" indent="0" marL="0">
              <a:lnSpc>
                <a:spcPct val="100000"/>
              </a:lnSpc>
              <a:buNone/>
            </a:pPr>
            <a:r>
              <a:rPr lang="en-US" sz="2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Диаметр Млечного Пути составляет около 100–120 тысяч световых лет, а число звёзд исчисляется сотнями миллиардов. Это делает его типичной крупной спиральной галактикой.
</a:t>
            </a:r>
            <a:endParaRPr lang="en-US" sz="1300" dirty="0"/>
          </a:p>
        </p:txBody>
      </p:sp>
      <p:sp>
        <p:nvSpPr>
          <p:cNvPr id="11" name="Text 3"/>
          <p:cNvSpPr txBox="1"/>
          <p:nvPr/>
        </p:nvSpPr>
        <p:spPr>
          <a:xfrm>
            <a:off x="2070672" y="2227577"/>
            <a:ext cx="1565033" cy="2284461"/>
          </a:xfrm>
          <a:prstGeom prst="rect">
            <a:avLst/>
          </a:prstGeom>
          <a:noFill/>
          <a:ln/>
        </p:spPr>
        <p:txBody>
          <a:bodyPr wrap="square" lIns="0" tIns="0" rIns="0" bIns="0" rtlCol="0" anchor="t"/>
          <a:lstStyle/>
          <a:p>
            <a:pPr algn="l" indent="0" marL="0">
              <a:lnSpc>
                <a:spcPct val="100000"/>
              </a:lnSpc>
              <a:buNone/>
            </a:pPr>
            <a:r>
              <a:rPr lang="en-US" sz="1300" b="1" dirty="0">
                <a:solidFill>
                  <a:srgbClr val="004A84"/>
                </a:solidFill>
                <a:latin typeface="Arial" pitchFamily="34" charset="0"/>
                <a:ea typeface="Arial" pitchFamily="34" charset="-122"/>
                <a:cs typeface="Arial" pitchFamily="34" charset="-120"/>
              </a:rPr>
              <a:t>Положение Солнца
</a:t>
            </a:r>
            <a:pPr algn="l" indent="0" marL="0">
              <a:lnSpc>
                <a:spcPct val="100000"/>
              </a:lnSpc>
              <a:buNone/>
            </a:pPr>
            <a:r>
              <a:rPr lang="en-US" sz="2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Солнечная система находится не в центре, а в рукаве Ориона, примерно в 26 тысячах световых лет от ядра. Такое положение помогает изучать галактику изнутри.
</a:t>
            </a:r>
            <a:endParaRPr lang="en-US" sz="1300" dirty="0"/>
          </a:p>
        </p:txBody>
      </p:sp>
      <p:sp>
        <p:nvSpPr>
          <p:cNvPr id="12" name="Text 4"/>
          <p:cNvSpPr txBox="1"/>
          <p:nvPr/>
        </p:nvSpPr>
        <p:spPr>
          <a:xfrm>
            <a:off x="3782570" y="2227577"/>
            <a:ext cx="1565033" cy="2284461"/>
          </a:xfrm>
          <a:prstGeom prst="rect">
            <a:avLst/>
          </a:prstGeom>
          <a:noFill/>
          <a:ln/>
        </p:spPr>
        <p:txBody>
          <a:bodyPr wrap="square" lIns="0" tIns="0" rIns="0" bIns="0" rtlCol="0" anchor="t"/>
          <a:lstStyle/>
          <a:p>
            <a:pPr algn="l" indent="0" marL="0">
              <a:lnSpc>
                <a:spcPct val="100000"/>
              </a:lnSpc>
              <a:buNone/>
            </a:pPr>
            <a:r>
              <a:rPr lang="en-US" sz="1300" b="1" dirty="0">
                <a:solidFill>
                  <a:srgbClr val="004A84"/>
                </a:solidFill>
                <a:latin typeface="Arial" pitchFamily="34" charset="0"/>
                <a:ea typeface="Arial" pitchFamily="34" charset="-122"/>
                <a:cs typeface="Arial" pitchFamily="34" charset="-120"/>
              </a:rPr>
              <a:t>Что видно по звёздам
</a:t>
            </a:r>
            <a:pPr algn="l" indent="0" marL="0">
              <a:lnSpc>
                <a:spcPct val="100000"/>
              </a:lnSpc>
              <a:buNone/>
            </a:pPr>
            <a:r>
              <a:rPr lang="en-US" sz="2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Распределение звёзд, облаков газа и шаровых скоплений показывает, как строится диск, гало и центральная область. По этим данным восстанавливают историю роста галактики.
</a:t>
            </a:r>
            <a:endParaRPr lang="en-US" sz="1300" dirty="0"/>
          </a:p>
        </p:txBody>
      </p:sp>
      <p:sp>
        <p:nvSpPr>
          <p:cNvPr id="13" name="Text 5"/>
          <p:cNvSpPr txBox="1"/>
          <p:nvPr/>
        </p:nvSpPr>
        <p:spPr>
          <a:xfrm>
            <a:off x="5494467" y="2227577"/>
            <a:ext cx="1565033" cy="2284461"/>
          </a:xfrm>
          <a:prstGeom prst="rect">
            <a:avLst/>
          </a:prstGeom>
          <a:noFill/>
          <a:ln/>
        </p:spPr>
        <p:txBody>
          <a:bodyPr wrap="square" lIns="0" tIns="0" rIns="0" bIns="0" rtlCol="0" anchor="t"/>
          <a:lstStyle/>
          <a:p>
            <a:pPr algn="l" indent="0" marL="0">
              <a:lnSpc>
                <a:spcPct val="100000"/>
              </a:lnSpc>
              <a:buNone/>
            </a:pPr>
            <a:r>
              <a:rPr lang="en-US" sz="1300" b="1" dirty="0">
                <a:solidFill>
                  <a:srgbClr val="004A84"/>
                </a:solidFill>
                <a:latin typeface="Arial" pitchFamily="34" charset="0"/>
                <a:ea typeface="Arial" pitchFamily="34" charset="-122"/>
                <a:cs typeface="Arial" pitchFamily="34" charset="-120"/>
              </a:rPr>
              <a:t>Зачем сравнивать
</a:t>
            </a:r>
            <a:pPr algn="l" indent="0" marL="0">
              <a:lnSpc>
                <a:spcPct val="100000"/>
              </a:lnSpc>
              <a:buNone/>
            </a:pPr>
            <a:r>
              <a:rPr lang="en-US" sz="200" dirty="0">
                <a:solidFill>
                  <a:srgbClr val="004A84"/>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Наблюдая Млечный Путь, астрономы могут проверять общие модели строения спиральных галактик и сравнивать движение объектов в их гравитационном поле.
</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0894" y="2233594"/>
            <a:ext cx="3848986" cy="168110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17561" y="1698211"/>
            <a:ext cx="3908988" cy="1741104"/>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Эта таблица показывает, что галактики различаются не только размером, но и газовым содержанием, возрастом звёзд и уровнем активности ядра.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Спиральные системы чаще богаты газом и молодыми звёздами, а эллиптические обычно старше и спокойнее; неправильные формы часто связаны с взаимодействиями.
</a:t>
            </a:r>
            <a:endParaRPr lang="en-US" sz="1400" dirty="0"/>
          </a:p>
        </p:txBody>
      </p:sp>
      <p:sp>
        <p:nvSpPr>
          <p:cNvPr id="6" name="Text 1"/>
          <p:cNvSpPr txBox="1"/>
          <p:nvPr/>
        </p:nvSpPr>
        <p:spPr>
          <a:xfrm>
            <a:off x="4717561" y="3681788"/>
            <a:ext cx="3901899"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Справочные данные по ближайшим и известным галактикам
</a:t>
            </a:r>
            <a:endParaRPr lang="en-US" sz="1100" dirty="0"/>
          </a:p>
        </p:txBody>
      </p:sp>
      <p:sp>
        <p:nvSpPr>
          <p:cNvPr id="7" name="Text 2"/>
          <p:cNvSpPr txBox="1"/>
          <p:nvPr/>
        </p:nvSpPr>
        <p:spPr>
          <a:xfrm>
            <a:off x="8034521" y="4762321"/>
            <a:ext cx="967280" cy="182942"/>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
        <p:nvSpPr>
          <p:cNvPr id="8" name="Text 3"/>
          <p:cNvSpPr txBox="1"/>
          <p:nvPr/>
        </p:nvSpPr>
        <p:spPr>
          <a:xfrm>
            <a:off x="358774" y="382588"/>
            <a:ext cx="8426451" cy="691832"/>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Сравнение заметных галактик
</a:t>
            </a:r>
            <a:endParaRPr 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624434" y="815340"/>
            <a:ext cx="8160791" cy="3619500"/>
          </a:xfrm>
          <a:prstGeom prst="rect">
            <a:avLst/>
          </a:prstGeom>
          <a:noFill/>
          <a:ln/>
        </p:spPr>
        <p:txBody>
          <a:bodyPr wrap="square" lIns="0" tIns="0" rIns="0" bIns="0" rtlCol="0" anchor="ctr"/>
          <a:lstStyle/>
          <a:p>
            <a:pPr algn="l" indent="0" marL="0">
              <a:lnSpc>
                <a:spcPct val="100000"/>
              </a:lnSpc>
              <a:buNone/>
            </a:pPr>
            <a:r>
              <a:rPr lang="en-US" sz="4000" b="1" dirty="0">
                <a:solidFill>
                  <a:srgbClr val="FFFFFF"/>
                </a:solidFill>
                <a:latin typeface="Arial" pitchFamily="34" charset="0"/>
                <a:ea typeface="Arial" pitchFamily="34" charset="-122"/>
                <a:cs typeface="Arial" pitchFamily="34" charset="-120"/>
              </a:rPr>
              <a:t>Галактики: карта устройства Вселенной
</a:t>
            </a:r>
            <a:pPr algn="l" indent="0" marL="0">
              <a:lnSpc>
                <a:spcPct val="100000"/>
              </a:lnSpc>
              <a:buNone/>
            </a:pPr>
            <a:r>
              <a:rPr lang="en-US" sz="2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Галактики показывают, как материя, гравитация и время создают сложные космические системы. Их изучение помогает понять не только Млечный Путь, но и общую историю Вселенной — от первых звёзд до современных структур.
</a:t>
            </a:r>
            <a:endParaRPr lang="en-US" sz="4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2026-05-31T18:55:13Z</dcterms:created>
  <dcterms:modified xsi:type="dcterms:W3CDTF">2026-05-31T18:55:13Z</dcterms:modified>
</cp:coreProperties>
</file>