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78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Польша: страноведческий обзор
</a:t>
            </a:r>
            <a:pPr algn="l" indent="0" marL="0">
              <a:lnSpc>
                <a:spcPct val="100000"/>
              </a:lnSpc>
              <a:buNone/>
            </a:pPr>
            <a:r>
              <a:rPr lang="en-US" sz="16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Польша: история, природа, государство и культура в центре Европы
</a:t>
            </a:r>
            <a:endParaRPr lang="en-US" sz="407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соединяет Центральную и Восточную Европу, оставаясь крупным государством ЕС с развитой городской сетью, морским выходом и выразительной историко-культурной самобытностью.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в центре Европы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и план обзора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занимает стратегическое положение между Германией и восточноевропейским пространством, поэтому исторически выступала зоной контактов, перемещений и торговли. Это делает её важным транзитным звеном Европейского союза.
</a:t>
            </a:r>
            <a:endParaRPr lang="en-US" sz="153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обзора
</a:t>
            </a:r>
            <a:pPr algn="l" indent="0" marL="0">
              <a:lnSpc>
                <a:spcPct val="100000"/>
              </a:lnSpc>
              <a:buNone/>
            </a:pPr>
            <a:r>
              <a:rPr lang="en-US" sz="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обзоре последовательно рассматриваются природные условия, население, исторический путь, государственное устройство, экономика, культура и образование. Такой подход помогает увидеть страну как единую, но очень разнообразную систему.
</a:t>
            </a:r>
            <a:endParaRPr lang="en-US" sz="152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ракурс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внимание уделяется туризму и повседневной жизни, поскольку именно они показывают, как историческое наследие сочетается в Польше с современной европейской динамикой.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 центр
</a:t>
            </a:r>
            <a:pPr algn="l" indent="0" marL="0">
              <a:lnSpc>
                <a:spcPct val="100000"/>
              </a:lnSpc>
              <a:buNone/>
            </a:pPr>
            <a:r>
              <a:rPr lang="en-US" sz="2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страны — Варшава, крупнейший политический, деловой и транспортный центр. Именно здесь сосредоточены ключевые государственные институты, а также многие международные и культурные функции.
</a:t>
            </a:r>
            <a:endParaRPr lang="en-US" sz="153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карте Европы
</a:t>
            </a:r>
            <a:endParaRPr lang="en-US" sz="2722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Польша имеет общую границу с Германией, что усиливает её связь с экономическим ядром Европы и поддерживает интенсивные транспортные и торговые потоки.
</a:t>
            </a:r>
            <a:endParaRPr lang="en-US" sz="1192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 соседство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граница проходит с Чехией и Словакией; здесь особенно заметны горные ландшафты и туристические маршруты, связывающие Польшу с Центральной Европой.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пояс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страна соседствует с Украиной, Беларусью и Литвой, сохраняя роль пространства исторических контактов и современного пограничного взаимодействия.
</a:t>
            </a:r>
            <a:endParaRPr lang="en-US" sz="1254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рубежи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Польши выходит к Балтийскому морю. Висла и Одра образуют природные и транспортные оси, вокруг которых развивались города, промышленность и морская логистика.
</a:t>
            </a:r>
            <a:endParaRPr lang="en-US" sz="1128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 главные оси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Польши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низменности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страны отличается низменным рельефом и близостью Балтийского побережья. Здесь сосредоточены равнинные территории, удобные для расселения, сельского хозяйства и транспортной инфраструктуры.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возвышенности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страны заметно более возвышенный: здесь находятся Судеты и Карпаты. Горные районы задают яркий контраст с равнинами центра и формируют особую природную среду.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Наивысшие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точка Польши — гора Рысы, 2499 м. Рельеф страны способствует земледелию в центре, а также делает южные районы особенно привлекательными для туризма и активного отдыха.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равнины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часть Польши — это в основном равнины и широкие речные долины. Такой рельеф облегчает освоение территории и формирование плотной сети городов и дорог.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море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0361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река страны — Висла, её длина составляет 1047 км. Она проходит через важные города и исторически служит природной осью польского пространства.
</a:t>
            </a:r>
            <a:endParaRPr lang="en-US" sz="1310" dirty="0"/>
          </a:p>
        </p:txBody>
      </p:sp>
      <p:sp>
        <p:nvSpPr>
          <p:cNvPr id="11" name="Text 3"/>
          <p:cNvSpPr txBox="1"/>
          <p:nvPr/>
        </p:nvSpPr>
        <p:spPr>
          <a:xfrm>
            <a:off x="420361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Висла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20186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речные системы — Одра, Варта, Буг и Неман. Они важны не только для природы, но и для расселения, хозяйства и транспортных связей.
</a:t>
            </a:r>
            <a:endParaRPr lang="en-US" sz="1307" dirty="0"/>
          </a:p>
        </p:txBody>
      </p:sp>
      <p:sp>
        <p:nvSpPr>
          <p:cNvPr id="13" name="Text 5"/>
          <p:cNvSpPr txBox="1"/>
          <p:nvPr/>
        </p:nvSpPr>
        <p:spPr>
          <a:xfrm>
            <a:off x="420186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реки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076165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много озёр находится в Мазурии. Этот район известен как один из самых популярных рекреационных ландшафтов Польши, где сочетаются водный туризм и отдых на природе.
</a:t>
            </a:r>
            <a:endParaRPr lang="en-US" sz="1255" dirty="0"/>
          </a:p>
        </p:txBody>
      </p:sp>
      <p:sp>
        <p:nvSpPr>
          <p:cNvPr id="15" name="Text 7"/>
          <p:cNvSpPr txBox="1"/>
          <p:nvPr/>
        </p:nvSpPr>
        <p:spPr>
          <a:xfrm>
            <a:off x="3076165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Мазурские озёра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3075991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Балтийское побережье поддерживает крупные порты Гданьск, Гдыня и Щецин. Морские ворота усиливают внешнюю торговлю и связывают страну с международными маршрутами.
</a:t>
            </a:r>
            <a:endParaRPr lang="en-US" sz="1189" dirty="0"/>
          </a:p>
        </p:txBody>
      </p:sp>
      <p:sp>
        <p:nvSpPr>
          <p:cNvPr id="17" name="Text 9"/>
          <p:cNvSpPr txBox="1"/>
          <p:nvPr/>
        </p:nvSpPr>
        <p:spPr>
          <a:xfrm>
            <a:off x="3075991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Балтики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условия заметно меняются с запада на восток, а в горах климат становится прохладнее и влажнее.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в Польше тёплое, а зима сравнительно мягкая, но контрасты усиливаются по территории и особенно в горных районах.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климатических норм для Польши; обобщение по многолетним средним значениям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сезонность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6497"/>
            <a:ext cx="4151400" cy="1654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население и крупные центры определяют современный облик Польши: именно они концентрируют население, культуру и деловую активность.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сосредоточено в городах, а язык и религиозная традиция остаются важными маркерами национальной идентичности.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Население, язык и крупнейшие города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общеизвестным сведениям о Польше; данные о городах и языке
</a:t>
            </a:r>
            <a:endParaRPr lang="en-US" sz="106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87344"/>
            <a:ext cx="284700" cy="227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3728" y="1453774"/>
            <a:ext cx="258038" cy="29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5478" y="1453774"/>
            <a:ext cx="258038" cy="29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87344"/>
            <a:ext cx="284700" cy="2277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Польская идентичность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Польский язык связывает общество и школьное образование, а также сохраняет преемственность между поколениями. Через язык закрепляются историческая память, литературная традиция и чувство национального единства.
</a:t>
            </a:r>
            <a:endParaRPr lang="en-US" sz="1193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 основа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праздники и памятные даты поддерживают связь с прошлым. В школьной и семейной среде они помогают воспринимать историю не как абстракцию, а как часть личного опыта.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праздники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независимости занимает особое место в польском самосознании. Она связана с долгой борьбой за государственность, а также с уважением к гражданской ответственности и общественной солидарности.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и солидарность
</a:t>
            </a:r>
            <a:endParaRPr lang="en-US" sz="1162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традиции, региональные блюда, местные обычаи и различия между воеводствами придают культуре Польши заметную многослойность, сохраняя связь между общенациональным и локальным уровнями.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регионы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раннего государства к Речи Посполитой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ключевые этапы становления польской государственности и политической традиции.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государственности длилась 123 года и завершилась восстановлением независимости в 1918 году.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жила без собственной государственности до восстановления независимости в 1918 году.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123 года
</a:t>
            </a:r>
            <a:endParaRPr lang="en-US" sz="631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Польши; энциклопедические справки по разделам Польши и восстановлению независимости, 1918.
</a:t>
            </a:r>
            <a:endParaRPr lang="en-US" sz="131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палаты парламента отражают баланс представительства и законодательной работы в польской системе власти.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палаты входят в состав парламента Польши: Сейм и Сенат.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31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Республики Польша; официальный сайт Сейма и Сената.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орёл
</a:t>
            </a:r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государственном гербе Польши изображён белый орёл на красном щите — образ, который связывает современную республику с многовековой традицией. Этот символ легко узнаётся и в официальной атрибутике, и на школьных торжествах.
</a:t>
            </a:r>
            <a:endParaRPr lang="en-US" sz="1144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государства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и красная полоса на флаге напоминает о преемственности государственных цветов и о важности национальной памяти. Эти оттенки особенно заметны в дни больших праздников, когда улицы, площади и здания оформляют в едином стиле.
</a:t>
            </a:r>
            <a:endParaRPr lang="en-US" sz="1206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Символы, которые узнают сразу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Польская экономика опирается не только на крупные города, но и на сеть промышленных и транспортных центров, связывающих запад и восток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услуги, однако промышленность остаётся ключевой для экспорта и занятости; сельское хозяйство сохраняет региональное значение.
</a:t>
            </a:r>
            <a:endParaRPr lang="en-US" sz="1533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GDP composition by sector, latest available data; округление до целых процентов.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и европейская интеграция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в Европейский союз открыло доступ к единому рынку и крупным инвестиционным программам. Это ускорило модернизацию инфраструктуры и усилило экономическую связанность Польши с другими странами ЕС.
</a:t>
            </a:r>
            <a:endParaRPr lang="en-US" sz="1236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2004: вступление в ЕС
</a:t>
            </a:r>
            <a:endParaRPr lang="en-US" sz="1563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2010-х годах заметно выросло использование европейских фондов для дорог, железных дорог, городской среды и цифровых решений. Эти проекты сделали развитие регионов более равномерным.
</a:t>
            </a:r>
            <a:endParaRPr lang="en-US" sz="1378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2010-е: инвестиции в инфраструктуру
</a:t>
            </a:r>
            <a:endParaRPr lang="en-US" sz="1563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2020-х Польша продолжает оставаться активным участником европейской политики и бюджетных программ. Приоритетом становятся транспортные коридоры, конкурентоспособность экономики и обновление городов.
</a:t>
            </a:r>
            <a:endParaRPr lang="en-US" sz="1302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2020-е: интеграция и модернизация
</a:t>
            </a:r>
            <a:endParaRPr lang="en-US" sz="15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1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повседневности
</a:t>
            </a:r>
            <a:endParaRPr lang="en-US" sz="2971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Польский язык относится к западнославянской группе и записывается латиницей с диакритическими знаками. Для учащихся это наглядный пример того, как язык сохраняет общеславянскую основу и при этом имеет собственную графику.
</a:t>
            </a:r>
            <a:endParaRPr lang="en-US" sz="990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письменность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Рождество, Пасха, День независимости и 3 мая объединяют семейную, религиозную и государственную память. Эти даты помогают понять, как в Польше переплетаются вера, история и современная гражданская культура.
</a:t>
            </a:r>
            <a:endParaRPr lang="en-US" sz="1045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праздники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польских регионах заметно различаются кулинарные традиции, формы празднования и элементы народного костюма. Такая локальная самобытность делает культуру страны разнообразной, а не единообразной.
</a:t>
            </a:r>
            <a:endParaRPr lang="en-US" sz="1086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традиции
</a:t>
            </a:r>
            <a:endParaRPr lang="en-US" sz="1547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Пасхальные корзины, рождественские обряды и семейные встречи остаются важной частью повседневной жизни. Они передают представление о преемственности поколений и уважении к домашнему укладу.
</a:t>
            </a:r>
            <a:endParaRPr lang="en-US" sz="1064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обряды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318"/>
            <a:ext cx="2916900" cy="1723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911068"/>
            <a:ext cx="2916900" cy="17233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483425" y="118105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Шопен и музыкальная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Фредерика Шопена соединяет европейскую форму и польскую эмоциональность, поэтому его наследие воспринимается как часть национального характера. Концертные залы, памятники и фестивали делают его имя живым элементом культурной памяти.
</a:t>
            </a:r>
            <a:endParaRPr lang="en-US" sz="1544" dirty="0"/>
          </a:p>
        </p:txBody>
      </p:sp>
      <p:sp>
        <p:nvSpPr>
          <p:cNvPr id="8" name="Text 2"/>
          <p:cNvSpPr txBox="1"/>
          <p:nvPr/>
        </p:nvSpPr>
        <p:spPr>
          <a:xfrm>
            <a:off x="3483425" y="299080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 экран
</a:t>
            </a:r>
            <a:pPr algn="l" indent="0" marL="0">
              <a:lnSpc>
                <a:spcPct val="100000"/>
              </a:lnSpc>
              <a:buNone/>
            </a:pPr>
            <a:r>
              <a:rPr lang="en-US" sz="15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кино часто обращаются к темам исторической ответственности и нравственного выбора. От Адама Мицкевича до Кшиштофа Кесьлёвского и Анджея Вайды польское искусство говорит о сложной судьбе страны через личные истории.
</a:t>
            </a:r>
            <a:endParaRPr lang="en-US" sz="1577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Классика, которую знает Европа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718" y="1068000"/>
            <a:ext cx="4539864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и университетская система Польши сочетает единые национальные стандарты и сильные академические центры.
</a:t>
            </a:r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выстроена последовательно: от базовой подготовки до конкурентного высшего образования, которое поддерживает городскую и молодёжную среду.
</a:t>
            </a:r>
            <a:endParaRPr lang="en-US" sz="1461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молодёжная среда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национального образования Польши; официальные сайты университетов.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и символы польского туризма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4345776" y="9654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Краков
</a:t>
            </a:r>
            <a:pPr algn="l" indent="0" marL="0">
              <a:lnSpc>
                <a:spcPct val="100000"/>
              </a:lnSpc>
              <a:buNone/>
            </a:pPr>
            <a:r>
              <a:rPr lang="en-US" sz="1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Краков привлекает историческим центром, королевским маршрутом и атмосферой старого города. Это один из лучших примеров того, как в Польше сохраняется связь между памятниками и городской жизнью.
</a:t>
            </a:r>
            <a:endParaRPr lang="en-US" sz="1042" dirty="0"/>
          </a:p>
        </p:txBody>
      </p:sp>
      <p:sp>
        <p:nvSpPr>
          <p:cNvPr id="13" name="Text 3"/>
          <p:cNvSpPr txBox="1"/>
          <p:nvPr/>
        </p:nvSpPr>
        <p:spPr>
          <a:xfrm>
            <a:off x="6967351" y="9654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Мальборк и Вроцлав
</a:t>
            </a:r>
            <a:pPr algn="l" indent="0" marL="0">
              <a:lnSpc>
                <a:spcPct val="100000"/>
              </a:lnSpc>
              <a:buNone/>
            </a:pPr>
            <a:r>
              <a:rPr lang="en-US" sz="1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Мальборк и Вроцлав демонстрируют разнообразие польского наследия: от средневековой фортификации до яркой городской архитектуры. Эти места помогают увидеть многослойность истории страны.
</a:t>
            </a:r>
            <a:endParaRPr lang="en-US" sz="1017" dirty="0"/>
          </a:p>
        </p:txBody>
      </p:sp>
      <p:sp>
        <p:nvSpPr>
          <p:cNvPr id="14" name="Text 4"/>
          <p:cNvSpPr txBox="1"/>
          <p:nvPr/>
        </p:nvSpPr>
        <p:spPr>
          <a:xfrm>
            <a:off x="4345776" y="22323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Варшава
</a:t>
            </a:r>
            <a:pPr algn="l" indent="0" marL="0">
              <a:lnSpc>
                <a:spcPct val="100000"/>
              </a:lnSpc>
              <a:buNone/>
            </a:pPr>
            <a:r>
              <a:rPr lang="en-US" sz="1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город Варшавы особенно ценен тем, что был тщательно восстановлен после разрушений войны. Он показывает, как историческая память может стать частью современного столичного пространства.
</a:t>
            </a:r>
            <a:endParaRPr lang="en-US" sz="1041" dirty="0"/>
          </a:p>
        </p:txBody>
      </p:sp>
      <p:sp>
        <p:nvSpPr>
          <p:cNvPr id="15" name="Text 5"/>
          <p:cNvSpPr txBox="1"/>
          <p:nvPr/>
        </p:nvSpPr>
        <p:spPr>
          <a:xfrm>
            <a:off x="4345776" y="34992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Труймясто
</a:t>
            </a:r>
            <a:pPr algn="l" indent="0" marL="0">
              <a:lnSpc>
                <a:spcPct val="100000"/>
              </a:lnSpc>
              <a:buNone/>
            </a:pPr>
            <a:r>
              <a:rPr lang="en-US" sz="2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Гданьск, Сопот и Гдыня образуют Труймясто — морской регион с портами, набережными и курортной функцией. Здесь особенно заметно влияние Балтийского моря на образ жизни и экономику.
</a:t>
            </a:r>
            <a:endParaRPr lang="en-US" sz="1078" dirty="0"/>
          </a:p>
        </p:txBody>
      </p:sp>
      <p:sp>
        <p:nvSpPr>
          <p:cNvPr id="16" name="Text 6"/>
          <p:cNvSpPr txBox="1"/>
          <p:nvPr/>
        </p:nvSpPr>
        <p:spPr>
          <a:xfrm>
            <a:off x="6967351" y="22323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2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Мазурские озёра и Татры дополняют маршрут природными ландшафтами. Первые выбирают для отдыха на воде, вторые — для горных походов и зимнего туризма.
</a:t>
            </a:r>
            <a:endParaRPr lang="en-US" sz="11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6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Польша: страна преемственности и обновления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показывает, как историческая устойчивость, выгодное положение и последовательная модернизация формируют сильное европейское государство. Её опыт особенно важен там, где нужно сочетать традицию, развитие и открытость к переменам.
</a:t>
            </a:r>
            <a:endParaRPr lang="en-US" sz="396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2026-07-27T03:31:37Z</dcterms:created>
  <dcterms:modified xsi:type="dcterms:W3CDTF">2026-07-27T03:31:37Z</dcterms:modified>
</cp:coreProperties>
</file>