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9675" y="271314"/>
            <a:ext cx="8603700" cy="4595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3591125"/>
            <a:ext cx="44277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2154203"/>
            <a:ext cx="4427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формирует человека, его ценности и жизненные ориентиры.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965700"/>
            <a:ext cx="54894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 духовный мир человека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8329" y="142875"/>
            <a:ext cx="4053193" cy="490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1255775"/>
            <a:ext cx="4032000" cy="26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десятикласснику понимать культуру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влияет на речь, мышление, поведение и выбор жизненных ориентиров. Для десятиклассника это не абстрактная тема, а способ лучше понять себя, общество и собственную ответственность в семье, школе и цифровой среде.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9750" y="2070575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охватывает всё, что создано человеком в обществе и передаётся от поколения к поколению. Она сохраняет общественный опыт и делает его доступным новым поколениям.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35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культуры в обществознании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39800" y="33918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Духовная культура объединяет науку, искусство, мораль, религию, образование, право и язык. Именно здесь закрепляются идеи, нормы и ценности, важные для совместной жизни.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140800" y="20705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Материальная культура включает технику, орудия труда, жилище, транспорт, архитектуру и предметы быта. Эти объекты отражают уровень развития общества и его практические потребности.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140800" y="3388000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помогает человеку ориентироваться в мире, понимать правила поведения и соотносить свои поступки с ожиданиями общества. Без неё невозможны устойчивые связи между людьми.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50" y="1593099"/>
            <a:ext cx="432900" cy="432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50" y="2297501"/>
            <a:ext cx="432900" cy="432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0050" y="3001904"/>
            <a:ext cx="432900" cy="432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3365" y="3706306"/>
            <a:ext cx="432900" cy="432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73365" y="4410702"/>
            <a:ext cx="432900" cy="432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Духовный мир личности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938327" y="1575088"/>
            <a:ext cx="7347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и мировоззрение
</a:t>
            </a:r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Духовный мир начинается с того, как человек понимает мир и своё место в нём. Знания, убеждения и мировоззрение задают основу его взглядов и решений.
</a:t>
            </a:r>
            <a:endParaRPr lang="en-US" sz="1053" dirty="0"/>
          </a:p>
        </p:txBody>
      </p:sp>
      <p:sp>
        <p:nvSpPr>
          <p:cNvPr id="12" name="Text 3"/>
          <p:cNvSpPr txBox="1"/>
          <p:nvPr/>
        </p:nvSpPr>
        <p:spPr>
          <a:xfrm>
            <a:off x="938327" y="2279490"/>
            <a:ext cx="7347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Чувства и переживания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делают внутренний мир живым и глубоко личным. Они помогают человеку сочувствовать другим, переживать события и по-особому воспринимать добро, красоту и справедливость.
</a:t>
            </a:r>
            <a:endParaRPr lang="en-US" sz="1043" dirty="0"/>
          </a:p>
        </p:txBody>
      </p:sp>
      <p:sp>
        <p:nvSpPr>
          <p:cNvPr id="13" name="Text 4"/>
          <p:cNvSpPr txBox="1"/>
          <p:nvPr/>
        </p:nvSpPr>
        <p:spPr>
          <a:xfrm>
            <a:off x="938327" y="2983891"/>
            <a:ext cx="7347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Идеалы и ценности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Идеалы показывают, к чему человек стремится, а ценности — что считает важным. Именно они влияют на выбор целей, друзей, занятий и жизненного пути.
</a:t>
            </a:r>
            <a:endParaRPr lang="en-US" sz="1053" dirty="0"/>
          </a:p>
        </p:txBody>
      </p:sp>
      <p:sp>
        <p:nvSpPr>
          <p:cNvPr id="14" name="Text 5"/>
          <p:cNvSpPr txBox="1"/>
          <p:nvPr/>
        </p:nvSpPr>
        <p:spPr>
          <a:xfrm>
            <a:off x="943169" y="3688293"/>
            <a:ext cx="7347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и самовыражение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культуры речи отражает привычку мыслить точно и уважительно. Через речь человек выражает своё отношение к людям, событиям и собственным взглядам.
</a:t>
            </a:r>
            <a:endParaRPr lang="en-US" sz="1053" dirty="0"/>
          </a:p>
        </p:txBody>
      </p:sp>
      <p:sp>
        <p:nvSpPr>
          <p:cNvPr id="15" name="Text 6"/>
          <p:cNvSpPr txBox="1"/>
          <p:nvPr/>
        </p:nvSpPr>
        <p:spPr>
          <a:xfrm>
            <a:off x="943169" y="4392688"/>
            <a:ext cx="7347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и самооценка
</a:t>
            </a:r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Духовный мир не дан раз и навсегда: он развивается через чтение, учёбу, общение и искусство. Важную роль играет способность оценивать себя и свои поступки.
</a:t>
            </a:r>
            <a:endParaRPr lang="en-US" sz="105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5381" y="2822176"/>
            <a:ext cx="3287100" cy="11166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культуры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культура воздействует и на личность, и на общество.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не только сохраняет опыт, но и организует общение, воспитание и единство общества.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Обществознание: тема «Культура», обобщение по учебному материалу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0958" y="4175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6900" y="2056147"/>
            <a:ext cx="4005900" cy="11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хранит опыт народа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сохраняет исторический опыт, нормы общения и способы мышления. Через него передаются литература, фольклор, научные знания и общественные ценности, накопленные обществом.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66900" y="273325"/>
            <a:ext cx="4005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как носитель культурной памяти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266900" y="3491247"/>
            <a:ext cx="4005900" cy="11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связывает поколения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Родной язык поддерживает национальную идентичность и преемственность поколений. Он соединяет семейную память, культурные традиции и личное чувство принадлежности к своему народу.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духовного развития подростка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источников меняется по мере взросления: подросток всё чаще обращается к внесемейной среде и медиаресурсам.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 школа остаются базой социализации, но цифровая среда уже сопоставима с ними по влиянию.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96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теме социализации и духовного развития; без точных статистических данных
</a:t>
            </a:r>
            <a:endParaRPr lang="en-US" sz="59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57900" y="17050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Мораль регулирует поведение через представления о добре, долге, совести, чести и достоинстве. Она помогает человеку оценивать свои поступки не только по выгоде, но и по внутренней правоте.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Мораль как ядро духовной культуры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49033" y="2872072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отличие от закона, моральные нормы не всегда записаны официально. Их поддерживают воспитание, общественное мнение и личный самоконтроль, поэтому они действуют даже там, где контроль со стороны отсутствует.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59830" y="40391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выбор особенно заметен в повседневных ситуациях: помочь слабому, сдержать обещание, не списывать на экзамене, проявить уважение к другим. Именно в таких мелочах формируется характер.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8019" y="1912208"/>
            <a:ext cx="218400" cy="19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17169" y="1921915"/>
            <a:ext cx="218400" cy="174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97669" y="1900075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8019" y="3516450"/>
            <a:ext cx="218400" cy="21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495293" y="3516450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и формирование личности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065823" y="1803562"/>
            <a:ext cx="18588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558075" y="2360888"/>
            <a:ext cx="23664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текст помогает увидеть внутренний мир героя и сравнить его с собственным опытом. Через сюжет и образ подросток учится понимать мотивы поступков и сложность выбора.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6704973" y="1803562"/>
            <a:ext cx="18588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197225" y="2360888"/>
            <a:ext cx="23664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делает нравственные конфликты наглядными и живыми. Наблюдая за сценическим действием, зритель лучше видит столкновение интересов, характеров и жизненных позиций.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3885473" y="1803562"/>
            <a:ext cx="18588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3377725" y="2360888"/>
            <a:ext cx="23664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воздействует на чувства сильнее прямых объяснений. Она развивает эмоциональную отзывчивость, помогает переживать настроение эпохи и тоньше воспринимать переживания других людей.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1065823" y="3419938"/>
            <a:ext cx="18588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558075" y="3977262"/>
            <a:ext cx="23664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 соединяет образ, звук и движение, поэтому особенно близко подросткам. Оно помогает обсуждать свободу, ответственность, дружбу, одиночество и последствия принятых решений.
</a:t>
            </a:r>
            <a:endParaRPr lang="en-US" sz="900" dirty="0"/>
          </a:p>
        </p:txBody>
      </p:sp>
      <p:sp>
        <p:nvSpPr>
          <p:cNvPr id="20" name="Text 10"/>
          <p:cNvSpPr txBox="1"/>
          <p:nvPr/>
        </p:nvSpPr>
        <p:spPr>
          <a:xfrm>
            <a:off x="3883098" y="3419938"/>
            <a:ext cx="18588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Живопись
</a:t>
            </a:r>
            <a:endParaRPr lang="en-US" sz="1100" dirty="0"/>
          </a:p>
        </p:txBody>
      </p:sp>
      <p:sp>
        <p:nvSpPr>
          <p:cNvPr id="21" name="Text 11"/>
          <p:cNvSpPr txBox="1"/>
          <p:nvPr/>
        </p:nvSpPr>
        <p:spPr>
          <a:xfrm>
            <a:off x="3375350" y="3977262"/>
            <a:ext cx="23664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Живопись развивает наблюдательность и чувство прекрасного. Рассматривая художественный образ, человек учится замечать детали, сравнивать смыслы и воспринимать мир глубже.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2135" y="105275"/>
            <a:ext cx="3998430" cy="496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71900" y="563550"/>
            <a:ext cx="40026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в духовной жизни общества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41881" y="178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влияет на мировоззрение, традиции, обряды и нравственные представления людей. В России исторически значимы православие, ислам, буддизм и иудаизм; рядом с ними существует и светская культура.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41881" y="304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наследие религий выражено в храме, мечети, синагоге и буддийском монастыре. Эти сооружения и символы сохраняют память народов, их веру, художественные традиции и исторический опыт.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потребностей к жизненной позиции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под влиянием социализации и личного опыта складывается духовный мир человека.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школьного знания к культурной самостоятельности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662954" y="2176225"/>
            <a:ext cx="1926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5–7 классы
</a:t>
            </a:r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формирует базовую грамотность, навыки общения и первые представления о нормах поведения, без которых невозможно полноценное освоение культуры.
</a:t>
            </a:r>
            <a:endParaRPr lang="en-US" sz="1281" dirty="0"/>
          </a:p>
        </p:txBody>
      </p:sp>
      <p:sp>
        <p:nvSpPr>
          <p:cNvPr id="10" name="Text 3"/>
          <p:cNvSpPr txBox="1"/>
          <p:nvPr/>
        </p:nvSpPr>
        <p:spPr>
          <a:xfrm>
            <a:off x="2641529" y="3279650"/>
            <a:ext cx="1926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8–9 классы
</a:t>
            </a:r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становится более осознанным: ученик учится сравнивать точки зрения, работать с информацией и понимать связь знаний с жизнью общества.
</a:t>
            </a:r>
            <a:endParaRPr lang="en-US" sz="1281" dirty="0"/>
          </a:p>
        </p:txBody>
      </p:sp>
      <p:sp>
        <p:nvSpPr>
          <p:cNvPr id="11" name="Text 4"/>
          <p:cNvSpPr txBox="1"/>
          <p:nvPr/>
        </p:nvSpPr>
        <p:spPr>
          <a:xfrm>
            <a:off x="4618154" y="2176225"/>
            <a:ext cx="1926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 класс
</a:t>
            </a:r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значение приобретают критическое мышление, информационная культура и умение отличать факт от мнения в учебе и повседневном общении.
</a:t>
            </a:r>
            <a:endParaRPr lang="en-US" sz="1281" dirty="0"/>
          </a:p>
        </p:txBody>
      </p:sp>
      <p:sp>
        <p:nvSpPr>
          <p:cNvPr id="12" name="Text 5"/>
          <p:cNvSpPr txBox="1"/>
          <p:nvPr/>
        </p:nvSpPr>
        <p:spPr>
          <a:xfrm>
            <a:off x="6598679" y="3279650"/>
            <a:ext cx="1926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Старшая школа
</a:t>
            </a:r>
            <a:pPr algn="l" indent="0" marL="0">
              <a:lnSpc>
                <a:spcPct val="100000"/>
              </a:lnSpc>
              <a:buNone/>
            </a:pPr>
            <a:r>
              <a:rPr lang="en-US" sz="12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помогает выбирать дальнейший путь, опираясь на науку, культурное наследие и понимание собственной ответственности перед собой и обществом.
</a:t>
            </a:r>
            <a:endParaRPr lang="en-US" sz="125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Составляющие культурной компетентности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компетентность проявляется не только в знаниях, но и в повседневных действиях, выборе источников информации и умении вести диалог.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значимы практические навыки общения и оценки информации: именно они делают культурные знания жизненно действенными.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схема по материалам курса обществознания для 10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0125" y="1624291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Молодежная культура помогает подростку почувствовать принадлежность к группе, попробовать разные формы самовыражения и безопасно примерить новые роли в общении со сверстниками.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Молодежная культура и поиск идентичности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3118" y="2526467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одежда, интернет-сообщества и язык общения становятся способами показать индивидуальность, а также обозначить собственные вкусы и границы.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33118" y="3428636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сильное влияние группы нередко ведет к подражанию, отказу от самостоятельной оценки и стремлению соответствовать модным ожиданиям любой ценой.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33128" y="4248925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Зрелая позиция предполагает умение сохранять собственное лицо, уважать других и критически относиться к навязываемым образцам поведения.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3300" y="2320375"/>
            <a:ext cx="5170500" cy="1756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273325"/>
            <a:ext cx="86076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Традиционная и массовая культура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66900" y="2278175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разные типы культуры по-разному сохраняют опыт общества и по-разному воздействуют на человека.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66900" y="3119650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Традиционная культура сохраняет историческую память, а массовая делает культурные продукты доступными, но часто упрощает их содержание.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66900" y="4731750"/>
            <a:ext cx="28722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таблица по теме «Культура»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2911410"/>
            <a:ext cx="2681400" cy="19665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1985" y="2898285"/>
            <a:ext cx="2681400" cy="19665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5979" y="2898289"/>
            <a:ext cx="2681400" cy="19665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Память, сохранённая в образах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69000" y="1902294"/>
            <a:ext cx="26790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Кремль как символ исторической преемственности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Московский Кремль соединяет в одном пространстве политическую историю, архитектуру и национальную память. Его стены, соборы и башни воспринимаются не только как памятник, но и как знак государственности, который узнаётся сразу.
</a:t>
            </a:r>
            <a:endParaRPr lang="en-US" sz="903" dirty="0"/>
          </a:p>
        </p:txBody>
      </p:sp>
      <p:sp>
        <p:nvSpPr>
          <p:cNvPr id="10" name="Text 3"/>
          <p:cNvSpPr txBox="1"/>
          <p:nvPr/>
        </p:nvSpPr>
        <p:spPr>
          <a:xfrm>
            <a:off x="3233082" y="1902275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Кижи: дерево, превращённое в искусство
</a:t>
            </a:r>
            <a:pPr algn="l" indent="0" marL="0">
              <a:lnSpc>
                <a:spcPct val="100000"/>
              </a:lnSpc>
              <a:buNone/>
            </a:pPr>
            <a:r>
              <a:rPr lang="en-US" sz="10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Кижский погост показывает, как народное зодчество становится частью мирового культурного наследия. Деревянные храмы и северный ландшафт создают образ, в котором видны мастерство, вера и уважение к традиции.
</a:t>
            </a:r>
            <a:endParaRPr lang="en-US" sz="1008" dirty="0"/>
          </a:p>
        </p:txBody>
      </p:sp>
      <p:sp>
        <p:nvSpPr>
          <p:cNvPr id="11" name="Text 4"/>
          <p:cNvSpPr txBox="1"/>
          <p:nvPr/>
        </p:nvSpPr>
        <p:spPr>
          <a:xfrm>
            <a:off x="6197075" y="1902281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как город культуры и памяти
</a:t>
            </a:r>
            <a:pPr algn="l" indent="0" marL="0">
              <a:lnSpc>
                <a:spcPct val="100000"/>
              </a:lnSpc>
              <a:buNone/>
            </a:pPr>
            <a:r>
              <a:rPr lang="en-US" sz="10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центр Санкт-Петербурга хранит ансамбли, связанные с литературой, наукой и архитектурой разных эпох. Здесь особенно ясно ощущается связь городской среды с культурой, которая формирует образ мышления и чувство исторической глубины.
</a:t>
            </a:r>
            <a:endParaRPr lang="en-US" sz="100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цифровой среды на духовный мир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среда усиливает роль самостоятельного отбора источников: без этого полезные ресурсы легко теряются в потоке уведомлений и рекламы.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расширяет возможности образования, но без самодисциплины повышает риск поверхностного восприятия и рассеивания внимания.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схема по теме влияния цифровой среды на личность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17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Выбирая слова, книги и формы общения, человек каждый день показывает, какие нормы он поддерживает, поэтому культурный выбор всегда заметен окружающим.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Личность и ответственность за культурный выбор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773850" y="1715782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проявляется и в цифровой среде: репост, комментарий или шутка могут укреплять уважение, а могут поощрять грубость и нетерпимость.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9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 зрелая личность умеет сочетать свободу самовыражения с внутренней дисциплиной, уважением к общим правилам и вниманием к достоинству других людей.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Практики, которые обогащают внутренний мир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разные виды культурного опыта последовательно расширяют кругозор и формируют ценностные ориентиры.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2000" y="1345900"/>
            <a:ext cx="4860000" cy="22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делает человека зрелой личностью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не ограничивается знаниями и традициями: она формирует речь, мышление, нравственный выбор и чувство принадлежности к обществу. Чем богаче духовный мир, тем ответственнее и человечнее поступки.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2026-05-25T10:55:06Z</dcterms:created>
  <dcterms:modified xsi:type="dcterms:W3CDTF">2026-05-25T10:55:06Z</dcterms:modified>
</cp:coreProperties>
</file>