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jpeg"/><Relationship Id="rId3" Type="http://schemas.openxmlformats.org/officeDocument/2006/relationships/image" Target="../media/image-10-3.jpeg"/><Relationship Id="rId4" Type="http://schemas.openxmlformats.org/officeDocument/2006/relationships/image" Target="../media/image-10-4.jpeg"/><Relationship Id="rId5" Type="http://schemas.openxmlformats.org/officeDocument/2006/relationships/image" Target="../media/image-10-5.jpe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03554" y="0"/>
            <a:ext cx="393799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39950" y="842000"/>
            <a:ext cx="4475400" cy="2928300"/>
          </a:xfrm>
          <a:prstGeom prst="rect">
            <a:avLst/>
          </a:prstGeom>
          <a:noFill/>
          <a:ln/>
        </p:spPr>
        <p:txBody>
          <a:bodyPr wrap="square" lIns="0" tIns="0" rIns="0" bIns="0" rtlCol="0" anchor="ctr"/>
          <a:lstStyle/>
          <a:p>
            <a:pPr algn="l" indent="0" marL="0">
              <a:lnSpc>
                <a:spcPct val="100000"/>
              </a:lnSpc>
              <a:buNone/>
            </a:pPr>
            <a:r>
              <a:rPr lang="en-US" sz="3800" dirty="0">
                <a:solidFill>
                  <a:srgbClr val="000000"/>
                </a:solidFill>
                <a:latin typeface="Arial" pitchFamily="34" charset="0"/>
                <a:ea typeface="Arial" pitchFamily="34" charset="-122"/>
                <a:cs typeface="Arial" pitchFamily="34" charset="-120"/>
              </a:rPr>
              <a:t>Головной мозг: центральный орган нервной системы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Мозг управляет движениями, чувствами и мыслями — разберёмся, как он работает.
</a:t>
            </a:r>
            <a:endParaRPr lang="en-US" sz="3800" dirty="0"/>
          </a:p>
        </p:txBody>
      </p:sp>
      <p:sp>
        <p:nvSpPr>
          <p:cNvPr id="5" name="Text 1"/>
          <p:cNvSpPr txBox="1"/>
          <p:nvPr/>
        </p:nvSpPr>
        <p:spPr>
          <a:xfrm>
            <a:off x="539950" y="256250"/>
            <a:ext cx="4008600" cy="283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40468" y="0"/>
            <a:ext cx="370191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06750" y="1631075"/>
            <a:ext cx="4200900" cy="29439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Головной мозг начинает формироваться ещё до рождения и особенно быстро растёт в детстве. Его защищают череп и три оболочки, а к 20 годам он достигает почти полного объёма. Дальше важнее не размер, а качество связей.
</a:t>
            </a:r>
            <a:endParaRPr lang="en-US" sz="1400" dirty="0"/>
          </a:p>
        </p:txBody>
      </p:sp>
      <p:sp>
        <p:nvSpPr>
          <p:cNvPr id="5" name="Text 1"/>
          <p:cNvSpPr txBox="1"/>
          <p:nvPr/>
        </p:nvSpPr>
        <p:spPr>
          <a:xfrm>
            <a:off x="306750" y="311075"/>
            <a:ext cx="4847100" cy="12288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Как устроен и развивается головной мозг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175000" y="2989800"/>
            <a:ext cx="5252100" cy="2015100"/>
          </a:xfrm>
          <a:prstGeom prst="rect">
            <a:avLst/>
          </a:prstGeom>
          <a:noFill/>
          <a:ln/>
        </p:spPr>
        <p:txBody>
          <a:bodyPr wrap="square" lIns="0" tIns="0" rIns="0" bIns="0" rtlCol="0" anchor="ctr"/>
          <a:lstStyle/>
          <a:p>
            <a:pPr algn="ctr" indent="0" marL="0">
              <a:lnSpc>
                <a:spcPct val="100000"/>
              </a:lnSpc>
              <a:buNone/>
            </a:pPr>
            <a:r>
              <a:rPr lang="en-US" sz="4000" dirty="0">
                <a:solidFill>
                  <a:srgbClr val="FFFFFF"/>
                </a:solidFill>
                <a:latin typeface="Arial" pitchFamily="34" charset="0"/>
                <a:ea typeface="Arial" pitchFamily="34" charset="-122"/>
                <a:cs typeface="Arial" pitchFamily="34" charset="-120"/>
              </a:rPr>
              <a:t>20%
</a:t>
            </a:r>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всей энергии организма тратит мозг, поэтому ему постоянно нужны кислород и глюкоза.
</a:t>
            </a:r>
            <a:endParaRPr lang="en-US" sz="4000" dirty="0"/>
          </a:p>
        </p:txBody>
      </p:sp>
      <p:sp>
        <p:nvSpPr>
          <p:cNvPr id="4" name="Text 1"/>
          <p:cNvSpPr txBox="1"/>
          <p:nvPr/>
        </p:nvSpPr>
        <p:spPr>
          <a:xfrm>
            <a:off x="357200" y="529175"/>
            <a:ext cx="4214700" cy="1841400"/>
          </a:xfrm>
          <a:prstGeom prst="rect">
            <a:avLst/>
          </a:prstGeom>
          <a:noFill/>
          <a:ln/>
        </p:spPr>
        <p:txBody>
          <a:bodyPr wrap="square" lIns="0" tIns="0" rIns="0" bIns="0" rtlCol="0" anchor="ctr"/>
          <a:lstStyle/>
          <a:p>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Такая потребность показывает, что мозг работает непрерывно: даже во сне он обрабатывает сигналы и поддерживает важные функции.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434343"/>
                </a:solidFill>
                <a:latin typeface="Arial" pitchFamily="34" charset="0"/>
                <a:ea typeface="Arial" pitchFamily="34" charset="-122"/>
                <a:cs typeface="Arial" pitchFamily="34" charset="-120"/>
              </a:rPr>
              <a:t>Школьный курс биологии и физиологии человека
</a:t>
            </a:r>
            <a:endParaRPr lang="en-US" sz="1600" dirty="0"/>
          </a:p>
        </p:txBody>
      </p:sp>
      <p:sp>
        <p:nvSpPr>
          <p:cNvPr id="5" name="Text 2"/>
          <p:cNvSpPr txBox="1"/>
          <p:nvPr/>
        </p:nvSpPr>
        <p:spPr>
          <a:xfrm>
            <a:off x="35720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3</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397500" y="939551"/>
            <a:ext cx="3277200" cy="32643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858525"/>
            <a:ext cx="4932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Серое вещество — центр обработки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Оно состоит из тел нейронов и образует кору больших полушарий, а также подкорковые ядра. Здесь анализируются сигналы от органов чувств, принимаются решения и формируются ответы.
</a:t>
            </a:r>
            <a:endParaRPr lang="en-US" sz="1400" dirty="0"/>
          </a:p>
        </p:txBody>
      </p:sp>
      <p:sp>
        <p:nvSpPr>
          <p:cNvPr id="6" name="Text 1"/>
          <p:cNvSpPr txBox="1"/>
          <p:nvPr/>
        </p:nvSpPr>
        <p:spPr>
          <a:xfrm>
            <a:off x="306750" y="621650"/>
            <a:ext cx="4932000" cy="1097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Серое и белое вещество
</a:t>
            </a:r>
            <a:endParaRPr lang="en-US" sz="3000" dirty="0"/>
          </a:p>
        </p:txBody>
      </p:sp>
      <p:sp>
        <p:nvSpPr>
          <p:cNvPr id="7" name="Text 2"/>
          <p:cNvSpPr txBox="1"/>
          <p:nvPr/>
        </p:nvSpPr>
        <p:spPr>
          <a:xfrm>
            <a:off x="306750" y="3130675"/>
            <a:ext cx="4932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Белое вещество — сеть связи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Его образуют нервные волокна, похожие на проводящие пути. Они быстро соединяют разные отделы мозга, чтобы информация передавалась без задержек и работа была согласованной между собой.
</a:t>
            </a:r>
            <a:endParaRPr lang="en-US" sz="1400" dirty="0"/>
          </a:p>
        </p:txBody>
      </p:sp>
      <p:sp>
        <p:nvSpPr>
          <p:cNvPr id="8" name="Text 3"/>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4</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859912" y="1508178"/>
            <a:ext cx="2130000" cy="1984395"/>
          </a:xfrm>
          <a:prstGeom prst="rect">
            <a:avLst/>
          </a:prstGeom>
        </p:spPr>
      </p:pic>
      <p:pic>
        <p:nvPicPr>
          <p:cNvPr id="3" name="Image 1" descr="preencoded.png">    </p:cNvPr>
          <p:cNvPicPr>
            <a:picLocks noChangeAspect="1"/>
          </p:cNvPicPr>
          <p:nvPr/>
        </p:nvPicPr>
        <p:blipFill>
          <a:blip r:embed="rId2"/>
          <a:stretch>
            <a:fillRect/>
          </a:stretch>
        </p:blipFill>
        <p:spPr>
          <a:xfrm>
            <a:off x="3506992" y="1508178"/>
            <a:ext cx="2130000" cy="1984395"/>
          </a:xfrm>
          <a:prstGeom prst="rect">
            <a:avLst/>
          </a:prstGeom>
        </p:spPr>
      </p:pic>
      <p:pic>
        <p:nvPicPr>
          <p:cNvPr id="4" name="Image 2" descr="preencoded.png">    </p:cNvPr>
          <p:cNvPicPr>
            <a:picLocks noChangeAspect="1"/>
          </p:cNvPicPr>
          <p:nvPr/>
        </p:nvPicPr>
        <p:blipFill>
          <a:blip r:embed="rId3"/>
          <a:stretch>
            <a:fillRect/>
          </a:stretch>
        </p:blipFill>
        <p:spPr>
          <a:xfrm>
            <a:off x="6154092" y="1508178"/>
            <a:ext cx="2130000" cy="198439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9912" y="3624400"/>
            <a:ext cx="2130000" cy="926100"/>
          </a:xfrm>
          <a:prstGeom prst="rect">
            <a:avLst/>
          </a:prstGeom>
          <a:noFill/>
          <a:ln/>
        </p:spPr>
        <p:txBody>
          <a:bodyPr wrap="square" lIns="0" tIns="0" rIns="0" bIns="0" rtlCol="0" anchor="t"/>
          <a:lstStyle/>
          <a:p>
            <a:pPr algn="ctr" indent="0" marL="0">
              <a:lnSpc>
                <a:spcPct val="100000"/>
              </a:lnSpc>
              <a:buNone/>
            </a:pPr>
            <a:r>
              <a:rPr lang="en-US" sz="963" b="1" dirty="0">
                <a:solidFill>
                  <a:srgbClr val="000000"/>
                </a:solidFill>
                <a:latin typeface="Arial" pitchFamily="34" charset="0"/>
                <a:ea typeface="Arial" pitchFamily="34" charset="-122"/>
                <a:cs typeface="Arial" pitchFamily="34" charset="-120"/>
              </a:rPr>
              <a:t>Где рождаются решения
</a:t>
            </a:r>
            <a:pPr algn="ctr" indent="0" marL="0">
              <a:lnSpc>
                <a:spcPct val="100000"/>
              </a:lnSpc>
              <a:buNone/>
            </a:pPr>
            <a:r>
              <a:rPr lang="en-US" sz="55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825" dirty="0">
                <a:solidFill>
                  <a:srgbClr val="000000"/>
                </a:solidFill>
                <a:latin typeface="Arial" pitchFamily="34" charset="0"/>
                <a:ea typeface="Arial" pitchFamily="34" charset="-122"/>
                <a:cs typeface="Arial" pitchFamily="34" charset="-120"/>
              </a:rPr>
              <a:t>В лобных отделах подросток планирует день, отвечает на вопрос у доски и выбирает, что сделать сначала. Здесь мозг связывает мысль, речь и движение в одно действие. Именно поэтому даже простая задача требует внимания, памяти и умения контролировать себя.
</a:t>
            </a:r>
            <a:endParaRPr lang="en-US" sz="963" dirty="0"/>
          </a:p>
        </p:txBody>
      </p:sp>
      <p:sp>
        <p:nvSpPr>
          <p:cNvPr id="8" name="Text 1"/>
          <p:cNvSpPr txBox="1"/>
          <p:nvPr/>
        </p:nvSpPr>
        <p:spPr>
          <a:xfrm>
            <a:off x="3506992" y="3624400"/>
            <a:ext cx="2130000" cy="926100"/>
          </a:xfrm>
          <a:prstGeom prst="rect">
            <a:avLst/>
          </a:prstGeom>
          <a:noFill/>
          <a:ln/>
        </p:spPr>
        <p:txBody>
          <a:bodyPr wrap="square" lIns="0" tIns="0" rIns="0" bIns="0" rtlCol="0" anchor="t"/>
          <a:lstStyle/>
          <a:p>
            <a:pPr algn="ctr" indent="0" marL="0">
              <a:lnSpc>
                <a:spcPct val="100000"/>
              </a:lnSpc>
              <a:buNone/>
            </a:pPr>
            <a:r>
              <a:rPr lang="en-US" sz="963" b="1" dirty="0">
                <a:solidFill>
                  <a:srgbClr val="000000"/>
                </a:solidFill>
                <a:latin typeface="Arial" pitchFamily="34" charset="0"/>
                <a:ea typeface="Arial" pitchFamily="34" charset="-122"/>
                <a:cs typeface="Arial" pitchFamily="34" charset="-120"/>
              </a:rPr>
              <a:t>Координатор баланса
</a:t>
            </a:r>
            <a:pPr algn="ctr" indent="0" marL="0">
              <a:lnSpc>
                <a:spcPct val="100000"/>
              </a:lnSpc>
              <a:buNone/>
            </a:pPr>
            <a:r>
              <a:rPr lang="en-US" sz="55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825" dirty="0">
                <a:solidFill>
                  <a:srgbClr val="000000"/>
                </a:solidFill>
                <a:latin typeface="Arial" pitchFamily="34" charset="0"/>
                <a:ea typeface="Arial" pitchFamily="34" charset="-122"/>
                <a:cs typeface="Arial" pitchFamily="34" charset="-120"/>
              </a:rPr>
              <a:t>Во время езды на велосипеде или игры в мяч мозг постоянно уточняет положение тела. Мозжечок незаметно исправляет лишнее движение, чтобы шаг был точным, а равновесие — устойчивым. Без этой работы любое действие стало бы неловким и неточным.
</a:t>
            </a:r>
            <a:endParaRPr lang="en-US" sz="963" dirty="0"/>
          </a:p>
        </p:txBody>
      </p:sp>
      <p:sp>
        <p:nvSpPr>
          <p:cNvPr id="9" name="Text 2"/>
          <p:cNvSpPr txBox="1"/>
          <p:nvPr/>
        </p:nvSpPr>
        <p:spPr>
          <a:xfrm>
            <a:off x="6154092" y="3624400"/>
            <a:ext cx="2130000" cy="926100"/>
          </a:xfrm>
          <a:prstGeom prst="rect">
            <a:avLst/>
          </a:prstGeom>
          <a:noFill/>
          <a:ln/>
        </p:spPr>
        <p:txBody>
          <a:bodyPr wrap="square" lIns="0" tIns="0" rIns="0" bIns="0" rtlCol="0" anchor="t"/>
          <a:lstStyle/>
          <a:p>
            <a:pPr algn="ctr" indent="0" marL="0">
              <a:lnSpc>
                <a:spcPct val="100000"/>
              </a:lnSpc>
              <a:buNone/>
            </a:pPr>
            <a:r>
              <a:rPr lang="en-US" sz="963" b="1" dirty="0">
                <a:solidFill>
                  <a:srgbClr val="000000"/>
                </a:solidFill>
                <a:latin typeface="Arial" pitchFamily="34" charset="0"/>
                <a:ea typeface="Arial" pitchFamily="34" charset="-122"/>
                <a:cs typeface="Arial" pitchFamily="34" charset="-120"/>
              </a:rPr>
              <a:t>Ночной сторож
</a:t>
            </a:r>
            <a:pPr algn="ctr" indent="0" marL="0">
              <a:lnSpc>
                <a:spcPct val="100000"/>
              </a:lnSpc>
              <a:buNone/>
            </a:pPr>
            <a:r>
              <a:rPr lang="en-US" sz="55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825" dirty="0">
                <a:solidFill>
                  <a:srgbClr val="000000"/>
                </a:solidFill>
                <a:latin typeface="Arial" pitchFamily="34" charset="0"/>
                <a:ea typeface="Arial" pitchFamily="34" charset="-122"/>
                <a:cs typeface="Arial" pitchFamily="34" charset="-120"/>
              </a:rPr>
              <a:t>Даже когда человек спит, ствол мозга не прекращает работу. Он следит за дыханием, сердцебиением и защитными рефлексами, словно дежурный у пульта управления. Благодаря ему организм остаётся живым и спокойным без участия сознания.
</a:t>
            </a:r>
            <a:endParaRPr lang="en-US" sz="963" dirty="0"/>
          </a:p>
        </p:txBody>
      </p:sp>
      <p:sp>
        <p:nvSpPr>
          <p:cNvPr id="10" name="Text 3"/>
          <p:cNvSpPr txBox="1"/>
          <p:nvPr/>
        </p:nvSpPr>
        <p:spPr>
          <a:xfrm>
            <a:off x="306750" y="317500"/>
            <a:ext cx="6903000" cy="9261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Основные отделы головного мозга
</a:t>
            </a:r>
            <a:endParaRPr lang="en-US" sz="3000" dirty="0"/>
          </a:p>
        </p:txBody>
      </p:sp>
      <p:sp>
        <p:nvSpPr>
          <p:cNvPr id="11" name="Text 4"/>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5</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175000" y="2989800"/>
            <a:ext cx="5252100" cy="2015100"/>
          </a:xfrm>
          <a:prstGeom prst="rect">
            <a:avLst/>
          </a:prstGeom>
          <a:noFill/>
          <a:ln/>
        </p:spPr>
        <p:txBody>
          <a:bodyPr wrap="square" lIns="0" tIns="0" rIns="0" bIns="0" rtlCol="0" anchor="ctr"/>
          <a:lstStyle/>
          <a:p>
            <a:pPr algn="ctr" indent="0" marL="0">
              <a:lnSpc>
                <a:spcPct val="100000"/>
              </a:lnSpc>
              <a:buNone/>
            </a:pPr>
            <a:r>
              <a:rPr lang="en-US" sz="4000" dirty="0">
                <a:solidFill>
                  <a:srgbClr val="FFFFFF"/>
                </a:solidFill>
                <a:latin typeface="Arial" pitchFamily="34" charset="0"/>
                <a:ea typeface="Arial" pitchFamily="34" charset="-122"/>
                <a:cs typeface="Arial" pitchFamily="34" charset="-120"/>
              </a:rPr>
              <a:t>2–4 мм
</a:t>
            </a:r>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толщина коры, но именно в этом слое сосредоточены важнейшие центры мышления и чувств.
</a:t>
            </a:r>
            <a:endParaRPr lang="en-US" sz="4000" dirty="0"/>
          </a:p>
        </p:txBody>
      </p:sp>
      <p:sp>
        <p:nvSpPr>
          <p:cNvPr id="4" name="Text 1"/>
          <p:cNvSpPr txBox="1"/>
          <p:nvPr/>
        </p:nvSpPr>
        <p:spPr>
          <a:xfrm>
            <a:off x="357200" y="529175"/>
            <a:ext cx="4214700" cy="1841400"/>
          </a:xfrm>
          <a:prstGeom prst="rect">
            <a:avLst/>
          </a:prstGeom>
          <a:noFill/>
          <a:ln/>
        </p:spPr>
        <p:txBody>
          <a:bodyPr wrap="square" lIns="0" tIns="0" rIns="0" bIns="0" rtlCol="0" anchor="ctr"/>
          <a:lstStyle/>
          <a:p>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Кора выглядит тонкой, но именно она делает человека способным говорить, читать, запоминать и рассуждать. Складки увеличивают её площадь, чтобы в небольшом объёме поместилось больше нейронов.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434343"/>
                </a:solidFill>
                <a:latin typeface="Arial" pitchFamily="34" charset="0"/>
                <a:ea typeface="Arial" pitchFamily="34" charset="-122"/>
                <a:cs typeface="Arial" pitchFamily="34" charset="-120"/>
              </a:rPr>
              <a:t>Школьный курс биологии
</a:t>
            </a:r>
            <a:endParaRPr lang="en-US" sz="1600" dirty="0"/>
          </a:p>
        </p:txBody>
      </p:sp>
      <p:sp>
        <p:nvSpPr>
          <p:cNvPr id="5" name="Text 2"/>
          <p:cNvSpPr txBox="1"/>
          <p:nvPr/>
        </p:nvSpPr>
        <p:spPr>
          <a:xfrm>
            <a:off x="35720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6</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64200" y="2726950"/>
            <a:ext cx="2246400" cy="1748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Ствол мозга помогает запускать основные рефлексы, например кашель, чихание и моргание. Он также участвует в поддержании бодрствования и сна, поэтому влияет на весь суточный режим.
</a:t>
            </a:r>
            <a:endParaRPr lang="en-US" sz="1400" dirty="0"/>
          </a:p>
        </p:txBody>
      </p:sp>
      <p:sp>
        <p:nvSpPr>
          <p:cNvPr id="5" name="Text 1"/>
          <p:cNvSpPr txBox="1"/>
          <p:nvPr/>
        </p:nvSpPr>
        <p:spPr>
          <a:xfrm>
            <a:off x="357200" y="1830425"/>
            <a:ext cx="2246400" cy="26451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Ствол мозга соединяет спинной мозг с большими полушариями и передаёт сигналы между ними. Без этого моста команды от мозга не смогли бы быстро доходить до мышц и органов.
</a:t>
            </a:r>
            <a:endParaRPr lang="en-US" sz="1400" dirty="0"/>
          </a:p>
        </p:txBody>
      </p:sp>
      <p:sp>
        <p:nvSpPr>
          <p:cNvPr id="6" name="Text 2"/>
          <p:cNvSpPr txBox="1"/>
          <p:nvPr/>
        </p:nvSpPr>
        <p:spPr>
          <a:xfrm>
            <a:off x="3448800" y="2266325"/>
            <a:ext cx="2246400" cy="22092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В стволе находятся центры дыхания и сердечной деятельности, которые работают автоматически. Они поддерживают нужный ритм даже тогда, когда человек спит, бегает или просто отдыхает.
</a:t>
            </a:r>
            <a:endParaRPr lang="en-US" sz="1400" dirty="0"/>
          </a:p>
        </p:txBody>
      </p:sp>
      <p:sp>
        <p:nvSpPr>
          <p:cNvPr id="7" name="Text 3"/>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FFFFFF"/>
                </a:solidFill>
                <a:latin typeface="Arial" pitchFamily="34" charset="0"/>
                <a:ea typeface="Arial" pitchFamily="34" charset="-122"/>
                <a:cs typeface="Arial" pitchFamily="34" charset="-120"/>
              </a:rPr>
              <a:t>Ствол мозга и его значение
</a:t>
            </a:r>
            <a:endParaRPr lang="en-US" sz="3000" dirty="0"/>
          </a:p>
        </p:txBody>
      </p:sp>
      <p:sp>
        <p:nvSpPr>
          <p:cNvPr id="8" name="Text 4"/>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7</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350570" y="0"/>
            <a:ext cx="279276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858525"/>
            <a:ext cx="5739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Точная настройка движений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Мозжечок помогает сделать шаг плавным, удержать равновесие и точно попасть мячом в цель. Он постоянно сравнивает задуманное движение с тем, что получается, и незаметно исправляет ошибки.
</a:t>
            </a:r>
            <a:endParaRPr lang="en-US" sz="1400" dirty="0"/>
          </a:p>
        </p:txBody>
      </p:sp>
      <p:sp>
        <p:nvSpPr>
          <p:cNvPr id="6" name="Text 1"/>
          <p:cNvSpPr txBox="1"/>
          <p:nvPr/>
        </p:nvSpPr>
        <p:spPr>
          <a:xfrm>
            <a:off x="306800" y="370425"/>
            <a:ext cx="5739000" cy="1348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Мозжечок: центр координации движений
</a:t>
            </a:r>
            <a:endParaRPr lang="en-US" sz="3000" dirty="0"/>
          </a:p>
        </p:txBody>
      </p:sp>
      <p:sp>
        <p:nvSpPr>
          <p:cNvPr id="7" name="Text 2"/>
          <p:cNvSpPr txBox="1"/>
          <p:nvPr/>
        </p:nvSpPr>
        <p:spPr>
          <a:xfrm>
            <a:off x="306750" y="3130675"/>
            <a:ext cx="5739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Что происходит при нарушениях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Если мозжечок работает плохо, походка становится неуверенной, а руки — менее точными. Человеку труднее писать, застёгивать пуговицы и выполнять привычные действия без дрожания и ошибок в быту.
</a:t>
            </a:r>
            <a:endParaRPr lang="en-US" sz="1400" dirty="0"/>
          </a:p>
        </p:txBody>
      </p:sp>
      <p:sp>
        <p:nvSpPr>
          <p:cNvPr id="8" name="Text 3"/>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8</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175000" y="2989800"/>
            <a:ext cx="5252100" cy="2015100"/>
          </a:xfrm>
          <a:prstGeom prst="rect">
            <a:avLst/>
          </a:prstGeom>
          <a:noFill/>
          <a:ln/>
        </p:spPr>
        <p:txBody>
          <a:bodyPr wrap="square" lIns="0" tIns="0" rIns="0" bIns="0" rtlCol="0" anchor="ctr"/>
          <a:lstStyle/>
          <a:p>
            <a:pPr algn="ctr" indent="0" marL="0">
              <a:lnSpc>
                <a:spcPct val="100000"/>
              </a:lnSpc>
              <a:buNone/>
            </a:pPr>
            <a:r>
              <a:rPr lang="en-US" sz="4000" dirty="0">
                <a:solidFill>
                  <a:srgbClr val="FFFFFF"/>
                </a:solidFill>
                <a:latin typeface="Arial" pitchFamily="34" charset="0"/>
                <a:ea typeface="Arial" pitchFamily="34" charset="-122"/>
                <a:cs typeface="Arial" pitchFamily="34" charset="-120"/>
              </a:rPr>
              <a:t>5–10 секунд
</a:t>
            </a:r>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достаточно, чтобы человек потерял сознание без притока крови к мозгу.
</a:t>
            </a:r>
            <a:endParaRPr lang="en-US" sz="4000" dirty="0"/>
          </a:p>
        </p:txBody>
      </p:sp>
      <p:sp>
        <p:nvSpPr>
          <p:cNvPr id="4" name="Text 1"/>
          <p:cNvSpPr txBox="1"/>
          <p:nvPr/>
        </p:nvSpPr>
        <p:spPr>
          <a:xfrm>
            <a:off x="357200" y="529175"/>
            <a:ext cx="4214700" cy="1841400"/>
          </a:xfrm>
          <a:prstGeom prst="rect">
            <a:avLst/>
          </a:prstGeom>
          <a:noFill/>
          <a:ln/>
        </p:spPr>
        <p:txBody>
          <a:bodyPr wrap="square" lIns="0" tIns="0" rIns="0" bIns="0" rtlCol="0" anchor="ctr"/>
          <a:lstStyle/>
          <a:p>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Поэтому мозгу непрерывно нужны кислород и глюкоза, которые приносит кровь. Если сосуды повреждены, нервные клетки начинают страдать очень быстро.
</a:t>
            </a:r>
            <a:pPr algn="l" indent="0" marL="0">
              <a:lnSpc>
                <a:spcPct val="100000"/>
              </a:lnSpc>
              <a:buNone/>
            </a:pPr>
            <a:r>
              <a:rPr lang="en-US" sz="16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434343"/>
                </a:solidFill>
                <a:latin typeface="Arial" pitchFamily="34" charset="0"/>
                <a:ea typeface="Arial" pitchFamily="34" charset="-122"/>
                <a:cs typeface="Arial" pitchFamily="34" charset="-120"/>
              </a:rPr>
              <a:t>Школьный курс биологии и физиологии человека
</a:t>
            </a:r>
            <a:endParaRPr lang="en-US" sz="1600" dirty="0"/>
          </a:p>
        </p:txBody>
      </p:sp>
      <p:sp>
        <p:nvSpPr>
          <p:cNvPr id="5" name="Text 2"/>
          <p:cNvSpPr txBox="1"/>
          <p:nvPr/>
        </p:nvSpPr>
        <p:spPr>
          <a:xfrm>
            <a:off x="35720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9</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4900" y="1203907"/>
            <a:ext cx="2130000" cy="1984395"/>
          </a:xfrm>
          <a:prstGeom prst="rect">
            <a:avLst/>
          </a:prstGeom>
        </p:spPr>
      </p:pic>
      <p:pic>
        <p:nvPicPr>
          <p:cNvPr id="4" name="Image 2" descr="preencoded.png">    </p:cNvPr>
          <p:cNvPicPr>
            <a:picLocks noChangeAspect="1"/>
          </p:cNvPicPr>
          <p:nvPr/>
        </p:nvPicPr>
        <p:blipFill>
          <a:blip r:embed="rId3"/>
          <a:stretch>
            <a:fillRect/>
          </a:stretch>
        </p:blipFill>
        <p:spPr>
          <a:xfrm>
            <a:off x="4606196" y="1203907"/>
            <a:ext cx="2130000" cy="1984395"/>
          </a:xfrm>
          <a:prstGeom prst="rect">
            <a:avLst/>
          </a:prstGeom>
        </p:spPr>
      </p:pic>
      <p:pic>
        <p:nvPicPr>
          <p:cNvPr id="5" name="Image 3" descr="preencoded.png">    </p:cNvPr>
          <p:cNvPicPr>
            <a:picLocks noChangeAspect="1"/>
          </p:cNvPicPr>
          <p:nvPr/>
        </p:nvPicPr>
        <p:blipFill>
          <a:blip r:embed="rId4"/>
          <a:stretch>
            <a:fillRect/>
          </a:stretch>
        </p:blipFill>
        <p:spPr>
          <a:xfrm>
            <a:off x="2415542" y="1203907"/>
            <a:ext cx="2130000" cy="1984395"/>
          </a:xfrm>
          <a:prstGeom prst="rect">
            <a:avLst/>
          </a:prstGeom>
        </p:spPr>
      </p:pic>
      <p:pic>
        <p:nvPicPr>
          <p:cNvPr id="6" name="Image 4" descr="preencoded.png">    </p:cNvPr>
          <p:cNvPicPr>
            <a:picLocks noChangeAspect="1"/>
          </p:cNvPicPr>
          <p:nvPr/>
        </p:nvPicPr>
        <p:blipFill>
          <a:blip r:embed="rId5"/>
          <a:stretch>
            <a:fillRect/>
          </a:stretch>
        </p:blipFill>
        <p:spPr>
          <a:xfrm>
            <a:off x="6796846" y="1203907"/>
            <a:ext cx="2130000" cy="1984395"/>
          </a:xfrm>
          <a:prstGeom prst="rect">
            <a:avLst/>
          </a:prstGeom>
        </p:spPr>
      </p:pic>
      <p:sp>
        <p:nvSpPr>
          <p:cNvPr id="7" name="Text 0"/>
          <p:cNvSpPr txBox="1"/>
          <p:nvPr/>
        </p:nvSpPr>
        <p:spPr>
          <a:xfrm>
            <a:off x="224900" y="3320124"/>
            <a:ext cx="2130000" cy="1171800"/>
          </a:xfrm>
          <a:prstGeom prst="rect">
            <a:avLst/>
          </a:prstGeom>
          <a:noFill/>
          <a:ln/>
        </p:spPr>
        <p:txBody>
          <a:bodyPr wrap="square" lIns="0" tIns="0" rIns="0" bIns="0" rtlCol="0" anchor="t"/>
          <a:lstStyle/>
          <a:p>
            <a:pPr algn="ctr" indent="0" marL="0">
              <a:lnSpc>
                <a:spcPct val="100000"/>
              </a:lnSpc>
              <a:buNone/>
            </a:pPr>
            <a:r>
              <a:rPr lang="en-US" sz="1076" b="1" dirty="0">
                <a:solidFill>
                  <a:srgbClr val="000000"/>
                </a:solidFill>
                <a:latin typeface="Arial" pitchFamily="34" charset="0"/>
                <a:ea typeface="Arial" pitchFamily="34" charset="-122"/>
                <a:cs typeface="Arial" pitchFamily="34" charset="-120"/>
              </a:rPr>
              <a:t>Лобная доля — центр решений
</a:t>
            </a:r>
            <a:pPr algn="ctr" indent="0" marL="0">
              <a:lnSpc>
                <a:spcPct val="100000"/>
              </a:lnSpc>
              <a:buNone/>
            </a:pPr>
            <a:r>
              <a:rPr lang="en-US" sz="769"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22" dirty="0">
                <a:solidFill>
                  <a:srgbClr val="000000"/>
                </a:solidFill>
                <a:latin typeface="Arial" pitchFamily="34" charset="0"/>
                <a:ea typeface="Arial" pitchFamily="34" charset="-122"/>
                <a:cs typeface="Arial" pitchFamily="34" charset="-120"/>
              </a:rPr>
              <a:t>Когда ученик решает задачу у доски, лобная доля помогает удерживать цель, подбирать слова и контролировать действия. Она нужна и для планирования, и для самоконтроля. Благодаря ей человек может не только реагировать, но и заранее обдумывать следующий шаг.
</a:t>
            </a:r>
            <a:endParaRPr lang="en-US" sz="1076" dirty="0"/>
          </a:p>
        </p:txBody>
      </p:sp>
      <p:sp>
        <p:nvSpPr>
          <p:cNvPr id="8" name="Text 1"/>
          <p:cNvSpPr txBox="1"/>
          <p:nvPr/>
        </p:nvSpPr>
        <p:spPr>
          <a:xfrm>
            <a:off x="4606198" y="3320124"/>
            <a:ext cx="2130000" cy="1171800"/>
          </a:xfrm>
          <a:prstGeom prst="rect">
            <a:avLst/>
          </a:prstGeom>
          <a:noFill/>
          <a:ln/>
        </p:spPr>
        <p:txBody>
          <a:bodyPr wrap="square" lIns="0" tIns="0" rIns="0" bIns="0" rtlCol="0" anchor="t"/>
          <a:lstStyle/>
          <a:p>
            <a:pPr algn="ctr" indent="0" marL="0">
              <a:lnSpc>
                <a:spcPct val="100000"/>
              </a:lnSpc>
              <a:buNone/>
            </a:pPr>
            <a:r>
              <a:rPr lang="en-US" sz="1038" b="1" dirty="0">
                <a:solidFill>
                  <a:srgbClr val="000000"/>
                </a:solidFill>
                <a:latin typeface="Arial" pitchFamily="34" charset="0"/>
                <a:ea typeface="Arial" pitchFamily="34" charset="-122"/>
                <a:cs typeface="Arial" pitchFamily="34" charset="-120"/>
              </a:rPr>
              <a:t>Височная доля — слух и память
</a:t>
            </a:r>
            <a:pPr algn="ctr" indent="0" marL="0">
              <a:lnSpc>
                <a:spcPct val="100000"/>
              </a:lnSpc>
              <a:buNone/>
            </a:pPr>
            <a:r>
              <a:rPr lang="en-US" sz="741"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889" dirty="0">
                <a:solidFill>
                  <a:srgbClr val="000000"/>
                </a:solidFill>
                <a:latin typeface="Arial" pitchFamily="34" charset="0"/>
                <a:ea typeface="Arial" pitchFamily="34" charset="-122"/>
                <a:cs typeface="Arial" pitchFamily="34" charset="-120"/>
              </a:rPr>
              <a:t>Голос друга в шумном коридоре, знакомая мелодия, выученное стихотворение — эти задачи поддерживает височная доля. Она помогает различать звуки, понимать речь и сохранять воспоминания. Поэтому именно она связывает услышанное с тем, что уже известно.
</a:t>
            </a:r>
            <a:endParaRPr lang="en-US" sz="1038" dirty="0"/>
          </a:p>
        </p:txBody>
      </p:sp>
      <p:sp>
        <p:nvSpPr>
          <p:cNvPr id="9" name="Text 2"/>
          <p:cNvSpPr txBox="1"/>
          <p:nvPr/>
        </p:nvSpPr>
        <p:spPr>
          <a:xfrm>
            <a:off x="2415543" y="3320124"/>
            <a:ext cx="2130000" cy="1171800"/>
          </a:xfrm>
          <a:prstGeom prst="rect">
            <a:avLst/>
          </a:prstGeom>
          <a:noFill/>
          <a:ln/>
        </p:spPr>
        <p:txBody>
          <a:bodyPr wrap="square" lIns="0" tIns="0" rIns="0" bIns="0" rtlCol="0" anchor="t"/>
          <a:lstStyle/>
          <a:p>
            <a:pPr algn="ctr" indent="0" marL="0">
              <a:lnSpc>
                <a:spcPct val="100000"/>
              </a:lnSpc>
              <a:buNone/>
            </a:pPr>
            <a:r>
              <a:rPr lang="en-US" sz="1058" b="1" dirty="0">
                <a:solidFill>
                  <a:srgbClr val="000000"/>
                </a:solidFill>
                <a:latin typeface="Arial" pitchFamily="34" charset="0"/>
                <a:ea typeface="Arial" pitchFamily="34" charset="-122"/>
                <a:cs typeface="Arial" pitchFamily="34" charset="-120"/>
              </a:rPr>
              <a:t>Теменная доля — карта ощущений
</a:t>
            </a:r>
            <a:pPr algn="ctr" indent="0" marL="0">
              <a:lnSpc>
                <a:spcPct val="100000"/>
              </a:lnSpc>
              <a:buNone/>
            </a:pPr>
            <a:r>
              <a:rPr lang="en-US" sz="756"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907" dirty="0">
                <a:solidFill>
                  <a:srgbClr val="000000"/>
                </a:solidFill>
                <a:latin typeface="Arial" pitchFamily="34" charset="0"/>
                <a:ea typeface="Arial" pitchFamily="34" charset="-122"/>
                <a:cs typeface="Arial" pitchFamily="34" charset="-120"/>
              </a:rPr>
              <a:t>Коснуться горячей кружки, почувствовать ткань рюкзака, понять, где находится рука в пространстве, — всё это работа теменной доли. Она собирает сигналы от кожи, мышц и суставов. Так мозг строит точную карту тела и окружающего мира.
</a:t>
            </a:r>
            <a:endParaRPr lang="en-US" sz="1058" dirty="0"/>
          </a:p>
        </p:txBody>
      </p:sp>
      <p:sp>
        <p:nvSpPr>
          <p:cNvPr id="10" name="Text 3"/>
          <p:cNvSpPr txBox="1"/>
          <p:nvPr/>
        </p:nvSpPr>
        <p:spPr>
          <a:xfrm>
            <a:off x="6796849" y="3320124"/>
            <a:ext cx="2130000" cy="1171800"/>
          </a:xfrm>
          <a:prstGeom prst="rect">
            <a:avLst/>
          </a:prstGeom>
          <a:noFill/>
          <a:ln/>
        </p:spPr>
        <p:txBody>
          <a:bodyPr wrap="square" lIns="0" tIns="0" rIns="0" bIns="0" rtlCol="0" anchor="t"/>
          <a:lstStyle/>
          <a:p>
            <a:pPr algn="ctr" indent="0" marL="0">
              <a:lnSpc>
                <a:spcPct val="100000"/>
              </a:lnSpc>
              <a:buNone/>
            </a:pPr>
            <a:r>
              <a:rPr lang="en-US" sz="909" b="1" dirty="0">
                <a:solidFill>
                  <a:srgbClr val="000000"/>
                </a:solidFill>
                <a:latin typeface="Arial" pitchFamily="34" charset="0"/>
                <a:ea typeface="Arial" pitchFamily="34" charset="-122"/>
                <a:cs typeface="Arial" pitchFamily="34" charset="-120"/>
              </a:rPr>
              <a:t>Затылочная доля — зрительный экран мозга
</a:t>
            </a:r>
            <a:pPr algn="ctr" indent="0" marL="0">
              <a:lnSpc>
                <a:spcPct val="100000"/>
              </a:lnSpc>
              <a:buNone/>
            </a:pPr>
            <a:r>
              <a:rPr lang="en-US" sz="649"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779" dirty="0">
                <a:solidFill>
                  <a:srgbClr val="000000"/>
                </a:solidFill>
                <a:latin typeface="Arial" pitchFamily="34" charset="0"/>
                <a:ea typeface="Arial" pitchFamily="34" charset="-122"/>
                <a:cs typeface="Arial" pitchFamily="34" charset="-120"/>
              </a:rPr>
              <a:t>Свет от книги, дорожный знак или изображение на экране сначала попадают в глаза, а затем обрабатываются затылочной долей. Она распознаёт формы, цвет и движение, помогая увидеть не просто картинку, а её смысл и детали. Именно поэтому мы быстро замечаем лицо знакомого человека или мяч, летящий в сторону.
</a:t>
            </a:r>
            <a:endParaRPr lang="en-US" sz="909" dirty="0"/>
          </a:p>
        </p:txBody>
      </p:sp>
      <p:sp>
        <p:nvSpPr>
          <p:cNvPr id="11" name="Text 4"/>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FFFFFF"/>
                </a:solidFill>
                <a:latin typeface="Arial" pitchFamily="34" charset="0"/>
                <a:ea typeface="Arial" pitchFamily="34" charset="-122"/>
                <a:cs typeface="Arial" pitchFamily="34" charset="-120"/>
              </a:rPr>
              <a:t>10</a:t>
            </a:r>
            <a:endParaRPr lang="en-US" sz="1800" dirty="0"/>
          </a:p>
        </p:txBody>
      </p:sp>
      <p:sp>
        <p:nvSpPr>
          <p:cNvPr id="12" name="Text 5"/>
          <p:cNvSpPr txBox="1"/>
          <p:nvPr/>
        </p:nvSpPr>
        <p:spPr>
          <a:xfrm>
            <a:off x="306750" y="317500"/>
            <a:ext cx="8517000" cy="767400"/>
          </a:xfrm>
          <a:prstGeom prst="rect">
            <a:avLst/>
          </a:prstGeom>
          <a:noFill/>
          <a:ln/>
        </p:spPr>
        <p:txBody>
          <a:bodyPr wrap="square" lIns="0" tIns="0" rIns="0" bIns="0" rtlCol="0" anchor="ctr"/>
          <a:lstStyle/>
          <a:p>
            <a:pPr algn="ctr" indent="0" marL="0">
              <a:lnSpc>
                <a:spcPct val="100000"/>
              </a:lnSpc>
              <a:buNone/>
            </a:pPr>
            <a:r>
              <a:rPr lang="en-US" sz="3000" dirty="0">
                <a:solidFill>
                  <a:srgbClr val="000000"/>
                </a:solidFill>
                <a:latin typeface="Arial" pitchFamily="34" charset="0"/>
                <a:ea typeface="Arial" pitchFamily="34" charset="-122"/>
                <a:cs typeface="Arial" pitchFamily="34" charset="-120"/>
              </a:rPr>
              <a:t>Доли коры головного мозга и их функции
</a:t>
            </a:r>
            <a:endParaRPr lang="en-US" sz="3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270500"/>
            <a:ext cx="1977300" cy="31758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Мозолистое тело — это «мост» между полушариями. По нему левое и правое полушария быстро обмениваются сигналами, чтобы движения, речь и зрение работали согласованно в повседневной жизни.
</a:t>
            </a:r>
            <a:endParaRPr lang="en-US" sz="1400" dirty="0"/>
          </a:p>
        </p:txBody>
      </p:sp>
      <p:sp>
        <p:nvSpPr>
          <p:cNvPr id="5" name="Text 1"/>
          <p:cNvSpPr txBox="1"/>
          <p:nvPr/>
        </p:nvSpPr>
        <p:spPr>
          <a:xfrm>
            <a:off x="357200" y="304275"/>
            <a:ext cx="6398100" cy="746400"/>
          </a:xfrm>
          <a:prstGeom prst="rect">
            <a:avLst/>
          </a:prstGeom>
          <a:noFill/>
          <a:ln/>
        </p:spPr>
        <p:txBody>
          <a:bodyPr wrap="square" lIns="0" tIns="0" rIns="0" bIns="0" rtlCol="0" anchor="t"/>
          <a:lstStyle/>
          <a:p>
            <a:pPr algn="l" indent="0" marL="0">
              <a:lnSpc>
                <a:spcPct val="100000"/>
              </a:lnSpc>
              <a:buNone/>
            </a:pPr>
            <a:r>
              <a:rPr lang="en-US" sz="2938" dirty="0">
                <a:solidFill>
                  <a:srgbClr val="000000"/>
                </a:solidFill>
                <a:latin typeface="Arial" pitchFamily="34" charset="0"/>
                <a:ea typeface="Arial" pitchFamily="34" charset="-122"/>
                <a:cs typeface="Arial" pitchFamily="34" charset="-120"/>
              </a:rPr>
              <a:t>Мозолистое тело: связь между полушариями
</a:t>
            </a:r>
            <a:endParaRPr lang="en-US" sz="2938"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11</a:t>
            </a:r>
            <a:endParaRPr lang="en-US" sz="1800" dirty="0"/>
          </a:p>
        </p:txBody>
      </p:sp>
      <p:sp>
        <p:nvSpPr>
          <p:cNvPr id="7" name="Text 3"/>
          <p:cNvSpPr txBox="1"/>
          <p:nvPr/>
        </p:nvSpPr>
        <p:spPr>
          <a:xfrm>
            <a:off x="2598062" y="1270500"/>
            <a:ext cx="1977300" cy="31758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Когда человек читает, пишет или ловит мяч, мозолистое тело помогает объединять анализ, память и движение. Без него мозг хуже согласует действия обеих половин мозга одновременно.
</a:t>
            </a:r>
            <a:endParaRPr lang="en-US" sz="1400" dirty="0"/>
          </a:p>
        </p:txBody>
      </p:sp>
      <p:sp>
        <p:nvSpPr>
          <p:cNvPr id="8" name="Text 4"/>
          <p:cNvSpPr txBox="1"/>
          <p:nvPr/>
        </p:nvSpPr>
        <p:spPr>
          <a:xfrm>
            <a:off x="4838899" y="1270500"/>
            <a:ext cx="1977300" cy="31758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Если эта связь нарушается, человеку труднее выполнять точные действия, переключаться между заданиями и правильно воспринимать информацию. Поэтому мозолистое тело важно для ежедневной работы мозга человека.
</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397500" y="939551"/>
            <a:ext cx="3277200" cy="32643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858525"/>
            <a:ext cx="4932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Большие полушария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Большие полушария занимают основную часть мозга. Здесь возникают речь, сознание, мышление и обучение. Именно они помогают запоминать, сравнивать и принимать решения в повседневных ситуациях точно.
</a:t>
            </a:r>
            <a:endParaRPr lang="en-US" sz="1400" dirty="0"/>
          </a:p>
        </p:txBody>
      </p:sp>
      <p:sp>
        <p:nvSpPr>
          <p:cNvPr id="6" name="Text 1"/>
          <p:cNvSpPr txBox="1"/>
          <p:nvPr/>
        </p:nvSpPr>
        <p:spPr>
          <a:xfrm>
            <a:off x="306750" y="621650"/>
            <a:ext cx="4932000" cy="1097400"/>
          </a:xfrm>
          <a:prstGeom prst="rect">
            <a:avLst/>
          </a:prstGeom>
          <a:noFill/>
          <a:ln/>
        </p:spPr>
        <p:txBody>
          <a:bodyPr wrap="square" lIns="0" tIns="0" rIns="0" bIns="0" rtlCol="0" anchor="t"/>
          <a:lstStyle/>
          <a:p>
            <a:pPr algn="l" indent="0" marL="0">
              <a:lnSpc>
                <a:spcPct val="100000"/>
              </a:lnSpc>
              <a:buNone/>
            </a:pPr>
            <a:r>
              <a:rPr lang="en-US" sz="2921" dirty="0">
                <a:solidFill>
                  <a:srgbClr val="000000"/>
                </a:solidFill>
                <a:latin typeface="Arial" pitchFamily="34" charset="0"/>
                <a:ea typeface="Arial" pitchFamily="34" charset="-122"/>
                <a:cs typeface="Arial" pitchFamily="34" charset="-120"/>
              </a:rPr>
              <a:t>Крупные структуры: полушария, мозжечок, ствол
</a:t>
            </a:r>
            <a:endParaRPr lang="en-US" sz="2921" dirty="0"/>
          </a:p>
        </p:txBody>
      </p:sp>
      <p:sp>
        <p:nvSpPr>
          <p:cNvPr id="7" name="Text 2"/>
          <p:cNvSpPr txBox="1"/>
          <p:nvPr/>
        </p:nvSpPr>
        <p:spPr>
          <a:xfrm>
            <a:off x="306750" y="3130675"/>
            <a:ext cx="4932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Мозжечок и ствол мозга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Мозжечок удерживает равновесие и делает движения точными. Ствол мозга управляет дыханием, сердцебиением и многими рефлексами, поэтому его работа особенно важна для жизни человека каждый день.
</a:t>
            </a:r>
            <a:endParaRPr lang="en-US" sz="1400" dirty="0"/>
          </a:p>
        </p:txBody>
      </p:sp>
      <p:sp>
        <p:nvSpPr>
          <p:cNvPr id="8" name="Text 3"/>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12</a:t>
            </a:r>
            <a:endParaRPr 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1169107"/>
            <a:ext cx="4077900" cy="33537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167500"/>
            <a:ext cx="2644500" cy="33570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Каждый нейрон образует множество синапсов, поэтому сеть мозга намного сложнее, чем показывает один показатель.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Чем больше клеток и быстрее сигналы, тем выше возможности мозга запоминать, анализировать и быстро реагировать.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Учебный материал по теме «Головной мозг»; значения 86 млрд нейронов и до 430 км/ч приведены в школьном конспекте.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Нейроны и их связи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13</a:t>
            </a:r>
            <a:endParaRPr 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7200" y="608550"/>
            <a:ext cx="2551200" cy="3926400"/>
          </a:xfrm>
          <a:prstGeom prst="rect">
            <a:avLst/>
          </a:prstGeom>
          <a:noFill/>
          <a:ln/>
        </p:spPr>
        <p:txBody>
          <a:bodyPr wrap="square" lIns="0" tIns="0" rIns="0" bIns="0" rtlCol="0" anchor="ctr"/>
          <a:lstStyle/>
          <a:p>
            <a:pPr algn="l" indent="0" marL="0">
              <a:lnSpc>
                <a:spcPct val="100000"/>
              </a:lnSpc>
              <a:buNone/>
            </a:pPr>
            <a:r>
              <a:rPr lang="en-US" sz="3000" dirty="0">
                <a:solidFill>
                  <a:srgbClr val="FFFFFF"/>
                </a:solidFill>
                <a:latin typeface="Arial" pitchFamily="34" charset="0"/>
                <a:ea typeface="Arial" pitchFamily="34" charset="-122"/>
                <a:cs typeface="Arial" pitchFamily="34" charset="-120"/>
              </a:rPr>
              <a:t>Важные железы мозга: гипоталамус, гипофиз, эпифиз
</a:t>
            </a:r>
            <a:endParaRPr lang="en-US" sz="3000" dirty="0"/>
          </a:p>
        </p:txBody>
      </p:sp>
      <p:sp>
        <p:nvSpPr>
          <p:cNvPr id="6" name="Text 1"/>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14</a:t>
            </a:r>
            <a:endParaRPr lang="en-US" sz="1800" dirty="0"/>
          </a:p>
        </p:txBody>
      </p:sp>
      <p:sp>
        <p:nvSpPr>
          <p:cNvPr id="7" name="Text 2"/>
          <p:cNvSpPr txBox="1"/>
          <p:nvPr/>
        </p:nvSpPr>
        <p:spPr>
          <a:xfrm>
            <a:off x="4512250" y="608550"/>
            <a:ext cx="4396800" cy="11832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Гипоталамус следит за внутренним равновесием организма. Он помогает ощущать голод, жажду, регулирует температуру тела и участвует в управлении эмоциями и настроением почти постоянно в течение дня.
</a:t>
            </a:r>
            <a:endParaRPr lang="en-US" sz="1400" dirty="0"/>
          </a:p>
        </p:txBody>
      </p:sp>
      <p:sp>
        <p:nvSpPr>
          <p:cNvPr id="8" name="Text 3"/>
          <p:cNvSpPr txBox="1"/>
          <p:nvPr/>
        </p:nvSpPr>
        <p:spPr>
          <a:xfrm>
            <a:off x="4512250" y="1980154"/>
            <a:ext cx="4396800" cy="11832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Гипофиз называют важной железой, потому что его гормоны влияют на рост, обмен веществ и половое созревание. Он работает вместе с другими железами, управляя их активностью.
</a:t>
            </a:r>
            <a:endParaRPr lang="en-US" sz="1400" dirty="0"/>
          </a:p>
        </p:txBody>
      </p:sp>
      <p:sp>
        <p:nvSpPr>
          <p:cNvPr id="9" name="Text 4"/>
          <p:cNvSpPr txBox="1"/>
          <p:nvPr/>
        </p:nvSpPr>
        <p:spPr>
          <a:xfrm>
            <a:off x="4512250" y="3351758"/>
            <a:ext cx="4396800" cy="11832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Эпифиз вырабатывает мелатонин — вещество, связанное со сном и суточными ритмами. Благодаря ему организм понимает, когда пора отдыхать, а когда быть бодрым и спокойным днем.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65650" y="2262104"/>
            <a:ext cx="4328400" cy="103754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343725"/>
            <a:ext cx="2644500" cy="2874300"/>
          </a:xfrm>
          <a:prstGeom prst="rect">
            <a:avLst/>
          </a:prstGeom>
          <a:noFill/>
          <a:ln/>
        </p:spPr>
        <p:txBody>
          <a:bodyPr wrap="square" lIns="0" tIns="0" rIns="0" bIns="0" rtlCol="0" anchor="ctr"/>
          <a:lstStyle/>
          <a:p>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Краткое сравнение показывает, что полушария по-разному обрабатывают информацию, но работают как единая система.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Развитие речи, логики и творчества требует совместной работы обоих полушарий.
</a:t>
            </a:r>
            <a:pPr algn="l" indent="0" marL="0">
              <a:lnSpc>
                <a:spcPct val="100000"/>
              </a:lnSpc>
              <a:buNone/>
            </a:pPr>
            <a:r>
              <a:rPr lang="en-US" sz="1400" dirty="0">
                <a:solidFill>
                  <a:srgbClr val="434343"/>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434343"/>
                </a:solidFill>
                <a:latin typeface="Arial" pitchFamily="34" charset="0"/>
                <a:ea typeface="Arial" pitchFamily="34" charset="-122"/>
                <a:cs typeface="Arial" pitchFamily="34" charset="-120"/>
              </a:rPr>
              <a:t>Школьный курс биологии
</a:t>
            </a:r>
            <a:endParaRPr lang="en-US" sz="1400" dirty="0"/>
          </a:p>
        </p:txBody>
      </p:sp>
      <p:sp>
        <p:nvSpPr>
          <p:cNvPr id="5" name="Text 1"/>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Левое и правое полушария: различия функций
</a:t>
            </a:r>
            <a:endParaRPr lang="en-US" sz="3000"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15</a:t>
            </a:r>
            <a:endParaRPr lang="en-US" sz="1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6564200" y="2726950"/>
            <a:ext cx="2246400" cy="1748700"/>
          </a:xfrm>
          <a:prstGeom prst="rect">
            <a:avLst/>
          </a:prstGeom>
          <a:noFill/>
          <a:ln/>
        </p:spPr>
        <p:txBody>
          <a:bodyPr wrap="square" lIns="0" tIns="0" rIns="0" bIns="0" rtlCol="0" anchor="t"/>
          <a:lstStyle/>
          <a:p>
            <a:pPr algn="l" indent="0" marL="0">
              <a:lnSpc>
                <a:spcPct val="100000"/>
              </a:lnSpc>
              <a:buNone/>
            </a:pPr>
            <a:r>
              <a:rPr lang="en-US" sz="1384" dirty="0">
                <a:solidFill>
                  <a:srgbClr val="000000"/>
                </a:solidFill>
                <a:latin typeface="Arial" pitchFamily="34" charset="0"/>
                <a:ea typeface="Arial" pitchFamily="34" charset="-122"/>
                <a:cs typeface="Arial" pitchFamily="34" charset="-120"/>
              </a:rPr>
              <a:t>Мышление и воображение работают вместе. Мозг анализирует факты, строит выводы и одновременно придумывает новые варианты решения, поэтому человеку легче учиться и создавать что-то полезное каждый день.
</a:t>
            </a:r>
            <a:endParaRPr lang="en-US" sz="1384" dirty="0"/>
          </a:p>
        </p:txBody>
      </p:sp>
      <p:sp>
        <p:nvSpPr>
          <p:cNvPr id="5" name="Text 1"/>
          <p:cNvSpPr txBox="1"/>
          <p:nvPr/>
        </p:nvSpPr>
        <p:spPr>
          <a:xfrm>
            <a:off x="357200" y="1830425"/>
            <a:ext cx="2246400" cy="26451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Кратковременная память нужна для быстрого удержания свежей информации: номера телефона, инструкции, списка дел. Она помогает сразу действовать, не теряя нить разговора или задания в классе.
</a:t>
            </a:r>
            <a:endParaRPr lang="en-US" sz="1400" dirty="0"/>
          </a:p>
        </p:txBody>
      </p:sp>
      <p:sp>
        <p:nvSpPr>
          <p:cNvPr id="6" name="Text 2"/>
          <p:cNvSpPr txBox="1"/>
          <p:nvPr/>
        </p:nvSpPr>
        <p:spPr>
          <a:xfrm>
            <a:off x="3448800" y="2266325"/>
            <a:ext cx="2246400" cy="22092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Долговременная память сохраняет знания, навыки и события на годы. Чем чаще человек повторяет материал и применяет его, тем прочнее и надёжнее становится след в мозге.
</a:t>
            </a:r>
            <a:endParaRPr lang="en-US" sz="1400" dirty="0"/>
          </a:p>
        </p:txBody>
      </p:sp>
      <p:sp>
        <p:nvSpPr>
          <p:cNvPr id="7" name="Text 3"/>
          <p:cNvSpPr txBox="1"/>
          <p:nvPr/>
        </p:nvSpPr>
        <p:spPr>
          <a:xfrm>
            <a:off x="357200" y="304275"/>
            <a:ext cx="8453400" cy="746400"/>
          </a:xfrm>
          <a:prstGeom prst="rect">
            <a:avLst/>
          </a:prstGeom>
          <a:noFill/>
          <a:ln/>
        </p:spPr>
        <p:txBody>
          <a:bodyPr wrap="square" lIns="0" tIns="0" rIns="0" bIns="0" rtlCol="0" anchor="t"/>
          <a:lstStyle/>
          <a:p>
            <a:pPr algn="l" indent="0" marL="0">
              <a:lnSpc>
                <a:spcPct val="100000"/>
              </a:lnSpc>
              <a:buNone/>
            </a:pPr>
            <a:r>
              <a:rPr lang="en-US" sz="3000" dirty="0">
                <a:solidFill>
                  <a:srgbClr val="FFFFFF"/>
                </a:solidFill>
                <a:latin typeface="Arial" pitchFamily="34" charset="0"/>
                <a:ea typeface="Arial" pitchFamily="34" charset="-122"/>
                <a:cs typeface="Arial" pitchFamily="34" charset="-120"/>
              </a:rPr>
              <a:t>Память, мышление и воображение в мозге
</a:t>
            </a:r>
            <a:endParaRPr lang="en-US" sz="3000" dirty="0"/>
          </a:p>
        </p:txBody>
      </p:sp>
      <p:sp>
        <p:nvSpPr>
          <p:cNvPr id="8" name="Text 4"/>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16</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350570" y="0"/>
            <a:ext cx="279276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06750" y="1858525"/>
            <a:ext cx="5739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Переработка впечатлений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Во сне мозг упорядочивает полученную за день информацию и закрепляет важные воспоминания. Поэтому после хорошего сна легче вспоминать уроки и сосредотачиваться на новых задачах в школе.
</a:t>
            </a:r>
            <a:endParaRPr lang="en-US" sz="1400" dirty="0"/>
          </a:p>
        </p:txBody>
      </p:sp>
      <p:sp>
        <p:nvSpPr>
          <p:cNvPr id="6" name="Text 1"/>
          <p:cNvSpPr txBox="1"/>
          <p:nvPr/>
        </p:nvSpPr>
        <p:spPr>
          <a:xfrm>
            <a:off x="306800" y="370425"/>
            <a:ext cx="5739000" cy="13485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Роль сна для головного мозга
</a:t>
            </a:r>
            <a:endParaRPr lang="en-US" sz="3000" dirty="0"/>
          </a:p>
        </p:txBody>
      </p:sp>
      <p:sp>
        <p:nvSpPr>
          <p:cNvPr id="7" name="Text 2"/>
          <p:cNvSpPr txBox="1"/>
          <p:nvPr/>
        </p:nvSpPr>
        <p:spPr>
          <a:xfrm>
            <a:off x="306750" y="3130675"/>
            <a:ext cx="5739000" cy="10974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Восстановление и рост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Во время сна организм отдыхает, а нервная система восстанавливается. Подросткам особенно важны 8–10 часов сна, потому что в этом возрасте мозг активно развивается и закрепляет новые навыки.
</a:t>
            </a:r>
            <a:endParaRPr lang="en-US" sz="1400" dirty="0"/>
          </a:p>
        </p:txBody>
      </p:sp>
      <p:sp>
        <p:nvSpPr>
          <p:cNvPr id="8" name="Text 3"/>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17</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200" y="1270500"/>
            <a:ext cx="1977300" cy="31758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Регулярное движение улучшает кровоснабжение мозга и помогает вниманию. Даже простая прогулка, зарядка или игра на свежем воздухе поддерживают работоспособность нервной системы после уроков и дома.
</a:t>
            </a:r>
            <a:endParaRPr lang="en-US" sz="1400" dirty="0"/>
          </a:p>
        </p:txBody>
      </p:sp>
      <p:sp>
        <p:nvSpPr>
          <p:cNvPr id="5" name="Text 1"/>
          <p:cNvSpPr txBox="1"/>
          <p:nvPr/>
        </p:nvSpPr>
        <p:spPr>
          <a:xfrm>
            <a:off x="357200" y="304275"/>
            <a:ext cx="6398100" cy="746400"/>
          </a:xfrm>
          <a:prstGeom prst="rect">
            <a:avLst/>
          </a:prstGeom>
          <a:noFill/>
          <a:ln/>
        </p:spPr>
        <p:txBody>
          <a:bodyPr wrap="square" lIns="0" tIns="0" rIns="0" bIns="0" rtlCol="0" anchor="t"/>
          <a:lstStyle/>
          <a:p>
            <a:pPr algn="l" indent="0" marL="0">
              <a:lnSpc>
                <a:spcPct val="100000"/>
              </a:lnSpc>
              <a:buNone/>
            </a:pPr>
            <a:r>
              <a:rPr lang="en-US" sz="2938" dirty="0">
                <a:solidFill>
                  <a:srgbClr val="000000"/>
                </a:solidFill>
                <a:latin typeface="Arial" pitchFamily="34" charset="0"/>
                <a:ea typeface="Arial" pitchFamily="34" charset="-122"/>
                <a:cs typeface="Arial" pitchFamily="34" charset="-120"/>
              </a:rPr>
              <a:t>Как поддерживать здоровье головного мозга
</a:t>
            </a:r>
            <a:endParaRPr lang="en-US" sz="2938" dirty="0"/>
          </a:p>
        </p:txBody>
      </p:sp>
      <p:sp>
        <p:nvSpPr>
          <p:cNvPr id="6" name="Text 2"/>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18</a:t>
            </a:r>
            <a:endParaRPr lang="en-US" sz="1800" dirty="0"/>
          </a:p>
        </p:txBody>
      </p:sp>
      <p:sp>
        <p:nvSpPr>
          <p:cNvPr id="7" name="Text 3"/>
          <p:cNvSpPr txBox="1"/>
          <p:nvPr/>
        </p:nvSpPr>
        <p:spPr>
          <a:xfrm>
            <a:off x="2598062" y="1270500"/>
            <a:ext cx="1977300" cy="31758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Полезное питание должно включать рыбу, орехи, овощи, фрукты и продукты с витаминами группы B. Такое меню помогает памяти, концентрации и общему самочувствию в течение дня.
</a:t>
            </a:r>
            <a:endParaRPr lang="en-US" sz="1400" dirty="0"/>
          </a:p>
        </p:txBody>
      </p:sp>
      <p:sp>
        <p:nvSpPr>
          <p:cNvPr id="8" name="Text 4"/>
          <p:cNvSpPr txBox="1"/>
          <p:nvPr/>
        </p:nvSpPr>
        <p:spPr>
          <a:xfrm>
            <a:off x="4838899" y="1270500"/>
            <a:ext cx="1977300" cy="31758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Для мозга важны режим дня, достаточный сон и умение справляться со стрессом. Если чередовать учёбу, отдых и движение, легче сохранять силы и не переутомляться в школе.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859912" y="1508178"/>
            <a:ext cx="2130000" cy="1984395"/>
          </a:xfrm>
          <a:prstGeom prst="rect">
            <a:avLst/>
          </a:prstGeom>
        </p:spPr>
      </p:pic>
      <p:pic>
        <p:nvPicPr>
          <p:cNvPr id="3" name="Image 1" descr="preencoded.png">    </p:cNvPr>
          <p:cNvPicPr>
            <a:picLocks noChangeAspect="1"/>
          </p:cNvPicPr>
          <p:nvPr/>
        </p:nvPicPr>
        <p:blipFill>
          <a:blip r:embed="rId2"/>
          <a:stretch>
            <a:fillRect/>
          </a:stretch>
        </p:blipFill>
        <p:spPr>
          <a:xfrm>
            <a:off x="3506992" y="1508178"/>
            <a:ext cx="2130000" cy="1984395"/>
          </a:xfrm>
          <a:prstGeom prst="rect">
            <a:avLst/>
          </a:prstGeom>
        </p:spPr>
      </p:pic>
      <p:pic>
        <p:nvPicPr>
          <p:cNvPr id="4" name="Image 2" descr="preencoded.png">    </p:cNvPr>
          <p:cNvPicPr>
            <a:picLocks noChangeAspect="1"/>
          </p:cNvPicPr>
          <p:nvPr/>
        </p:nvPicPr>
        <p:blipFill>
          <a:blip r:embed="rId3"/>
          <a:stretch>
            <a:fillRect/>
          </a:stretch>
        </p:blipFill>
        <p:spPr>
          <a:xfrm>
            <a:off x="6154092" y="1508178"/>
            <a:ext cx="2130000" cy="198439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59912" y="3624400"/>
            <a:ext cx="2130000" cy="926100"/>
          </a:xfrm>
          <a:prstGeom prst="rect">
            <a:avLst/>
          </a:prstGeom>
          <a:noFill/>
          <a:ln/>
        </p:spPr>
        <p:txBody>
          <a:bodyPr wrap="square" lIns="0" tIns="0" rIns="0" bIns="0" rtlCol="0" anchor="t"/>
          <a:lstStyle/>
          <a:p>
            <a:pPr algn="ctr" indent="0" marL="0">
              <a:lnSpc>
                <a:spcPct val="100000"/>
              </a:lnSpc>
              <a:buNone/>
            </a:pPr>
            <a:r>
              <a:rPr lang="en-US" sz="875" b="1" dirty="0">
                <a:solidFill>
                  <a:srgbClr val="000000"/>
                </a:solidFill>
                <a:latin typeface="Arial" pitchFamily="34" charset="0"/>
                <a:ea typeface="Arial" pitchFamily="34" charset="-122"/>
                <a:cs typeface="Arial" pitchFamily="34" charset="-120"/>
              </a:rPr>
              <a:t>Удар на спортивной площадке
</a:t>
            </a:r>
            <a:pPr algn="ctr" indent="0" marL="0">
              <a:lnSpc>
                <a:spcPct val="100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750" dirty="0">
                <a:solidFill>
                  <a:srgbClr val="000000"/>
                </a:solidFill>
                <a:latin typeface="Arial" pitchFamily="34" charset="0"/>
                <a:ea typeface="Arial" pitchFamily="34" charset="-122"/>
                <a:cs typeface="Arial" pitchFamily="34" charset="-120"/>
              </a:rPr>
              <a:t>После падения на тренировке мальчик сначала не придал значения удару головой, но вскоре у него появилась головная боль и тошнота. Учитель остановил занятие и вызвал взрослых. При сотрясении нельзя продолжать игру: нужен отдых, наблюдение и осмотр врача. Часто рекомендуют тишину, покой и отказ от экранов.
</a:t>
            </a:r>
            <a:endParaRPr lang="en-US" sz="875" dirty="0"/>
          </a:p>
        </p:txBody>
      </p:sp>
      <p:sp>
        <p:nvSpPr>
          <p:cNvPr id="8" name="Text 1"/>
          <p:cNvSpPr txBox="1"/>
          <p:nvPr/>
        </p:nvSpPr>
        <p:spPr>
          <a:xfrm>
            <a:off x="3506992" y="3624400"/>
            <a:ext cx="2130000" cy="926100"/>
          </a:xfrm>
          <a:prstGeom prst="rect">
            <a:avLst/>
          </a:prstGeom>
          <a:noFill/>
          <a:ln/>
        </p:spPr>
        <p:txBody>
          <a:bodyPr wrap="square" lIns="0" tIns="0" rIns="0" bIns="0" rtlCol="0" anchor="t"/>
          <a:lstStyle/>
          <a:p>
            <a:pPr algn="ctr" indent="0" marL="0">
              <a:lnSpc>
                <a:spcPct val="100000"/>
              </a:lnSpc>
              <a:buNone/>
            </a:pPr>
            <a:r>
              <a:rPr lang="en-US" sz="864" b="1" dirty="0">
                <a:solidFill>
                  <a:srgbClr val="000000"/>
                </a:solidFill>
                <a:latin typeface="Arial" pitchFamily="34" charset="0"/>
                <a:ea typeface="Arial" pitchFamily="34" charset="-122"/>
                <a:cs typeface="Arial" pitchFamily="34" charset="-120"/>
              </a:rPr>
              <a:t>Когда срочно нужен вызов помощи
</a:t>
            </a:r>
            <a:pPr algn="ctr" indent="0" marL="0">
              <a:lnSpc>
                <a:spcPct val="100000"/>
              </a:lnSpc>
              <a:buNone/>
            </a:pPr>
            <a:r>
              <a:rPr lang="en-US" sz="494"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741" dirty="0">
                <a:solidFill>
                  <a:srgbClr val="000000"/>
                </a:solidFill>
                <a:latin typeface="Arial" pitchFamily="34" charset="0"/>
                <a:ea typeface="Arial" pitchFamily="34" charset="-122"/>
                <a:cs typeface="Arial" pitchFamily="34" charset="-120"/>
              </a:rPr>
              <a:t>На улице у пожилой женщины внезапно перекосилось лицо, стала плохо слушаться рука, а речь сделалась неразборчивой. Это похоже на инсульт, при котором счёт идёт на минуты. Чем быстрее вызвана скорая помощь, тем больше шансов сохранить клетки мозга. Здесь нельзя ждать, надеясь, что всё пройдёт само.
</a:t>
            </a:r>
            <a:endParaRPr lang="en-US" sz="864" dirty="0"/>
          </a:p>
        </p:txBody>
      </p:sp>
      <p:sp>
        <p:nvSpPr>
          <p:cNvPr id="9" name="Text 2"/>
          <p:cNvSpPr txBox="1"/>
          <p:nvPr/>
        </p:nvSpPr>
        <p:spPr>
          <a:xfrm>
            <a:off x="6154092" y="3624400"/>
            <a:ext cx="2130000" cy="926100"/>
          </a:xfrm>
          <a:prstGeom prst="rect">
            <a:avLst/>
          </a:prstGeom>
          <a:noFill/>
          <a:ln/>
        </p:spPr>
        <p:txBody>
          <a:bodyPr wrap="square" lIns="0" tIns="0" rIns="0" bIns="0" rtlCol="0" anchor="t"/>
          <a:lstStyle/>
          <a:p>
            <a:pPr algn="ctr" indent="0" marL="0">
              <a:lnSpc>
                <a:spcPct val="100000"/>
              </a:lnSpc>
              <a:buNone/>
            </a:pPr>
            <a:r>
              <a:rPr lang="en-US" sz="864" b="1" dirty="0">
                <a:solidFill>
                  <a:srgbClr val="000000"/>
                </a:solidFill>
                <a:latin typeface="Arial" pitchFamily="34" charset="0"/>
                <a:ea typeface="Arial" pitchFamily="34" charset="-122"/>
                <a:cs typeface="Arial" pitchFamily="34" charset="-120"/>
              </a:rPr>
              <a:t>Приступ посреди урока
</a:t>
            </a:r>
            <a:pPr algn="ctr" indent="0" marL="0">
              <a:lnSpc>
                <a:spcPct val="100000"/>
              </a:lnSpc>
              <a:buNone/>
            </a:pPr>
            <a:r>
              <a:rPr lang="en-US" sz="494"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741" dirty="0">
                <a:solidFill>
                  <a:srgbClr val="000000"/>
                </a:solidFill>
                <a:latin typeface="Arial" pitchFamily="34" charset="0"/>
                <a:ea typeface="Arial" pitchFamily="34" charset="-122"/>
                <a:cs typeface="Arial" pitchFamily="34" charset="-120"/>
              </a:rPr>
              <a:t>На уроке ученик неожиданно замер, затем у него начались судороги и он потерял связь с происходящим. Так может проявляться эпилепсия, и окружающим важно не пугаться. Нужно убрать опасные предметы, засечь время и дождаться медиков. Не стоит удерживать человека силой, класть что-то в рот или давать воду.
</a:t>
            </a:r>
            <a:endParaRPr lang="en-US" sz="864" dirty="0"/>
          </a:p>
        </p:txBody>
      </p:sp>
      <p:sp>
        <p:nvSpPr>
          <p:cNvPr id="10" name="Text 3"/>
          <p:cNvSpPr txBox="1"/>
          <p:nvPr/>
        </p:nvSpPr>
        <p:spPr>
          <a:xfrm>
            <a:off x="306750" y="317500"/>
            <a:ext cx="6903000" cy="926100"/>
          </a:xfrm>
          <a:prstGeom prst="rect">
            <a:avLst/>
          </a:prstGeom>
          <a:noFill/>
          <a:ln/>
        </p:spPr>
        <p:txBody>
          <a:bodyPr wrap="square" lIns="0" tIns="0" rIns="0" bIns="0" rtlCol="0" anchor="t"/>
          <a:lstStyle/>
          <a:p>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Когда мозг подаёт сигнал о помощи
</a:t>
            </a:r>
            <a:endParaRPr lang="en-US" sz="3000" dirty="0"/>
          </a:p>
        </p:txBody>
      </p:sp>
      <p:sp>
        <p:nvSpPr>
          <p:cNvPr id="11" name="Text 4"/>
          <p:cNvSpPr txBox="1"/>
          <p:nvPr/>
        </p:nvSpPr>
        <p:spPr>
          <a:xfrm>
            <a:off x="4396800" y="4666150"/>
            <a:ext cx="350400" cy="338700"/>
          </a:xfrm>
          <a:prstGeom prst="rect">
            <a:avLst/>
          </a:prstGeom>
          <a:noFill/>
          <a:ln/>
        </p:spPr>
        <p:txBody>
          <a:bodyPr wrap="square" lIns="0" tIns="0" rIns="0" bIns="0" rtlCol="0" anchor="ctr"/>
          <a:lstStyle/>
          <a:p>
            <a:pPr algn="ctr" indent="0" marL="0">
              <a:lnSpc>
                <a:spcPct val="100000"/>
              </a:lnSpc>
              <a:buNone/>
            </a:pPr>
            <a:r>
              <a:rPr lang="en-US" sz="1800" dirty="0">
                <a:solidFill>
                  <a:srgbClr val="000000"/>
                </a:solidFill>
                <a:latin typeface="Arial" pitchFamily="34" charset="0"/>
                <a:ea typeface="Arial" pitchFamily="34" charset="-122"/>
                <a:cs typeface="Arial" pitchFamily="34" charset="-120"/>
              </a:rPr>
              <a:t>19</a:t>
            </a:r>
            <a:endParaRPr 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39950" y="842000"/>
            <a:ext cx="5109000" cy="2645100"/>
          </a:xfrm>
          <a:prstGeom prst="rect">
            <a:avLst/>
          </a:prstGeom>
          <a:noFill/>
          <a:ln/>
        </p:spPr>
        <p:txBody>
          <a:bodyPr wrap="square" lIns="0" tIns="0" rIns="0" bIns="0" rtlCol="0" anchor="t"/>
          <a:lstStyle/>
          <a:p>
            <a:pPr algn="l" indent="0" marL="0">
              <a:lnSpc>
                <a:spcPct val="100000"/>
              </a:lnSpc>
              <a:buNone/>
            </a:pPr>
            <a:r>
              <a:rPr lang="en-US" sz="3800" dirty="0">
                <a:solidFill>
                  <a:srgbClr val="000000"/>
                </a:solidFill>
                <a:latin typeface="Arial" pitchFamily="34" charset="0"/>
                <a:ea typeface="Arial" pitchFamily="34" charset="-122"/>
                <a:cs typeface="Arial" pitchFamily="34" charset="-120"/>
              </a:rPr>
              <a:t>Головной мозг — основа наших возможностей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Знание строения и работы мозга помогает лучше учиться, беречь здоровье и понимать сигналы организма. Чем внимательнее человек относится к мозгу, тем увереннее он развивается и строит будущее.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2026-05-09T16:53:15Z</dcterms:created>
  <dcterms:modified xsi:type="dcterms:W3CDTF">2026-05-09T16:53:15Z</dcterms:modified>
</cp:coreProperties>
</file>