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6900" y="2714050"/>
            <a:ext cx="4485000" cy="22643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3255" y="1049979"/>
            <a:ext cx="83586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Цитоплазма: синтез и внутриклеточное переваривание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5073" y="3535889"/>
            <a:ext cx="3464100" cy="6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объединяет синтез, транспорт и внутриклеточное переваривание.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53255" y="330995"/>
            <a:ext cx="3786000" cy="2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2325" y="1888381"/>
            <a:ext cx="3277200" cy="253791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598493"/>
            <a:ext cx="75438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как рабочая среда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23219" y="2463737"/>
            <a:ext cx="3240600" cy="15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объединяет два взаимосвязанных процесса: создание молекул и их последующую переработку. В клетке это не отдельные события, а согласованная работа органелл, мембран и пузырьков.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12650" y="71050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870" y="691280"/>
            <a:ext cx="59544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цитоплазму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3075" y="2188493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Гиалоплазма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3075" y="2489568"/>
            <a:ext cx="3771600" cy="6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Гиалоплазма заполняет пространство между органеллами и служит средой, в которой протекают реакции обмена веществ, перемещаются молекулы и взаимодействуют клеточные структуры.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820875" y="2188493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Органеллы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20875" y="2489568"/>
            <a:ext cx="3771600" cy="6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Органеллы выполняют специализированные функции: одни синтезируют вещества, другие сортируют, перерабатывают или расщепляют их. Благодаря этому клетка работает как согласованная система.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23075" y="3638477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3075" y="3939552"/>
            <a:ext cx="3771600" cy="6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поддерживает форму клетки, участвует в перемещении органелл и направляет внутриклеточный транспорт. Он делает движение в цитоплазме упорядоченным и точным.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820875" y="3638477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Пузырьки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820875" y="3939552"/>
            <a:ext cx="3771600" cy="6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Мембранные пузырьки переносят вещества между отделами клетки. В них информация из генов превращается в конкретные молекулы, нужные для работы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425312"/>
            <a:ext cx="8239800" cy="21162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Мембраны и везикулы как система связи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32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 отделы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532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Мембраны создают отдельные компартменты, в которых реакции идут в нужных условиях. Это позволяет клетке одновременно выполнять разные процессы, не смешивая их между собой.
</a:t>
            </a:r>
            <a:endParaRPr lang="en-US" sz="723" dirty="0"/>
          </a:p>
        </p:txBody>
      </p:sp>
      <p:sp>
        <p:nvSpPr>
          <p:cNvPr id="14" name="Text 4"/>
          <p:cNvSpPr txBox="1"/>
          <p:nvPr/>
        </p:nvSpPr>
        <p:spPr>
          <a:xfrm>
            <a:off x="69095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9095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Компартментация делает возможным одновременный синтез, сортировку и переработку веществ без взаимных помех и потери эффективности.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574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доставки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7574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организации снижает беспорядок и повышает точность: каждая молекула попадает туда, где она действительно нужна клетке.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605350" y="3680750"/>
            <a:ext cx="17835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между органеллами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2605350" y="3997702"/>
            <a:ext cx="17835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Везикулы переносят белки и липиды между органеллами, сохраняя их упорядоченность и защищая содержимое от преждевременных изменений в цитоплазме.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84" y="1347774"/>
            <a:ext cx="8479500" cy="2293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Рибосомы: сборка белков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53650" y="3954163"/>
            <a:ext cx="25143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Считывание мРНК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53648" y="4170625"/>
            <a:ext cx="25143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Рибосома считывает последовательность мРНК и соединяет аминокислоты в полипептидную цепь. Именно здесь генетическая информация превращается в молекулу белка.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6199475" y="3954163"/>
            <a:ext cx="25143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для доставки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199473" y="4170625"/>
            <a:ext cx="25143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Рибосомы, связанные с ЭПС, синтезируют белки для мембран, лизосом и секреции. Такой выбор пути определяется тем, куда должен попасть готовый продукт.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3326562" y="3954163"/>
            <a:ext cx="25143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для внутреннего использования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326560" y="4170625"/>
            <a:ext cx="25143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рибосомы образуют белки, которые остаются в цитоплазме или поступают в ядро и митохондрии, где они тоже необходимы для работы клетки.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50" y="1306376"/>
            <a:ext cx="4240200" cy="35196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93875" y="691275"/>
            <a:ext cx="81264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ЭПС: первичная обработка белков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23075" y="1422143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белков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075" y="1641720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ЭПС несёт на поверхности рибосомы, поэтому принимает свежесобранные белки сразу после их синтеза и начинает их подготовку к дальнейшему пути.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23075" y="4103343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отправке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23075" y="4322920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обработки белки упаковываются в пузырьки, которые отделяются от ЭПС и направляются дальше по внутриклеточному маршруту.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523075" y="3209610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адресации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3075" y="3429187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 же формируются участки, которые помогают распознать адрес белка в клетке. Благодаря этому молекула не теряется и попадает в нужный отдел.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523075" y="2315876"/>
            <a:ext cx="3771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Сворачивание и модификация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23075" y="2535454"/>
            <a:ext cx="3771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полостей ЭПС белки сворачиваются в правильную форму, а часть из них получает начальные химические изменения, важные для последующей работы.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5" y="691275"/>
            <a:ext cx="4356900" cy="12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ЭПС: липиды и детоксикация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69675" y="3805550"/>
            <a:ext cx="2235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синтез липидов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9675" y="4163600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ЭПС особенно развита там, где клетке нужны липиды, запас кальция или обезвреживание веществ, например в печени и мышцах.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771700" y="3031475"/>
            <a:ext cx="2235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детоксикация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71700" y="3389500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она участвует в нейтрализации некоторых соединений и помогает поддерживать химический баланс клетки, не привлекая рибосомы.
</a:t>
            </a:r>
            <a:endParaRPr lang="en-US" sz="900" dirty="0"/>
          </a:p>
        </p:txBody>
      </p:sp>
      <p:sp>
        <p:nvSpPr>
          <p:cNvPr id="12" name="Text 6"/>
          <p:cNvSpPr txBox="1"/>
          <p:nvPr/>
        </p:nvSpPr>
        <p:spPr>
          <a:xfrm>
            <a:off x="6584825" y="2211075"/>
            <a:ext cx="2235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 — запас кальция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6584825" y="2569125"/>
            <a:ext cx="2235600" cy="6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в её полостях накапливаются ионы кальция, которые клетка использует для сокращения, сигналов и других быстрых реакций.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175" y="1305505"/>
            <a:ext cx="4242300" cy="352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169000" y="3254225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по адресам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21000" y="3473800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Гольджи распределяет продукты по разным направлениям: к мембране, в секреторные пузырьки или к системе лизосом.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69000" y="4146900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и отправка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821000" y="4366475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формируются упаковка и маршрут, которые обеспечивают клетке порядок в перемещении веществ и экономию ресурсов.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169000" y="2361550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Доработка молекул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21000" y="2581125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его цистернах происходят дальнейшие химические изменения, которые делают молекулы функционально зрелыми и готовыми к точной доставке.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169000" y="1468875"/>
            <a:ext cx="35166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материала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21000" y="1688450"/>
            <a:ext cx="3864600" cy="3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принимает пузырьки от ЭПС и продолжает работу с уже синтезированными молекулами, не создавая их заново.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93875" y="691275"/>
            <a:ext cx="8126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Гольджи: сортировка и упаковка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788242"/>
            <a:ext cx="8237400" cy="29045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Пузырьковый транспорт: доставка по клетке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93870" y="1179955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белков и липидов между мембранными отделами клетки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84" y="1347774"/>
            <a:ext cx="8479500" cy="2293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Схема: синтез, транспорт, доставка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3650" y="3815625"/>
            <a:ext cx="1533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Матрица и сборка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3650" y="4170625"/>
            <a:ext cx="1878300" cy="5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в ядре задаёт последовательность мРНК, а по этой матрице рибосомы собирают полипептидную цепь. Так начинается путь будущего белка.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75300" y="3815625"/>
            <a:ext cx="1533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Точный адрес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75300" y="4170625"/>
            <a:ext cx="1878300" cy="5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пузырьки доставляют продукт к нужной структуре: ферменты — в лизосомы, мембранные белки — к плазматической мембране.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734750" y="3815625"/>
            <a:ext cx="1533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Сортировка в Гольджи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734750" y="4170625"/>
            <a:ext cx="1878300" cy="5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изменяет молекулу окончательно, распределяет её по типу назначения и упаковывает в транспортные пузырьки.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94200" y="3815625"/>
            <a:ext cx="15336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Обработка в ЭПС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94200" y="4170625"/>
            <a:ext cx="1878300" cy="54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Новосинтезированный белок поступает в эндоплазматическую сеть, где сворачивается, получает первые модификации и готовится к дальнейшей сортировке.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3470" y="2501025"/>
            <a:ext cx="5896960" cy="195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звена синтетического аппарата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53250" y="4525325"/>
            <a:ext cx="8358600" cy="22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 синтетического аппарата клетки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532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компонента синтетического аппарата работают согласованно: рибосомы собирают белковую цепь, ЭПС подготавливает молекулу к дальнейшей отправке, аппарат Гольджи завершает сортировку и распределение.
</a:t>
            </a:r>
            <a:endParaRPr lang="en-US" sz="1287" dirty="0"/>
          </a:p>
        </p:txBody>
      </p:sp>
      <p:sp>
        <p:nvSpPr>
          <p:cNvPr id="10" name="Text 4"/>
          <p:cNvSpPr txBox="1"/>
          <p:nvPr/>
        </p:nvSpPr>
        <p:spPr>
          <a:xfrm>
            <a:off x="4636150" y="1530425"/>
            <a:ext cx="4054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не создаётся и не используется в одном месте: его синтез, доработка и доставка разделены между тремя взаимосвязанными структурами.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675" y="3543748"/>
            <a:ext cx="315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7725" y="3543748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7075" y="1929007"/>
            <a:ext cx="315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55125" y="1929007"/>
            <a:ext cx="270000" cy="36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93875" y="691275"/>
            <a:ext cx="81264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лизосом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62175" y="4028500"/>
            <a:ext cx="3875700" cy="1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62175" y="4240575"/>
            <a:ext cx="38757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формируются в тесной связи с аппаратом Гольджи, который подготавливает и упаковывает ферменты в мембранные пузырьки. Так обеспечивается их точная доставка к месту работы.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4807725" y="4028500"/>
            <a:ext cx="3875700" cy="1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переваривание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807725" y="4240575"/>
            <a:ext cx="38757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органеллы участвуют в переработке собственных и поступивших веществ, не позволяя клетке накапливать лишнее или повреждённое. Это важная часть её внутренней очистки и обновления.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464575" y="2413759"/>
            <a:ext cx="3875700" cy="1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Ферментный набор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464575" y="2625834"/>
            <a:ext cx="38757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содержат набор кислых ферментов, способных разбирать белки, липиды, углеводы и нуклеиновые кислоты. Благодаря этому клетка получает простые молекулы для повторного использования и поддержания обмена веществ.
</a:t>
            </a:r>
            <a:endParaRPr lang="en-US" sz="810" dirty="0"/>
          </a:p>
        </p:txBody>
      </p:sp>
      <p:sp>
        <p:nvSpPr>
          <p:cNvPr id="20" name="Text 8"/>
          <p:cNvSpPr txBox="1"/>
          <p:nvPr/>
        </p:nvSpPr>
        <p:spPr>
          <a:xfrm>
            <a:off x="4810125" y="2413759"/>
            <a:ext cx="3875700" cy="1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Кислая среда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4810125" y="2625834"/>
            <a:ext cx="3875700" cy="43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лизосомы поддерживается кислая среда, без которой многие гидролитические ферменты работают значительно хуже. Это делает органеллу особенно эффективной именно для контролируемого внутриклеточного переваривания.
</a:t>
            </a:r>
            <a:endParaRPr lang="en-US" sz="81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Эндосомы как промежуточное звено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94550" y="2122250"/>
            <a:ext cx="2360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Промежуточная станция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94538" y="2561772"/>
            <a:ext cx="2360700" cy="13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эндоцитоза пузырёк с веществом не отправляется сразу в лизосому. Сначала он попадает в эндосому, где содержимое проверяется, упорядочивается и распределяется по дальнейшим маршрутам.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88600" y="2122250"/>
            <a:ext cx="2360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на разборку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88588" y="2561772"/>
            <a:ext cx="2360700" cy="13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Остальной материал направляется к лизосомам для окончательного расщепления. Благодаря этому эндосомы связывают поступление внешних веществ с их последующей переработкой в клетке.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391575" y="2122250"/>
            <a:ext cx="2360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 мембрану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391563" y="2561772"/>
            <a:ext cx="2360700" cy="13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захваченных молекул возвращается обратно в плазматическую мембрану. Такой возврат помогает клетке экономить ресурсы и не терять полезные компоненты, которые ещё можно использовать.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788242"/>
            <a:ext cx="8237400" cy="29045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внешнего материала внутрь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93870" y="1179955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вещества от захвата мембраной до его расщепления в лизосоме.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693875" y="691275"/>
            <a:ext cx="8126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Аутофагия: утилизация собственных «поломок»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98559" y="3488950"/>
            <a:ext cx="3450295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98550" y="3863175"/>
            <a:ext cx="3450295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Повреждённый участок мембраны, органелла или белковый агрегат распознаётся клеткой как материал, подлежащий удалению. Это запускает процесс изоляции и подготовки к дальнейшему разбору.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795154" y="3488950"/>
            <a:ext cx="3450295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4795150" y="3863075"/>
            <a:ext cx="3450295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Аутофагосома сливается с лизосомой, после чего содержимое расщепляется ферментами. Освободившиеся продукты могут быть возвращены в обмен веществ и использованы повторно.
</a:t>
            </a:r>
            <a:endParaRPr lang="en-US" sz="1000" dirty="0"/>
          </a:p>
        </p:txBody>
      </p:sp>
      <p:sp>
        <p:nvSpPr>
          <p:cNvPr id="11" name="Text 6"/>
          <p:cNvSpPr txBox="1"/>
          <p:nvPr/>
        </p:nvSpPr>
        <p:spPr>
          <a:xfrm>
            <a:off x="2846846" y="1888325"/>
            <a:ext cx="3450295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аутофагосомы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2846850" y="2262450"/>
            <a:ext cx="3450295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F531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объекта формируется двойная мембрана, которая отделяет его от остальной цитоплазмы. Так возникает аутофагосома — временная структура для безопасной доставки содержимого.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250" y="1788242"/>
            <a:ext cx="8237400" cy="29045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3870" y="691280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аутофагии
</a:t>
            </a:r>
            <a:endParaRPr lang="en-US" sz="2100" dirty="0"/>
          </a:p>
        </p:txBody>
      </p:sp>
      <p:sp>
        <p:nvSpPr>
          <p:cNvPr id="7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93870" y="1179955"/>
            <a:ext cx="8118000" cy="3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этапы внутренней очистки клетки через аутофагию и лизосомное расщепление.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870" y="691280"/>
            <a:ext cx="59544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механизмы разборки веществ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91775" y="2901827"/>
            <a:ext cx="2208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Протеасомный путь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91775" y="3331075"/>
            <a:ext cx="2208000" cy="12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Протеасома расщепляет главным образом отдельные белки, которые уже не нужны клетке или потеряли правильную форму. Для распознавания такие молекулы обычно получают метку убиквитина.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339475" y="2901827"/>
            <a:ext cx="2208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вакуоли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39475" y="3331075"/>
            <a:ext cx="2208000" cy="12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дополнительную роль в накоплении и частичной переработке веществ играет крупная центральная вакуоль. Она участвует в поддержании внутреннего равновесия и запасании клеточного содержимого.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465625" y="2901827"/>
            <a:ext cx="2208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очистка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65625" y="3331075"/>
            <a:ext cx="2208000" cy="12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лизосомного переваривания, протеасома работает без мембранных пузырьков. Это позволяет быстро удалять белки непосредственно в цитоплазме и поддерживать точный контроль качества.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6825" y="2200258"/>
            <a:ext cx="5093700" cy="16704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3875" y="691275"/>
            <a:ext cx="81267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и переваривание в цитоплазме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3075" y="1509025"/>
            <a:ext cx="2961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синтез и разбор веществ в цитоплазме подчиняются разным задачам, но используют похожую логику мембранного транспорта и компартментации.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23075" y="2937775"/>
            <a:ext cx="2961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системы опираются на мембраны и везикулы, но первая наращивает клеточные структуры, а вторая обновляет их и устраняет ненужное.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650" y="4413925"/>
            <a:ext cx="3301500" cy="3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 синтетического аппарата и внутриклеточного переваривания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870" y="691280"/>
            <a:ext cx="5954400" cy="8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два аппарата связаны между собой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404625" y="379775"/>
            <a:ext cx="415800" cy="3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E5E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3075" y="2188493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инфраструктура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3075" y="2489568"/>
            <a:ext cx="3771600" cy="6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Секреторные пути и пути переработки используют общую мембранную инфраструктуру. Один и тот же пузырьковый транспорт помогает доставлять белки к поверхности клетки, а ферменты — к лизосомам.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820875" y="2188493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обновление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20875" y="2489568"/>
            <a:ext cx="3771600" cy="6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Мембраны постоянно обновляются: одни участки образуются заново, другие возвращаются в оборот после эндоцитоза или аутофагии. Это делает цитоплазму не статичной, а перестраивающейся системой.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523075" y="3638477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центр распределения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3075" y="3939552"/>
            <a:ext cx="3771600" cy="6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в аппарате Гольджи влияет не только на секрецию, но и на образование лизосом. Значит, разные функции клетки зависят от одного набора согласованных маршрутов.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820875" y="3638477"/>
            <a:ext cx="3771600" cy="2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процессов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820875" y="3939552"/>
            <a:ext cx="3771600" cy="6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2A2A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клетка активно растёт, делится или секретирует вещества, оба направления особенно важны одновременно. Поэтому баланс между синтезом и разборкой определяет её устойчивость и работоспособность.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3250" y="558875"/>
            <a:ext cx="5079600" cy="17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 — живая система клетки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55750" y="3222900"/>
            <a:ext cx="3702600" cy="126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EF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 — это не фон для органелл, а система, где непрерывно создаются, перемещаются, перерабатываются и обновляются молекулы. Именно такой баланс обеспечивает жизнь клетки.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2026-07-26T04:51:54Z</dcterms:created>
  <dcterms:modified xsi:type="dcterms:W3CDTF">2026-07-26T04:51:54Z</dcterms:modified>
</cp:coreProperties>
</file>