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400" y="701866"/>
            <a:ext cx="3939600" cy="3381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72000" y="1294400"/>
            <a:ext cx="2870700" cy="28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любим — нас любят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слова и поступки возвращаются к человеку теплом.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62106" y="4516678"/>
            <a:ext cx="3623154" cy="3077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7084" y="1691289"/>
            <a:ext cx="5173980" cy="29154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4541" y="2194559"/>
            <a:ext cx="2683479" cy="1882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Первоклассники видят любовь в семье, дружбе и книгах. Через простые примеры дети учатся замечать заботу, понимать поступки героев и находить в тексте слова, которые делают отношения светлее.
</a:t>
            </a:r>
            <a:endParaRPr lang="en-US" sz="1050" dirty="0"/>
          </a:p>
        </p:txBody>
      </p:sp>
      <p:sp>
        <p:nvSpPr>
          <p:cNvPr id="7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тема добра раскрывается в 1 классе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014" y="3285091"/>
            <a:ext cx="306494" cy="2724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03145" y="3259009"/>
            <a:ext cx="324602" cy="32460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8758" y="1602394"/>
            <a:ext cx="317232" cy="31723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92601" y="1602394"/>
            <a:ext cx="277578" cy="317232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344424" y="1602394"/>
            <a:ext cx="277578" cy="317232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5" name="Text 1"/>
          <p:cNvSpPr txBox="1"/>
          <p:nvPr/>
        </p:nvSpPr>
        <p:spPr>
          <a:xfrm>
            <a:off x="607415" y="3668420"/>
            <a:ext cx="3541153" cy="8101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Придержать дверь
</a:t>
            </a:r>
            <a:pPr algn="l" indent="0" marL="0">
              <a:lnSpc>
                <a:spcPct val="100000"/>
              </a:lnSpc>
              <a:buNone/>
            </a:pPr>
            <a:r>
              <a:rPr lang="en-US" sz="7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Открытая дверь и готовность подержать её для другого — маленький знак вежливости. Он почти незаметен, но сразу делает окружающее пространство добрее и спокойнее.
</a:t>
            </a:r>
            <a:endParaRPr lang="en-US" sz="1352" dirty="0"/>
          </a:p>
        </p:txBody>
      </p:sp>
      <p:sp>
        <p:nvSpPr>
          <p:cNvPr id="16" name="Text 2"/>
          <p:cNvSpPr txBox="1"/>
          <p:nvPr/>
        </p:nvSpPr>
        <p:spPr>
          <a:xfrm>
            <a:off x="4908546" y="3668419"/>
            <a:ext cx="3541153" cy="8101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смеяться над ошибкой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кто-то ошибся, лучше поддержать его, а не смеяться. Доброе отношение помогает не бояться ответа у доски и делает уроки дружелюбнее для всех.
</a:t>
            </a:r>
            <a:endParaRPr lang="en-US" sz="1400" dirty="0"/>
          </a:p>
        </p:txBody>
      </p:sp>
      <p:sp>
        <p:nvSpPr>
          <p:cNvPr id="17" name="Text 3"/>
          <p:cNvSpPr txBox="1"/>
          <p:nvPr/>
        </p:nvSpPr>
        <p:spPr>
          <a:xfrm>
            <a:off x="628740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Помочь с мелочью
</a:t>
            </a:r>
            <a:pPr algn="l" indent="0" marL="0">
              <a:lnSpc>
                <a:spcPct val="100000"/>
              </a:lnSpc>
              <a:buNone/>
            </a:pPr>
            <a:r>
              <a:rPr lang="en-US" sz="6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 одноклассника рассыпались карандаши, можно быстро собрать их вместе. Такой простой поступок экономит время, снимает неловкость и показывает: рядом есть внимательный человек.
</a:t>
            </a:r>
            <a:endParaRPr lang="en-US" sz="1131" dirty="0"/>
          </a:p>
        </p:txBody>
      </p:sp>
      <p:sp>
        <p:nvSpPr>
          <p:cNvPr id="18" name="Text 4"/>
          <p:cNvSpPr txBox="1"/>
          <p:nvPr/>
        </p:nvSpPr>
        <p:spPr>
          <a:xfrm>
            <a:off x="3472756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Поделиться книгой
</a:t>
            </a:r>
            <a:pPr algn="l" indent="0" marL="0">
              <a:lnSpc>
                <a:spcPct val="100000"/>
              </a:lnSpc>
              <a:buNone/>
            </a:pPr>
            <a:r>
              <a:rPr lang="en-US" sz="6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даёт книгу другу или читает вместе с ним, возникает чувство доверия. Делёжка не делает вещь меньше, зато делает общение намного теплее.
</a:t>
            </a:r>
            <a:endParaRPr lang="en-US" sz="1131" dirty="0"/>
          </a:p>
        </p:txBody>
      </p:sp>
      <p:sp>
        <p:nvSpPr>
          <p:cNvPr id="19" name="Text 5"/>
          <p:cNvSpPr txBox="1"/>
          <p:nvPr/>
        </p:nvSpPr>
        <p:spPr>
          <a:xfrm>
            <a:off x="6324579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Уступить место
</a:t>
            </a:r>
            <a:pPr algn="l" indent="0" marL="0">
              <a:lnSpc>
                <a:spcPct val="100000"/>
              </a:lnSpc>
              <a:buNone/>
            </a:pPr>
            <a:r>
              <a:rPr lang="en-US" sz="6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Уступить место в автобусе или в классе — значит заметить, что другому сейчас труднее. Это учит уважению и помогает почувствовать себя нужным без громких слов.
</a:t>
            </a:r>
            <a:endParaRPr lang="en-US" sz="1131" dirty="0"/>
          </a:p>
        </p:txBody>
      </p:sp>
      <p:sp>
        <p:nvSpPr>
          <p:cNvPr id="20" name="Text 6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дела видно сразу
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512" y="2536505"/>
            <a:ext cx="2602145" cy="199989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662" y="2536505"/>
            <a:ext cx="2602145" cy="199989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536505"/>
            <a:ext cx="2602145" cy="199989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— первый круг любви
</a:t>
            </a:r>
            <a:endParaRPr lang="en-US" sz="2000" dirty="0"/>
          </a:p>
        </p:txBody>
      </p:sp>
      <p:sp>
        <p:nvSpPr>
          <p:cNvPr id="13" name="Text 2"/>
          <p:cNvSpPr txBox="1"/>
          <p:nvPr/>
        </p:nvSpPr>
        <p:spPr>
          <a:xfrm>
            <a:off x="471214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2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 за книгой
</a:t>
            </a:r>
            <a:pPr algn="l" indent="0" marL="0">
              <a:lnSpc>
                <a:spcPct val="100000"/>
              </a:lnSpc>
              <a:buNone/>
            </a:pPr>
            <a:r>
              <a:rPr lang="en-US" sz="394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диване устроились мама, папа и ребёнок. Книга раскрыта на середине, и все слушают, как герой попадает в смешную переделку. В комнате тихо и уютно, а на лицах — одинаковые улыбки.
</a:t>
            </a:r>
            <a:endParaRPr lang="en-US" sz="1102" dirty="0"/>
          </a:p>
        </p:txBody>
      </p:sp>
      <p:sp>
        <p:nvSpPr>
          <p:cNvPr id="14" name="Text 3"/>
          <p:cNvSpPr txBox="1"/>
          <p:nvPr/>
        </p:nvSpPr>
        <p:spPr>
          <a:xfrm>
            <a:off x="3315438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1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бабушки
</a:t>
            </a:r>
            <a:pPr algn="l" indent="0" marL="0">
              <a:lnSpc>
                <a:spcPct val="100000"/>
              </a:lnSpc>
              <a:buNone/>
            </a:pPr>
            <a:r>
              <a:rPr lang="en-US" sz="36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Бабушка поправляет шарф, дедушка ставит на стол чашки, а ребёнок бережно держит рисунок для семьи. Каждый занят своим делом, но все рядом. От этого обычный вечер становится тёплым и радостным.
</a:t>
            </a:r>
            <a:endParaRPr lang="en-US" sz="1031" dirty="0"/>
          </a:p>
        </p:txBody>
      </p:sp>
      <p:sp>
        <p:nvSpPr>
          <p:cNvPr id="15" name="Text 4"/>
          <p:cNvSpPr txBox="1"/>
          <p:nvPr/>
        </p:nvSpPr>
        <p:spPr>
          <a:xfrm>
            <a:off x="6166433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1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дело дома
</a:t>
            </a:r>
            <a:pPr algn="l" indent="0" marL="0">
              <a:lnSpc>
                <a:spcPct val="100000"/>
              </a:lnSpc>
              <a:buNone/>
            </a:pPr>
            <a:r>
              <a:rPr lang="en-US" sz="36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кухне или в комнате вся семья занята одним делом: кто-то убирает игрушки, кто-то расставляет книги, а кто-то помогает младшему. В такой картине видно, что забота начинается с простых домашних дел.
</a:t>
            </a:r>
            <a:endParaRPr lang="en-US" sz="103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501500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Дружный класс начинается с простых привычек: здороваться, слушать ответ товарища и не перебивать. Тогда в классе становится спокойнее, а учиться и отвечать у доски намного легче.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424922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делиться тетрадью, карандашом или ластиком, урок идёт без лишней суеты. Помощь рядом сидящему однокласснику показывает: в группе важен каждый, а не только самый быстрый и громкий.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324641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обижать того, кому трудно или кто ошибся. Тот, кто относится к другим так, как хочет к себе, быстрее находит друзей и чувствует себя уверенно.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классе тоже нужна доброта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8720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«спасибо» и «пожалуйста» звучат коротко, но делают общение вежливым. Они показывают уважение и помогают человеку почувствовать, что его труд и внимание заметили.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39491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«извини», «я помогу» и «я с тобой» особенно важны, когда кто-то расстроен. Они не требуют подарков, зато умеют быстро мирить, поддерживать и успокаивать.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111266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первом классе добрые слова нужны каждый день: на уроке, на перемене и дома. Чем чаще дети их произносят, тем легче им дружить и не ссориться по пустякам.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делают сердце теплее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добрый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от просьбы о помощи через добрый поступок возникает доверие, благодарность и новая забота.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729" y="2034466"/>
            <a:ext cx="454410" cy="4544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5407" y="2053840"/>
            <a:ext cx="467619" cy="4156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2693" y="2034466"/>
            <a:ext cx="397608" cy="4544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0300" y="2615542"/>
            <a:ext cx="2436216" cy="1555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Улыбка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Улыбка помогает человеку почувствовать, что его рады видеть. Для младших школьников это простой способ начать разговор дружелюбно и без лишней стеснительности.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292581" y="2615542"/>
            <a:ext cx="2436217" cy="1555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взгляд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Взгляд на собеседника показывает внимание и уважение. Когда на тебя смотрят спокойно и доброжелательно, говорить становится легче, а настроение заметно улучшается.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204864" y="2615542"/>
            <a:ext cx="2436216" cy="1555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голос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и ровный голос не пугает и не обижает. Он помогает договориться, выслушать друг друга и начать день без лишнего шума и спора.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Улыбка, взгляд и спокойный голос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3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2046224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Внимательное слушание начинается с тишины: нужно посмотреть на говорящего и не перебивать его. Тогда человек понимает, что его слова важны, и говорит смелее.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3578858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слушать спокойно и до конца, легче понять, что случилось и как помочь. Так в разговоре появляется уважение, а ссора часто становится ненужной.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слушать другого человека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8113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крепнет, когда дети умеют ждать очередь, делиться игрушкой или материалами и не обижаться из-за мелочей. Такие поступки показывают: рядом надёжный товарищ.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788934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Другу важно помогать не только тогда, когда всё легко, но и когда что-то не получается. Поддержка на уроке и в игре делает отношения прочнее и спокойнее.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38113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человек ошибся, настоящие друзья не смеются, а помогают исправить ситуацию. Умение признать свою вину и попросить прощения делает дружбу честной и крепкой.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88934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Тот, кто заботится о других, чаще сам получает помощь в ответ. В первом классе это особенно заметно: взаимность делает коллектив добрее и дружнее.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держится на взаимности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74276" y="2571749"/>
            <a:ext cx="1953183" cy="19927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 с героем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ребёнок знакомится с персонажем и замечает, как он относится к другим. Уже по первым поступкам видно, добрый он или равнодушный.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546232" y="2571749"/>
            <a:ext cx="1953183" cy="19927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герой попадает в трудную ситуацию. Здесь особенно заметны смелость, честность и умение не бросать друзей.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718188" y="2571749"/>
            <a:ext cx="1953183" cy="19927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поступок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помогает, говорит правду или защищает слабого. Такой выбор показывает, что добро умеет побеждать грубость без крика и злости.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890144" y="2571749"/>
            <a:ext cx="1953183" cy="19927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для читателя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мы понимаем, чему учит история: заботе, благодарности и верности. Эти качества хочется взять с собой в жизнь.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Любимые герои книг учат добру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12084" y="1824463"/>
            <a:ext cx="3331800" cy="275589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5691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Домашнему животному нужны вода, корм и чистое место. Его важно гладить аккуратно, не пугать громкими криками и не мешать, когда оно отдыхает.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264182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рядом кошка, собака или птица, нужно быть терпеливым и внимательным. Доброе обращение помогает питомцу чувствовать себя спокойно и доверять человеку.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00" cy="7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животных
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6037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Следить за чистотой дома, двора и класса: не мусорить, убирать за собой и беречь вещи, которыми пользуются все.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6588747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Относиться к родному месту с уважением: здороваться, быть аккуратным и помнить, что уют создают люди своими добрыми делами.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480936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Не ломать растения, не рвать без нужды цветы и экономно расходовать воду. Так маленький человек уже помогает большому миру вокруг себя.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к дому и родному месту
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примирению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шаг за шагом перейти от ссоры к спокойному разговору и восстановить дружбу.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492" y="1602394"/>
            <a:ext cx="198270" cy="3172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2196" y="1602393"/>
            <a:ext cx="317233" cy="3172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7380" y="3343740"/>
            <a:ext cx="306494" cy="24519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8511" y="3336497"/>
            <a:ext cx="324602" cy="259682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3" name="Text 1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Сделать паузу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внутри всё кипит, полезно остановиться и не отвечать сразу. Короткая пауза помогает не сказать того, о чём потом захочется пожалеть.
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Глубоко вдохнуть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вдох и медленный выдох помогают немного успокоиться. После этого легче думать яснее и говорить без резких слов.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Сказать спокойно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и ровный голос делает разговор мягче. Даже если человек расстроен, он может объяснить, что его задело, без крика и обидных слов.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Попросить взрослого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самому справиться трудно, нужно обратиться к учителю, родителям или другому взрослому. Это не слабость, а разумный способ сохранить добрые отношения.
</a:t>
            </a:r>
            <a:endParaRPr lang="en-US" sz="1319" dirty="0"/>
          </a:p>
        </p:txBody>
      </p:sp>
      <p:sp>
        <p:nvSpPr>
          <p:cNvPr id="17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трудно быть добрым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3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2046224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слова радуют, но настоящая забота заметна в поступках. Если обещал помочь, поделиться или дождаться друга, важно сделать это по-настоящему.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3578858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слово и дело совпадают, людям легче доверять друг другу. Тогда дружба становится крепче, а рядом появляется спокойствие и хорошее настроение.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 дела идут вместе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67943" y="1056457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Доброта делает человека тёплым и приятным в общении. С ним хочется дружить, потому что он умеет поддержать и не обидеть.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6589990" y="1056458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Честность вызывает доверие. Когда человек говорит правду и признаёт ошибку, с ним легче мириться и вместе решать трудные вопросы.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867942" y="3165709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Аккуратность и терпение помогают не создавать лишних проблем. Такой человек бережно относится к вещам, делам и чувствам других.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589989" y="3165710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Грубость, насмешки и жадность отталкивают людей. Даже маленькая помощь, например тетрадь, переданная однокласснику, делает общение добрее.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61950" y="814388"/>
            <a:ext cx="2562225" cy="3514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качества нравятся людям
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555946" y="2571750"/>
            <a:ext cx="2170679" cy="18503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добрый шаг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помогает дома или в классе: убирает игрушки, подаёт карандаш, говорит вежливое слово. Это кажется маленьким, но уже делает день лучше.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088574" y="2571750"/>
            <a:ext cx="2170679" cy="18503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каждый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добрые поступки повторяются, они становятся привычными. Человек уже сам замечает, кому нужна помощь, и охотно её предлагает.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651008" y="2571750"/>
            <a:ext cx="2170679" cy="18503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 как характер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забота становится частью поведения. Такой ребёнок вырастает внимательным, надёжным и отзывчивым человеком, с которым приятно быть рядом.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Доброта становится привычкой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1" y="2387997"/>
            <a:ext cx="4218226" cy="2191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7259" y="2388110"/>
            <a:ext cx="4201939" cy="21912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71213" y="1486815"/>
            <a:ext cx="3898617" cy="7895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1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дворе вместе веселее
</a:t>
            </a:r>
            <a:pPr algn="l" indent="0" marL="0">
              <a:lnSpc>
                <a:spcPct val="100000"/>
              </a:lnSpc>
              <a:buNone/>
            </a:pPr>
            <a:r>
              <a:rPr lang="en-US" sz="4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 дети выходят во двор и сразу зовут друг друга играть. Один держит мяч, другой считает до десяти, а третий смеётся так, что слышно даже у качелей. Когда они играют вместе, никто не чувствует себя лишним.
</a:t>
            </a:r>
            <a:endParaRPr lang="en-US" sz="1381" dirty="0"/>
          </a:p>
        </p:txBody>
      </p:sp>
      <p:sp>
        <p:nvSpPr>
          <p:cNvPr id="10" name="Text 1"/>
          <p:cNvSpPr txBox="1"/>
          <p:nvPr/>
        </p:nvSpPr>
        <p:spPr>
          <a:xfrm>
            <a:off x="4790452" y="1486809"/>
            <a:ext cx="3898617" cy="78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3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на двоих
</a:t>
            </a:r>
            <a:pPr algn="l" indent="0" marL="0">
              <a:lnSpc>
                <a:spcPct val="100000"/>
              </a:lnSpc>
              <a:buNone/>
            </a:pPr>
            <a:r>
              <a:rPr lang="en-US" sz="4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классе двое ребят садятся рядом и читают одну книгу. Один показывает картинку, другой шёпотом читает вслух, а потом они делятся впечатлениями. Так обычный урок становится маленьким открытием, потому что рядом есть друг.
</a:t>
            </a:r>
            <a:endParaRPr lang="en-US" sz="1343" dirty="0"/>
          </a:p>
        </p:txBody>
      </p:sp>
      <p:sp>
        <p:nvSpPr>
          <p:cNvPr id="11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рядом с нами каждый день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 всегда возвращается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видна в заботе, внимании и хороших поступках. Когда человек щедро делится теплом, рядом растут доверие, дружба и уважение. Добро обязательно находит ответ.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2026-05-24T00:25:24Z</dcterms:created>
  <dcterms:modified xsi:type="dcterms:W3CDTF">2026-05-24T00:25:24Z</dcterms:modified>
</cp:coreProperties>
</file>