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image" Target="../media/image-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image" Target="../media/image-10-8.png"/><Relationship Id="rId9" Type="http://schemas.openxmlformats.org/officeDocument/2006/relationships/image" Target="../media/image-10-9.png"/><Relationship Id="rId10" Type="http://schemas.openxmlformats.org/officeDocument/2006/relationships/image" Target="../media/image-10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jpe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image" Target="../media/image-11-8.png"/><Relationship Id="rId9" Type="http://schemas.openxmlformats.org/officeDocument/2006/relationships/image" Target="../media/image-11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image" Target="../media/image-16-8.png"/><Relationship Id="rId9" Type="http://schemas.openxmlformats.org/officeDocument/2006/relationships/image" Target="../media/image-16-9.png"/><Relationship Id="rId10" Type="http://schemas.openxmlformats.org/officeDocument/2006/relationships/image" Target="../media/image-16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jpeg"/><Relationship Id="rId5" Type="http://schemas.openxmlformats.org/officeDocument/2006/relationships/image" Target="../media/image-17-5.png"/><Relationship Id="rId6" Type="http://schemas.openxmlformats.org/officeDocument/2006/relationships/image" Target="../media/image-17-6.jpeg"/><Relationship Id="rId7" Type="http://schemas.openxmlformats.org/officeDocument/2006/relationships/image" Target="../media/image-17-7.png"/><Relationship Id="rId8" Type="http://schemas.openxmlformats.org/officeDocument/2006/relationships/image" Target="../media/image-17-8.jpeg"/><Relationship Id="rId9" Type="http://schemas.openxmlformats.org/officeDocument/2006/relationships/image" Target="../media/image-17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74512" y="2077350"/>
            <a:ext cx="3594900" cy="50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579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Скалярное произведение векторов: основная идея и школьные задачи
</a:t>
            </a:r>
            <a:endParaRPr lang="en-US" sz="1579" dirty="0"/>
          </a:p>
        </p:txBody>
      </p:sp>
      <p:sp>
        <p:nvSpPr>
          <p:cNvPr id="5" name="Text 1"/>
          <p:cNvSpPr txBox="1"/>
          <p:nvPr/>
        </p:nvSpPr>
        <p:spPr>
          <a:xfrm>
            <a:off x="2878523" y="1671320"/>
            <a:ext cx="33870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46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046" dirty="0"/>
          </a:p>
        </p:txBody>
      </p:sp>
      <p:sp>
        <p:nvSpPr>
          <p:cNvPr id="6" name="Text 2"/>
          <p:cNvSpPr txBox="1"/>
          <p:nvPr/>
        </p:nvSpPr>
        <p:spPr>
          <a:xfrm>
            <a:off x="2774512" y="2745947"/>
            <a:ext cx="3594900" cy="67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Число, которое связывает длины векторов и угол между ними.
</a:t>
            </a:r>
            <a:endParaRPr lang="en-US" sz="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95287" y="440187"/>
            <a:ext cx="4082550" cy="4261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440700"/>
            <a:ext cx="4008900" cy="57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эта тема важна в 9 классе
</a:t>
            </a:r>
            <a:endParaRPr lang="en-US" sz="1812" dirty="0"/>
          </a:p>
        </p:txBody>
      </p:sp>
      <p:sp>
        <p:nvSpPr>
          <p:cNvPr id="8" name="Text 1"/>
          <p:cNvSpPr txBox="1"/>
          <p:nvPr/>
        </p:nvSpPr>
        <p:spPr>
          <a:xfrm>
            <a:off x="360000" y="3860975"/>
            <a:ext cx="3628200" cy="84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Скалярное произведение связывает векторы, координаты и углы. Оно помогает находить угол между векторами, проверять прямой угол и решать задачи на длины и проекции.
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8863808" y="4930166"/>
            <a:ext cx="196500" cy="7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89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489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863808" y="4930166"/>
            <a:ext cx="196500" cy="7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89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489" dirty="0"/>
          </a:p>
        </p:txBody>
      </p:sp>
      <p:sp>
        <p:nvSpPr>
          <p:cNvPr id="6" name="Text 1"/>
          <p:cNvSpPr txBox="1"/>
          <p:nvPr/>
        </p:nvSpPr>
        <p:spPr>
          <a:xfrm>
            <a:off x="639475" y="1537350"/>
            <a:ext cx="3109200" cy="137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112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
</a:t>
            </a:r>
            <a:endParaRPr lang="en-US" sz="8112" dirty="0"/>
          </a:p>
        </p:txBody>
      </p:sp>
      <p:sp>
        <p:nvSpPr>
          <p:cNvPr id="7" name="Text 2"/>
          <p:cNvSpPr txBox="1"/>
          <p:nvPr/>
        </p:nvSpPr>
        <p:spPr>
          <a:xfrm>
            <a:off x="4068150" y="1537350"/>
            <a:ext cx="4415400" cy="137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означает, что векторы перпендикулярны.
</a:t>
            </a:r>
            <a:endParaRPr lang="en-US" sz="3000" dirty="0"/>
          </a:p>
        </p:txBody>
      </p:sp>
      <p:sp>
        <p:nvSpPr>
          <p:cNvPr id="8" name="Text 3"/>
          <p:cNvSpPr txBox="1"/>
          <p:nvPr/>
        </p:nvSpPr>
        <p:spPr>
          <a:xfrm>
            <a:off x="360000" y="3790250"/>
            <a:ext cx="4212000" cy="91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нулевом результате между векторами образуется прямой угол, и это удобно проверять в задачах.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4781100" y="4103925"/>
            <a:ext cx="4002900" cy="28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геометрии, 9 класс
</a:t>
            </a: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382100" y="420113"/>
            <a:ext cx="4451400" cy="434272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440700"/>
            <a:ext cx="4451400" cy="57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Формула через длины векторов и угол между ними
</a:t>
            </a:r>
            <a:endParaRPr lang="en-US" sz="1812" dirty="0"/>
          </a:p>
        </p:txBody>
      </p:sp>
      <p:sp>
        <p:nvSpPr>
          <p:cNvPr id="8" name="Text 1"/>
          <p:cNvSpPr txBox="1"/>
          <p:nvPr/>
        </p:nvSpPr>
        <p:spPr>
          <a:xfrm>
            <a:off x="8863808" y="4930166"/>
            <a:ext cx="196500" cy="7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89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489" dirty="0"/>
          </a:p>
        </p:txBody>
      </p:sp>
      <p:sp>
        <p:nvSpPr>
          <p:cNvPr id="9" name="Text 2"/>
          <p:cNvSpPr txBox="1"/>
          <p:nvPr/>
        </p:nvSpPr>
        <p:spPr>
          <a:xfrm>
            <a:off x="359986" y="1760448"/>
            <a:ext cx="3511324" cy="72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Скалярное произведение вычисляют по формуле a·b = |a|·|b|·cos α. Она показывает, как длины векторов и угол между ними вместе определяют результат.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359986" y="1518726"/>
            <a:ext cx="3511324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Основная запись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359986" y="2865444"/>
            <a:ext cx="3511324" cy="72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векторы направлены почти одинаково, косинус близок к 1, и произведение становится большим. При прямом угле cos 90° равен нулю, поэтому результат исчезает.
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359986" y="2623722"/>
            <a:ext cx="3511324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угол — два вывода
</a:t>
            </a:r>
            <a:endParaRPr lang="en-US" sz="1100" dirty="0"/>
          </a:p>
        </p:txBody>
      </p:sp>
      <p:sp>
        <p:nvSpPr>
          <p:cNvPr id="13" name="Text 6"/>
          <p:cNvSpPr txBox="1"/>
          <p:nvPr/>
        </p:nvSpPr>
        <p:spPr>
          <a:xfrm>
            <a:off x="359986" y="3970430"/>
            <a:ext cx="3511324" cy="72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этой формуле можно не только найти число, но и понять взаимное положение векторов: острый, прямой или тупой угол между ними.
</a:t>
            </a:r>
            <a:endParaRPr lang="en-US" sz="1000" dirty="0"/>
          </a:p>
        </p:txBody>
      </p:sp>
      <p:sp>
        <p:nvSpPr>
          <p:cNvPr id="14" name="Text 7"/>
          <p:cNvSpPr txBox="1"/>
          <p:nvPr/>
        </p:nvSpPr>
        <p:spPr>
          <a:xfrm>
            <a:off x="359986" y="3728708"/>
            <a:ext cx="3511324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это нужно
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4028" y="1311376"/>
            <a:ext cx="8415944" cy="31893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440700"/>
            <a:ext cx="6328200" cy="37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находить скалярное произведение
</a:t>
            </a:r>
            <a:endParaRPr lang="en-US" sz="1812" dirty="0"/>
          </a:p>
        </p:txBody>
      </p:sp>
      <p:sp>
        <p:nvSpPr>
          <p:cNvPr id="8" name="Text 1"/>
          <p:cNvSpPr txBox="1"/>
          <p:nvPr/>
        </p:nvSpPr>
        <p:spPr>
          <a:xfrm>
            <a:off x="8863808" y="4930166"/>
            <a:ext cx="196500" cy="7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89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489" dirty="0"/>
          </a:p>
        </p:txBody>
      </p:sp>
      <p:sp>
        <p:nvSpPr>
          <p:cNvPr id="9" name="Text 2"/>
          <p:cNvSpPr txBox="1"/>
          <p:nvPr/>
        </p:nvSpPr>
        <p:spPr>
          <a:xfrm>
            <a:off x="360000" y="868485"/>
            <a:ext cx="6328200" cy="23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Порядок действий зависит от того, какие данные даны в задаче.
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440700"/>
            <a:ext cx="8418900" cy="57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Скалярное произведение в координатах
</a:t>
            </a:r>
            <a:endParaRPr lang="en-US" sz="1812" dirty="0"/>
          </a:p>
        </p:txBody>
      </p:sp>
      <p:sp>
        <p:nvSpPr>
          <p:cNvPr id="8" name="Text 1"/>
          <p:cNvSpPr txBox="1"/>
          <p:nvPr/>
        </p:nvSpPr>
        <p:spPr>
          <a:xfrm>
            <a:off x="8863808" y="4930166"/>
            <a:ext cx="196500" cy="7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89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489" dirty="0"/>
          </a:p>
        </p:txBody>
      </p:sp>
      <p:sp>
        <p:nvSpPr>
          <p:cNvPr id="9" name="Text 2"/>
          <p:cNvSpPr txBox="1"/>
          <p:nvPr/>
        </p:nvSpPr>
        <p:spPr>
          <a:xfrm>
            <a:off x="722850" y="1311375"/>
            <a:ext cx="4448100" cy="105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43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плоскости
</a:t>
            </a:r>
            <a:pPr algn="l" indent="0" marL="0">
              <a:lnSpc>
                <a:spcPct val="115000"/>
              </a:lnSpc>
              <a:buNone/>
            </a:pPr>
            <a:r>
              <a:rPr lang="en-US" sz="646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19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векторов a(x1, y1) и b(x2, y2) используют запись a·b = x1×2 + y1y2. Она особенно удобна, когда в условии сразу даны координаты концов или направляющих отрезков.
</a:t>
            </a:r>
            <a:endParaRPr lang="en-US" sz="1343" dirty="0"/>
          </a:p>
        </p:txBody>
      </p:sp>
      <p:sp>
        <p:nvSpPr>
          <p:cNvPr id="10" name="Text 3"/>
          <p:cNvSpPr txBox="1"/>
          <p:nvPr/>
        </p:nvSpPr>
        <p:spPr>
          <a:xfrm>
            <a:off x="722850" y="2484168"/>
            <a:ext cx="4448100" cy="105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43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пространстве
</a:t>
            </a:r>
            <a:pPr algn="l" indent="0" marL="0">
              <a:lnSpc>
                <a:spcPct val="115000"/>
              </a:lnSpc>
              <a:buNone/>
            </a:pPr>
            <a:r>
              <a:rPr lang="en-US" sz="646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19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вектор имеет три координаты, к сумме добавляют третье слагаемое: x1×2 + y1y2 + z1z2. Так считают скалярное произведение в задачах с объёмными фигурами.
</a:t>
            </a:r>
            <a:endParaRPr lang="en-US" sz="1343" dirty="0"/>
          </a:p>
        </p:txBody>
      </p:sp>
      <p:sp>
        <p:nvSpPr>
          <p:cNvPr id="11" name="Text 4"/>
          <p:cNvSpPr txBox="1"/>
          <p:nvPr/>
        </p:nvSpPr>
        <p:spPr>
          <a:xfrm>
            <a:off x="722850" y="3656963"/>
            <a:ext cx="4448100" cy="105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43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выбирать
</a:t>
            </a:r>
            <a:pPr algn="l" indent="0" marL="0">
              <a:lnSpc>
                <a:spcPct val="115000"/>
              </a:lnSpc>
              <a:buNone/>
            </a:pPr>
            <a:r>
              <a:rPr lang="en-US" sz="646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19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Координатная формула помогает быстро считать без чертежа. Достаточно аккуратно выписать числа, не перепутать знаки и сложить попарные произведения одинаковых координат.
</a:t>
            </a:r>
            <a:endParaRPr lang="en-US" sz="1343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92050" y="2290607"/>
            <a:ext cx="4491900" cy="1222061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440700"/>
            <a:ext cx="5843100" cy="57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Два способа вычисления: формулы и условия применения
</a:t>
            </a:r>
            <a:endParaRPr lang="en-US" sz="1812" dirty="0"/>
          </a:p>
        </p:txBody>
      </p:sp>
      <p:sp>
        <p:nvSpPr>
          <p:cNvPr id="8" name="Text 1"/>
          <p:cNvSpPr txBox="1"/>
          <p:nvPr/>
        </p:nvSpPr>
        <p:spPr>
          <a:xfrm>
            <a:off x="360000" y="1762938"/>
            <a:ext cx="3681900" cy="1065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2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Выбор формулы зависит от того, какие данные уже известны в задаче.
</a:t>
            </a:r>
            <a:endParaRPr lang="en-US" sz="1302" dirty="0"/>
          </a:p>
        </p:txBody>
      </p:sp>
      <p:sp>
        <p:nvSpPr>
          <p:cNvPr id="9" name="Text 2"/>
          <p:cNvSpPr txBox="1"/>
          <p:nvPr/>
        </p:nvSpPr>
        <p:spPr>
          <a:xfrm>
            <a:off x="8863808" y="4930166"/>
            <a:ext cx="196500" cy="7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89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489" dirty="0"/>
          </a:p>
        </p:txBody>
      </p:sp>
      <p:sp>
        <p:nvSpPr>
          <p:cNvPr id="10" name="Text 3"/>
          <p:cNvSpPr txBox="1"/>
          <p:nvPr/>
        </p:nvSpPr>
        <p:spPr>
          <a:xfrm>
            <a:off x="360000" y="2974513"/>
            <a:ext cx="3681900" cy="106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2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известен угол, удобнее геометрическая запись; если заданы координаты, быстрее работает координатная формула.
</a:t>
            </a:r>
            <a:endParaRPr lang="en-US" sz="1302" dirty="0"/>
          </a:p>
        </p:txBody>
      </p:sp>
      <p:sp>
        <p:nvSpPr>
          <p:cNvPr id="11" name="Text 4"/>
          <p:cNvSpPr txBox="1"/>
          <p:nvPr/>
        </p:nvSpPr>
        <p:spPr>
          <a:xfrm>
            <a:off x="360000" y="4143450"/>
            <a:ext cx="3681900" cy="1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2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геометрии, 9 класс
</a:t>
            </a:r>
            <a:endParaRPr lang="en-US" sz="802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0000" y="1502405"/>
            <a:ext cx="4491900" cy="281041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440700"/>
            <a:ext cx="6328200" cy="57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знак скалярного произведения связан с углом
</a:t>
            </a:r>
            <a:endParaRPr lang="en-US" sz="1812" dirty="0"/>
          </a:p>
        </p:txBody>
      </p:sp>
      <p:sp>
        <p:nvSpPr>
          <p:cNvPr id="8" name="Text 1"/>
          <p:cNvSpPr txBox="1"/>
          <p:nvPr/>
        </p:nvSpPr>
        <p:spPr>
          <a:xfrm>
            <a:off x="5102100" y="1768875"/>
            <a:ext cx="3681900" cy="1065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2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 не величину, а направление вывода: положительное, нулевое или отрицательное значение сразу подсказывает тип угла между векторами.
</a:t>
            </a:r>
            <a:endParaRPr lang="en-US" sz="1302" dirty="0"/>
          </a:p>
        </p:txBody>
      </p:sp>
      <p:sp>
        <p:nvSpPr>
          <p:cNvPr id="9" name="Text 2"/>
          <p:cNvSpPr txBox="1"/>
          <p:nvPr/>
        </p:nvSpPr>
        <p:spPr>
          <a:xfrm>
            <a:off x="8863808" y="4930166"/>
            <a:ext cx="196500" cy="7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89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489" dirty="0"/>
          </a:p>
        </p:txBody>
      </p:sp>
      <p:sp>
        <p:nvSpPr>
          <p:cNvPr id="10" name="Text 3"/>
          <p:cNvSpPr txBox="1"/>
          <p:nvPr/>
        </p:nvSpPr>
        <p:spPr>
          <a:xfrm>
            <a:off x="5102100" y="2980450"/>
            <a:ext cx="3681900" cy="106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2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Знак результата позволяет быстро определить угол между векторами без дополнительных построений.
</a:t>
            </a:r>
            <a:endParaRPr lang="en-US" sz="1302" dirty="0"/>
          </a:p>
        </p:txBody>
      </p:sp>
      <p:sp>
        <p:nvSpPr>
          <p:cNvPr id="11" name="Text 4"/>
          <p:cNvSpPr txBox="1"/>
          <p:nvPr/>
        </p:nvSpPr>
        <p:spPr>
          <a:xfrm>
            <a:off x="5102100" y="4141425"/>
            <a:ext cx="3681900" cy="14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2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геометрии, 9 класс
</a:t>
            </a:r>
            <a:endParaRPr lang="en-US" sz="802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440700"/>
            <a:ext cx="8418900" cy="57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Перпендикулярность векторов
</a:t>
            </a:r>
            <a:endParaRPr lang="en-US" sz="1812" dirty="0"/>
          </a:p>
        </p:txBody>
      </p:sp>
      <p:sp>
        <p:nvSpPr>
          <p:cNvPr id="8" name="Text 1"/>
          <p:cNvSpPr txBox="1"/>
          <p:nvPr/>
        </p:nvSpPr>
        <p:spPr>
          <a:xfrm>
            <a:off x="8863808" y="4930166"/>
            <a:ext cx="196500" cy="7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89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489" dirty="0"/>
          </a:p>
        </p:txBody>
      </p:sp>
      <p:sp>
        <p:nvSpPr>
          <p:cNvPr id="9" name="Text 2"/>
          <p:cNvSpPr txBox="1"/>
          <p:nvPr/>
        </p:nvSpPr>
        <p:spPr>
          <a:xfrm>
            <a:off x="360000" y="2352550"/>
            <a:ext cx="2728500" cy="1472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43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признак
</a:t>
            </a:r>
            <a:pPr algn="l" indent="0" marL="0">
              <a:lnSpc>
                <a:spcPct val="115000"/>
              </a:lnSpc>
              <a:buNone/>
            </a:pPr>
            <a:r>
              <a:rPr lang="en-US" sz="646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19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скалярное произведение равно нулю, то векторы перпендикулярны. Это один из самых удобных способов найти прямой угол в задачах по геометрии и координатам.
</a:t>
            </a:r>
            <a:endParaRPr lang="en-US" sz="1343" dirty="0"/>
          </a:p>
        </p:txBody>
      </p:sp>
      <p:sp>
        <p:nvSpPr>
          <p:cNvPr id="10" name="Text 3"/>
          <p:cNvSpPr txBox="1"/>
          <p:nvPr/>
        </p:nvSpPr>
        <p:spPr>
          <a:xfrm>
            <a:off x="3207750" y="2352563"/>
            <a:ext cx="2728500" cy="1472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43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применяется
</a:t>
            </a:r>
            <a:pPr algn="l" indent="0" marL="0">
              <a:lnSpc>
                <a:spcPct val="115000"/>
              </a:lnSpc>
              <a:buNone/>
            </a:pPr>
            <a:r>
              <a:rPr lang="en-US" sz="646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19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Признак используют в доказательствах свойств фигур, при проверке прямоугольности и в задачах, где нужно подтвердить наличие прямого угла по вычислениям.
</a:t>
            </a:r>
            <a:endParaRPr lang="en-US" sz="1343" dirty="0"/>
          </a:p>
        </p:txBody>
      </p:sp>
      <p:sp>
        <p:nvSpPr>
          <p:cNvPr id="11" name="Text 4"/>
          <p:cNvSpPr txBox="1"/>
          <p:nvPr/>
        </p:nvSpPr>
        <p:spPr>
          <a:xfrm>
            <a:off x="6055500" y="2352563"/>
            <a:ext cx="2728500" cy="1472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43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это важно
</a:t>
            </a:r>
            <a:pPr algn="l" indent="0" marL="0">
              <a:lnSpc>
                <a:spcPct val="115000"/>
              </a:lnSpc>
              <a:buNone/>
            </a:pPr>
            <a:r>
              <a:rPr lang="en-US" sz="646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19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Вместо длинных построений можно получить точный ответ через числа. Это экономит время и делает решение более надёжным, особенно в координатных задачах.
</a:t>
            </a:r>
            <a:endParaRPr lang="en-US" sz="1343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27068" y="1516014"/>
            <a:ext cx="470400" cy="4704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027068" y="2736572"/>
            <a:ext cx="470400" cy="418133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043737" y="3895534"/>
            <a:ext cx="437063" cy="499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360000" y="440700"/>
            <a:ext cx="5843100" cy="57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Смысл проекции в скалярном произведении
</a:t>
            </a:r>
            <a:endParaRPr lang="en-US" sz="1812" dirty="0"/>
          </a:p>
        </p:txBody>
      </p:sp>
      <p:sp>
        <p:nvSpPr>
          <p:cNvPr id="13" name="Text 1"/>
          <p:cNvSpPr txBox="1"/>
          <p:nvPr/>
        </p:nvSpPr>
        <p:spPr>
          <a:xfrm>
            <a:off x="8863808" y="4930166"/>
            <a:ext cx="196500" cy="7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89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489" dirty="0"/>
          </a:p>
        </p:txBody>
      </p:sp>
      <p:sp>
        <p:nvSpPr>
          <p:cNvPr id="14" name="Text 2"/>
          <p:cNvSpPr txBox="1"/>
          <p:nvPr/>
        </p:nvSpPr>
        <p:spPr>
          <a:xfrm>
            <a:off x="360000" y="1218125"/>
            <a:ext cx="4453800" cy="10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Направление
</a:t>
            </a:r>
            <a:pPr algn="l" indent="0" marL="0">
              <a:lnSpc>
                <a:spcPct val="115000"/>
              </a:lnSpc>
              <a:buNone/>
            </a:pPr>
            <a:r>
              <a:rPr lang="en-US" sz="40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2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Скалярное произведение показывает, насколько один вектор «смотрит» в сторону другого. Чем ближе направления, тем сильнее положительный вклад в результат.
</a:t>
            </a:r>
            <a:endParaRPr lang="en-US" sz="1102" dirty="0"/>
          </a:p>
        </p:txBody>
      </p:sp>
      <p:sp>
        <p:nvSpPr>
          <p:cNvPr id="15" name="Text 3"/>
          <p:cNvSpPr txBox="1"/>
          <p:nvPr/>
        </p:nvSpPr>
        <p:spPr>
          <a:xfrm>
            <a:off x="360000" y="2412553"/>
            <a:ext cx="4453800" cy="10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Проекция
</a:t>
            </a:r>
            <a:pPr algn="l" indent="0" marL="0">
              <a:lnSpc>
                <a:spcPct val="115000"/>
              </a:lnSpc>
              <a:buNone/>
            </a:pPr>
            <a:r>
              <a:rPr lang="en-US" sz="40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2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Проекция помогает увидеть, какая часть одного вектора действует вдоль другого. Поэтому важна не только длина, но и угол между ними.
</a:t>
            </a:r>
            <a:endParaRPr lang="en-US" sz="1102" dirty="0"/>
          </a:p>
        </p:txBody>
      </p:sp>
      <p:sp>
        <p:nvSpPr>
          <p:cNvPr id="16" name="Text 4"/>
          <p:cNvSpPr txBox="1"/>
          <p:nvPr/>
        </p:nvSpPr>
        <p:spPr>
          <a:xfrm>
            <a:off x="360000" y="3612201"/>
            <a:ext cx="4453800" cy="10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Противоположные стороны
</a:t>
            </a:r>
            <a:pPr algn="l" indent="0" marL="0">
              <a:lnSpc>
                <a:spcPct val="115000"/>
              </a:lnSpc>
              <a:buNone/>
            </a:pPr>
            <a:r>
              <a:rPr lang="en-US" sz="40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2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векторы направлены в разные стороны, результат становится отрицательным. Это означает, что направления частично «мешают» друг другу, а не усиливают.
</a:t>
            </a:r>
            <a:endParaRPr lang="en-US" sz="1102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94313" y="1281268"/>
            <a:ext cx="4084500" cy="330270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360000" y="440700"/>
            <a:ext cx="8418900" cy="57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вычисления по координатам
</a:t>
            </a:r>
            <a:endParaRPr lang="en-US" sz="1812" dirty="0"/>
          </a:p>
        </p:txBody>
      </p:sp>
      <p:sp>
        <p:nvSpPr>
          <p:cNvPr id="12" name="Text 1"/>
          <p:cNvSpPr txBox="1"/>
          <p:nvPr/>
        </p:nvSpPr>
        <p:spPr>
          <a:xfrm>
            <a:off x="8863808" y="4930166"/>
            <a:ext cx="196500" cy="7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89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489" dirty="0"/>
          </a:p>
        </p:txBody>
      </p:sp>
      <p:sp>
        <p:nvSpPr>
          <p:cNvPr id="13" name="Text 2"/>
          <p:cNvSpPr txBox="1"/>
          <p:nvPr/>
        </p:nvSpPr>
        <p:spPr>
          <a:xfrm>
            <a:off x="657775" y="1311375"/>
            <a:ext cx="36504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Записываем данные
</a:t>
            </a:r>
            <a:pPr algn="l" indent="0" marL="0">
              <a:lnSpc>
                <a:spcPct val="115000"/>
              </a:lnSpc>
              <a:buNone/>
            </a:pPr>
            <a:r>
              <a:rPr lang="en-US" sz="50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Пусть заданы векторы a(3, 4) и b(2, -1). Сначала внимательно выписываем координаты, чтобы не перепутать их порядок и не потерять знак у отрицательной координаты.
</a:t>
            </a:r>
            <a:endParaRPr lang="en-US" sz="1002" dirty="0"/>
          </a:p>
        </p:txBody>
      </p:sp>
      <p:sp>
        <p:nvSpPr>
          <p:cNvPr id="14" name="Text 3"/>
          <p:cNvSpPr txBox="1"/>
          <p:nvPr/>
        </p:nvSpPr>
        <p:spPr>
          <a:xfrm>
            <a:off x="657775" y="2194572"/>
            <a:ext cx="36504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Применяем формулу
</a:t>
            </a:r>
            <a:pPr algn="l" indent="0" marL="0">
              <a:lnSpc>
                <a:spcPct val="115000"/>
              </a:lnSpc>
              <a:buNone/>
            </a:pPr>
            <a:r>
              <a:rPr lang="en-US" sz="50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координат на плоскости используем правило a·b = x1×2 + y1y2. Подставляем числа: 3·2 + 4·(-1). Здесь важно каждое произведение считать отдельно.
</a:t>
            </a:r>
            <a:endParaRPr lang="en-US" sz="1002" dirty="0"/>
          </a:p>
        </p:txBody>
      </p:sp>
      <p:sp>
        <p:nvSpPr>
          <p:cNvPr id="15" name="Text 4"/>
          <p:cNvSpPr txBox="1"/>
          <p:nvPr/>
        </p:nvSpPr>
        <p:spPr>
          <a:xfrm>
            <a:off x="657775" y="3077792"/>
            <a:ext cx="36504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Считаем результат
</a:t>
            </a:r>
            <a:pPr algn="l" indent="0" marL="0">
              <a:lnSpc>
                <a:spcPct val="115000"/>
              </a:lnSpc>
              <a:buNone/>
            </a:pPr>
            <a:r>
              <a:rPr lang="en-US" sz="50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Получаем 6 — 4 = 2. Это значение скалярного произведения, то есть не вектор, а обычное число, которое можно сразу анализировать по знаку.
</a:t>
            </a:r>
            <a:endParaRPr lang="en-US" sz="1002" dirty="0"/>
          </a:p>
        </p:txBody>
      </p:sp>
      <p:sp>
        <p:nvSpPr>
          <p:cNvPr id="16" name="Text 5"/>
          <p:cNvSpPr txBox="1"/>
          <p:nvPr/>
        </p:nvSpPr>
        <p:spPr>
          <a:xfrm>
            <a:off x="657775" y="3961015"/>
            <a:ext cx="36504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Делаем вывод
</a:t>
            </a:r>
            <a:pPr algn="l" indent="0" marL="0">
              <a:lnSpc>
                <a:spcPct val="115000"/>
              </a:lnSpc>
              <a:buNone/>
            </a:pPr>
            <a:r>
              <a:rPr lang="en-US" sz="50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Положительный результат означает, что угол между векторами острый. Значит, направления векторов в целом совпадают, хотя один из них частично отклонён от другого.
</a:t>
            </a:r>
            <a:endParaRPr lang="en-US" sz="1002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60000" y="440700"/>
            <a:ext cx="7951200" cy="57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результата по смыслу
</a:t>
            </a:r>
            <a:endParaRPr lang="en-US" sz="1812" dirty="0"/>
          </a:p>
        </p:txBody>
      </p:sp>
      <p:sp>
        <p:nvSpPr>
          <p:cNvPr id="9" name="Text 1"/>
          <p:cNvSpPr txBox="1"/>
          <p:nvPr/>
        </p:nvSpPr>
        <p:spPr>
          <a:xfrm>
            <a:off x="8863808" y="4930166"/>
            <a:ext cx="196500" cy="7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89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489" dirty="0"/>
          </a:p>
        </p:txBody>
      </p:sp>
      <p:sp>
        <p:nvSpPr>
          <p:cNvPr id="10" name="Text 2"/>
          <p:cNvSpPr txBox="1"/>
          <p:nvPr/>
        </p:nvSpPr>
        <p:spPr>
          <a:xfrm>
            <a:off x="360000" y="1983250"/>
            <a:ext cx="2746800" cy="117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Острый угол
</a:t>
            </a:r>
            <a:pPr algn="l" indent="0" marL="0">
              <a:lnSpc>
                <a:spcPct val="115000"/>
              </a:lnSpc>
              <a:buNone/>
            </a:pPr>
            <a:r>
              <a:rPr lang="en-US" sz="60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2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векторы смотрят примерно в одну сторону, скалярное произведение получается положительным. Это первый быстрый способ проверить, не ошиблись ли в вычислениях.
</a:t>
            </a:r>
            <a:endParaRPr lang="en-US" sz="1102" dirty="0"/>
          </a:p>
        </p:txBody>
      </p:sp>
      <p:sp>
        <p:nvSpPr>
          <p:cNvPr id="11" name="Text 3"/>
          <p:cNvSpPr txBox="1"/>
          <p:nvPr/>
        </p:nvSpPr>
        <p:spPr>
          <a:xfrm>
            <a:off x="3199473" y="1983250"/>
            <a:ext cx="2746800" cy="117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Прямой угол
</a:t>
            </a:r>
            <a:pPr algn="l" indent="0" marL="0">
              <a:lnSpc>
                <a:spcPct val="115000"/>
              </a:lnSpc>
              <a:buNone/>
            </a:pPr>
            <a:r>
              <a:rPr lang="en-US" sz="60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2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векторы перпендикулярны, их скалярное произведение равно нулю. Такой результат сразу подсказывает, что между ними есть прямой угол.
</a:t>
            </a:r>
            <a:endParaRPr lang="en-US" sz="1102" dirty="0"/>
          </a:p>
        </p:txBody>
      </p:sp>
      <p:sp>
        <p:nvSpPr>
          <p:cNvPr id="12" name="Text 4"/>
          <p:cNvSpPr txBox="1"/>
          <p:nvPr/>
        </p:nvSpPr>
        <p:spPr>
          <a:xfrm>
            <a:off x="6038950" y="1983250"/>
            <a:ext cx="2746800" cy="117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Тупой угол
</a:t>
            </a:r>
            <a:pPr algn="l" indent="0" marL="0">
              <a:lnSpc>
                <a:spcPct val="115000"/>
              </a:lnSpc>
              <a:buNone/>
            </a:pPr>
            <a:r>
              <a:rPr lang="en-US" sz="60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2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один вектор направлен в противоположную сторону, значение становится отрицательным. Тогда ответ согласуется с тупым углом между векторами.
</a:t>
            </a:r>
            <a:endParaRPr lang="en-US" sz="1102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0000" y="1502405"/>
            <a:ext cx="4491900" cy="281041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440700"/>
            <a:ext cx="6328200" cy="57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школьные задачи, где используется скалярное произведение
</a:t>
            </a:r>
            <a:endParaRPr lang="en-US" sz="1812" dirty="0"/>
          </a:p>
        </p:txBody>
      </p:sp>
      <p:sp>
        <p:nvSpPr>
          <p:cNvPr id="8" name="Text 1"/>
          <p:cNvSpPr txBox="1"/>
          <p:nvPr/>
        </p:nvSpPr>
        <p:spPr>
          <a:xfrm>
            <a:off x="5102100" y="1768875"/>
            <a:ext cx="3681900" cy="1065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2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показывает, что тема нужна не только для вычислений, но и для проверки свойств фигур и углов в типовых задачах.
</a:t>
            </a:r>
            <a:endParaRPr lang="en-US" sz="1302" dirty="0"/>
          </a:p>
        </p:txBody>
      </p:sp>
      <p:sp>
        <p:nvSpPr>
          <p:cNvPr id="9" name="Text 2"/>
          <p:cNvSpPr txBox="1"/>
          <p:nvPr/>
        </p:nvSpPr>
        <p:spPr>
          <a:xfrm>
            <a:off x="8863808" y="4930166"/>
            <a:ext cx="196500" cy="7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89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489" dirty="0"/>
          </a:p>
        </p:txBody>
      </p:sp>
      <p:sp>
        <p:nvSpPr>
          <p:cNvPr id="10" name="Text 3"/>
          <p:cNvSpPr txBox="1"/>
          <p:nvPr/>
        </p:nvSpPr>
        <p:spPr>
          <a:xfrm>
            <a:off x="5102100" y="2980450"/>
            <a:ext cx="3681900" cy="106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2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школьники используют скалярное произведение для нахождения угла и проверки прямого угла; остальные применения дополняют эти основные задачи.
</a:t>
            </a:r>
            <a:endParaRPr lang="en-US" sz="1302" dirty="0"/>
          </a:p>
        </p:txBody>
      </p:sp>
      <p:sp>
        <p:nvSpPr>
          <p:cNvPr id="11" name="Text 4"/>
          <p:cNvSpPr txBox="1"/>
          <p:nvPr/>
        </p:nvSpPr>
        <p:spPr>
          <a:xfrm>
            <a:off x="5102100" y="4141425"/>
            <a:ext cx="3681900" cy="14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Схематическое сравнение по типовым заданиям школьного курса геометрии 9 класса
</a:t>
            </a:r>
            <a:endParaRPr lang="en-US" sz="721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3070" y="1311375"/>
            <a:ext cx="7857859" cy="21378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440700"/>
            <a:ext cx="7591200" cy="57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Знак скалярного произведения и геометрический смысл
</a:t>
            </a:r>
            <a:endParaRPr lang="en-US" sz="1812" dirty="0"/>
          </a:p>
        </p:txBody>
      </p:sp>
      <p:sp>
        <p:nvSpPr>
          <p:cNvPr id="8" name="Text 1"/>
          <p:cNvSpPr txBox="1"/>
          <p:nvPr/>
        </p:nvSpPr>
        <p:spPr>
          <a:xfrm>
            <a:off x="4702075" y="3609800"/>
            <a:ext cx="4081800" cy="9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2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Знак скалярного произведения сразу показывает взаимное расположение векторов, а нулевое значение служит признаком перпендикулярности.
</a:t>
            </a:r>
            <a:endParaRPr lang="en-US" sz="1202" dirty="0"/>
          </a:p>
        </p:txBody>
      </p:sp>
      <p:sp>
        <p:nvSpPr>
          <p:cNvPr id="9" name="Text 2"/>
          <p:cNvSpPr txBox="1"/>
          <p:nvPr/>
        </p:nvSpPr>
        <p:spPr>
          <a:xfrm>
            <a:off x="8863808" y="4930166"/>
            <a:ext cx="196500" cy="7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89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489" dirty="0"/>
          </a:p>
        </p:txBody>
      </p:sp>
      <p:sp>
        <p:nvSpPr>
          <p:cNvPr id="10" name="Text 3"/>
          <p:cNvSpPr txBox="1"/>
          <p:nvPr/>
        </p:nvSpPr>
        <p:spPr>
          <a:xfrm>
            <a:off x="360000" y="3609800"/>
            <a:ext cx="4081800" cy="9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2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помогает быстро связать знак результата с видом угла между векторами и сделать правильный вывод без лишних построений.
</a:t>
            </a:r>
            <a:endParaRPr lang="en-US" sz="1202" dirty="0"/>
          </a:p>
        </p:txBody>
      </p:sp>
      <p:sp>
        <p:nvSpPr>
          <p:cNvPr id="11" name="Text 4"/>
          <p:cNvSpPr txBox="1"/>
          <p:nvPr/>
        </p:nvSpPr>
        <p:spPr>
          <a:xfrm>
            <a:off x="360000" y="1091575"/>
            <a:ext cx="3681900" cy="14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2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геометрии, 9 класс
</a:t>
            </a:r>
            <a:endParaRPr lang="en-US" sz="802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4028" y="1311376"/>
            <a:ext cx="8415944" cy="31893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440700"/>
            <a:ext cx="6328200" cy="37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решения задач на скалярное произведение
</a:t>
            </a:r>
            <a:endParaRPr lang="en-US" sz="1812" dirty="0"/>
          </a:p>
        </p:txBody>
      </p:sp>
      <p:sp>
        <p:nvSpPr>
          <p:cNvPr id="8" name="Text 1"/>
          <p:cNvSpPr txBox="1"/>
          <p:nvPr/>
        </p:nvSpPr>
        <p:spPr>
          <a:xfrm>
            <a:off x="8863808" y="4930166"/>
            <a:ext cx="196500" cy="7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89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489" dirty="0"/>
          </a:p>
        </p:txBody>
      </p:sp>
      <p:sp>
        <p:nvSpPr>
          <p:cNvPr id="9" name="Text 2"/>
          <p:cNvSpPr txBox="1"/>
          <p:nvPr/>
        </p:nvSpPr>
        <p:spPr>
          <a:xfrm>
            <a:off x="360000" y="868485"/>
            <a:ext cx="6328200" cy="23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 для школьных задач по векторам и координатам
</a:t>
            </a:r>
            <a:endParaRPr lang="en-US" sz="11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4683" y="1812469"/>
            <a:ext cx="357600" cy="317867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311483" y="1792602"/>
            <a:ext cx="357600" cy="3576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148283" y="1792602"/>
            <a:ext cx="357600" cy="3576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360000" y="440700"/>
            <a:ext cx="5843100" cy="57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 теоремой косинусов
</a:t>
            </a:r>
            <a:endParaRPr lang="en-US" sz="1812" dirty="0"/>
          </a:p>
        </p:txBody>
      </p:sp>
      <p:sp>
        <p:nvSpPr>
          <p:cNvPr id="13" name="Text 1"/>
          <p:cNvSpPr txBox="1"/>
          <p:nvPr/>
        </p:nvSpPr>
        <p:spPr>
          <a:xfrm>
            <a:off x="8863808" y="4930166"/>
            <a:ext cx="196500" cy="7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89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489" dirty="0"/>
          </a:p>
        </p:txBody>
      </p:sp>
      <p:sp>
        <p:nvSpPr>
          <p:cNvPr id="14" name="Text 2"/>
          <p:cNvSpPr txBox="1"/>
          <p:nvPr/>
        </p:nvSpPr>
        <p:spPr>
          <a:xfrm>
            <a:off x="360000" y="2495450"/>
            <a:ext cx="2750400" cy="147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88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Общий язык формул
</a:t>
            </a:r>
            <a:pPr algn="l" indent="0" marL="0">
              <a:lnSpc>
                <a:spcPct val="115000"/>
              </a:lnSpc>
              <a:buNone/>
            </a:pPr>
            <a:r>
              <a:rPr lang="en-US" sz="433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88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Скалярное произведение и теорема косинусов описывают одну и ту же связь: длины сторон и угол между ними. Поэтому обе формулы удобно применять вместе.
</a:t>
            </a:r>
            <a:endParaRPr lang="en-US" sz="1288" dirty="0"/>
          </a:p>
        </p:txBody>
      </p:sp>
      <p:sp>
        <p:nvSpPr>
          <p:cNvPr id="15" name="Text 3"/>
          <p:cNvSpPr txBox="1"/>
          <p:nvPr/>
        </p:nvSpPr>
        <p:spPr>
          <a:xfrm>
            <a:off x="3196800" y="2495450"/>
            <a:ext cx="2750400" cy="147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88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Треугольники без лишних шагов
</a:t>
            </a:r>
            <a:pPr algn="l" indent="0" marL="0">
              <a:lnSpc>
                <a:spcPct val="115000"/>
              </a:lnSpc>
              <a:buNone/>
            </a:pPr>
            <a:r>
              <a:rPr lang="en-US" sz="433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88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задачах на треугольники можно выразить угол через стороны или проверить длину стороны по известным данным. Это делает вычисления короче и понятнее.
</a:t>
            </a:r>
            <a:endParaRPr lang="en-US" sz="1288" dirty="0"/>
          </a:p>
        </p:txBody>
      </p:sp>
      <p:sp>
        <p:nvSpPr>
          <p:cNvPr id="16" name="Text 4"/>
          <p:cNvSpPr txBox="1"/>
          <p:nvPr/>
        </p:nvSpPr>
        <p:spPr>
          <a:xfrm>
            <a:off x="6033600" y="2495450"/>
            <a:ext cx="2750400" cy="147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88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разделов геометрии
</a:t>
            </a:r>
            <a:pPr algn="l" indent="0" marL="0">
              <a:lnSpc>
                <a:spcPct val="115000"/>
              </a:lnSpc>
              <a:buNone/>
            </a:pPr>
            <a:r>
              <a:rPr lang="en-US" sz="433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88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соединяет векторы, углы и свойства фигур в один рабочий инструмент. Именно поэтому она полезна не только в этой главе, но и дальше.
</a:t>
            </a:r>
            <a:endParaRPr lang="en-US" sz="1288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45450" y="1255289"/>
            <a:ext cx="4238400" cy="980958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439800" y="2453026"/>
            <a:ext cx="4238400" cy="980958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545450" y="3650659"/>
            <a:ext cx="4238400" cy="980958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360000" y="440700"/>
            <a:ext cx="5843100" cy="57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Применение в физике, навигации и компьютерной графике
</a:t>
            </a:r>
            <a:endParaRPr lang="en-US" sz="1812" dirty="0"/>
          </a:p>
        </p:txBody>
      </p:sp>
      <p:sp>
        <p:nvSpPr>
          <p:cNvPr id="12" name="Text 1"/>
          <p:cNvSpPr txBox="1"/>
          <p:nvPr/>
        </p:nvSpPr>
        <p:spPr>
          <a:xfrm>
            <a:off x="8863808" y="4930166"/>
            <a:ext cx="196500" cy="7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89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489" dirty="0"/>
          </a:p>
        </p:txBody>
      </p:sp>
      <p:sp>
        <p:nvSpPr>
          <p:cNvPr id="13" name="Text 2"/>
          <p:cNvSpPr txBox="1"/>
          <p:nvPr/>
        </p:nvSpPr>
        <p:spPr>
          <a:xfrm>
            <a:off x="360000" y="1254668"/>
            <a:ext cx="3932100" cy="95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91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Сила и движение
</a:t>
            </a:r>
            <a:pPr algn="l" indent="0" marL="0">
              <a:lnSpc>
                <a:spcPct val="115000"/>
              </a:lnSpc>
              <a:buNone/>
            </a:pPr>
            <a:r>
              <a:rPr lang="en-US" sz="667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физике важно не всё направление силы, а только её часть вдоль движения. Скалярное произведение помогает найти именно этот вклад, поэтому им пользуются при расчёте работы. На схеме удобно показать силу, наклонённую к траектории под углом.
</a:t>
            </a:r>
            <a:endParaRPr lang="en-US" sz="991" dirty="0"/>
          </a:p>
        </p:txBody>
      </p:sp>
      <p:sp>
        <p:nvSpPr>
          <p:cNvPr id="14" name="Text 3"/>
          <p:cNvSpPr txBox="1"/>
          <p:nvPr/>
        </p:nvSpPr>
        <p:spPr>
          <a:xfrm>
            <a:off x="360000" y="2452355"/>
            <a:ext cx="3932100" cy="95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8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Ориентирование и путь
</a:t>
            </a:r>
            <a:pPr algn="l" indent="0" marL="0">
              <a:lnSpc>
                <a:spcPct val="115000"/>
              </a:lnSpc>
              <a:buNone/>
            </a:pPr>
            <a:r>
              <a:rPr lang="en-US" sz="733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88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навигации сравнивают, насколько два направления совпадают или расходятся. Это полезно для движения по маршруту, поворотов и оценки курса. На изображении можно показать стрелки на карте и их угол друг к другу.
</a:t>
            </a:r>
            <a:endParaRPr lang="en-US" sz="1088" dirty="0"/>
          </a:p>
        </p:txBody>
      </p:sp>
      <p:sp>
        <p:nvSpPr>
          <p:cNvPr id="15" name="Text 4"/>
          <p:cNvSpPr txBox="1"/>
          <p:nvPr/>
        </p:nvSpPr>
        <p:spPr>
          <a:xfrm>
            <a:off x="360000" y="3650038"/>
            <a:ext cx="3932100" cy="95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9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Свет в 3D-сцене
</a:t>
            </a:r>
            <a:pPr algn="l" indent="0" marL="0">
              <a:lnSpc>
                <a:spcPct val="115000"/>
              </a:lnSpc>
              <a:buNone/>
            </a:pPr>
            <a:r>
              <a:rPr lang="en-US" sz="713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9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компьютерной графике скалярное произведение помогает понять, как поверхность «смотрит» на источник света. От этого зависит яркость участка и реалистичность изображения. Уместна 3D-сцена с объектом, светом и выделенной гранью.
</a:t>
            </a:r>
            <a:endParaRPr lang="en-US" sz="1059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60000" y="440700"/>
            <a:ext cx="7401900" cy="57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при работе со скалярным произведением
</a:t>
            </a:r>
            <a:endParaRPr lang="en-US" sz="1812" dirty="0"/>
          </a:p>
        </p:txBody>
      </p:sp>
      <p:sp>
        <p:nvSpPr>
          <p:cNvPr id="10" name="Text 1"/>
          <p:cNvSpPr txBox="1"/>
          <p:nvPr/>
        </p:nvSpPr>
        <p:spPr>
          <a:xfrm>
            <a:off x="8863808" y="4930166"/>
            <a:ext cx="196500" cy="7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89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489" dirty="0"/>
          </a:p>
        </p:txBody>
      </p:sp>
      <p:sp>
        <p:nvSpPr>
          <p:cNvPr id="11" name="Text 2"/>
          <p:cNvSpPr txBox="1"/>
          <p:nvPr/>
        </p:nvSpPr>
        <p:spPr>
          <a:xfrm>
            <a:off x="359950" y="2063250"/>
            <a:ext cx="2034900" cy="135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Путают разные произведения
</a:t>
            </a:r>
            <a:pPr algn="l" indent="0" marL="0">
              <a:lnSpc>
                <a:spcPct val="115000"/>
              </a:lnSpc>
              <a:buNone/>
            </a:pPr>
            <a:r>
              <a:rPr lang="en-US" sz="50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Скалярное произведение иногда ошибочно смешивают с векторным. Нужно помнить: здесь результатом всегда является число, а не стрелка с направлением.
</a:t>
            </a:r>
            <a:endParaRPr lang="en-US" sz="1102" dirty="0"/>
          </a:p>
        </p:txBody>
      </p:sp>
      <p:sp>
        <p:nvSpPr>
          <p:cNvPr id="12" name="Text 3"/>
          <p:cNvSpPr txBox="1"/>
          <p:nvPr/>
        </p:nvSpPr>
        <p:spPr>
          <a:xfrm>
            <a:off x="2489674" y="2063250"/>
            <a:ext cx="2034900" cy="135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Забывают знаки координат
</a:t>
            </a:r>
            <a:pPr algn="l" indent="0" marL="0">
              <a:lnSpc>
                <a:spcPct val="115000"/>
              </a:lnSpc>
              <a:buNone/>
            </a:pPr>
            <a:r>
              <a:rPr lang="en-US" sz="50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 часто ошибки появляются при отрицательных числах. Один неверный знак в координатах меняет результат и может исказить вывод о виде угла.
</a:t>
            </a:r>
            <a:endParaRPr lang="en-US" sz="1102" dirty="0"/>
          </a:p>
        </p:txBody>
      </p:sp>
      <p:sp>
        <p:nvSpPr>
          <p:cNvPr id="13" name="Text 4"/>
          <p:cNvSpPr txBox="1"/>
          <p:nvPr/>
        </p:nvSpPr>
        <p:spPr>
          <a:xfrm>
            <a:off x="4619399" y="2063250"/>
            <a:ext cx="2034900" cy="135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учитывают угол
</a:t>
            </a:r>
            <a:pPr algn="l" indent="0" marL="0">
              <a:lnSpc>
                <a:spcPct val="115000"/>
              </a:lnSpc>
              <a:buNone/>
            </a:pPr>
            <a:r>
              <a:rPr lang="en-US" sz="50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применять формулу через длины, важно правильно взять косинус угла между векторами. Иначе ответ получится формально верным по записи, но неверным по смыслу.
</a:t>
            </a:r>
            <a:endParaRPr lang="en-US" sz="1102" dirty="0"/>
          </a:p>
        </p:txBody>
      </p:sp>
      <p:sp>
        <p:nvSpPr>
          <p:cNvPr id="14" name="Text 5"/>
          <p:cNvSpPr txBox="1"/>
          <p:nvPr/>
        </p:nvSpPr>
        <p:spPr>
          <a:xfrm>
            <a:off x="6749117" y="2063250"/>
            <a:ext cx="2034900" cy="135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Неверно читают ответ
</a:t>
            </a:r>
            <a:pPr algn="l" indent="0" marL="0">
              <a:lnSpc>
                <a:spcPct val="115000"/>
              </a:lnSpc>
              <a:buNone/>
            </a:pPr>
            <a:r>
              <a:rPr lang="en-US" sz="50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вычисления нужно сразу понять, что означает число: перпендикулярность, острый или тупой угол. Ответ в виде вектора здесь недопустим.
</a:t>
            </a:r>
            <a:endParaRPr lang="en-US" sz="1102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92050" y="2138675"/>
            <a:ext cx="4491900" cy="152592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440700"/>
            <a:ext cx="5843100" cy="57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Короткая памятка для решения задач
</a:t>
            </a:r>
            <a:endParaRPr lang="en-US" sz="1812" dirty="0"/>
          </a:p>
        </p:txBody>
      </p:sp>
      <p:sp>
        <p:nvSpPr>
          <p:cNvPr id="8" name="Text 1"/>
          <p:cNvSpPr txBox="1"/>
          <p:nvPr/>
        </p:nvSpPr>
        <p:spPr>
          <a:xfrm>
            <a:off x="360000" y="1762938"/>
            <a:ext cx="3681900" cy="1065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2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Памятка помогает быстро выбрать нужную формулу и сразу проверить смысл полученного результата в типовых задачах по векторам.
</a:t>
            </a:r>
            <a:endParaRPr lang="en-US" sz="1302" dirty="0"/>
          </a:p>
        </p:txBody>
      </p:sp>
      <p:sp>
        <p:nvSpPr>
          <p:cNvPr id="9" name="Text 2"/>
          <p:cNvSpPr txBox="1"/>
          <p:nvPr/>
        </p:nvSpPr>
        <p:spPr>
          <a:xfrm>
            <a:off x="8863808" y="4930166"/>
            <a:ext cx="196500" cy="7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89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489" dirty="0"/>
          </a:p>
        </p:txBody>
      </p:sp>
      <p:sp>
        <p:nvSpPr>
          <p:cNvPr id="10" name="Text 3"/>
          <p:cNvSpPr txBox="1"/>
          <p:nvPr/>
        </p:nvSpPr>
        <p:spPr>
          <a:xfrm>
            <a:off x="360000" y="2974513"/>
            <a:ext cx="3681900" cy="106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2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выбирают данные, затем формулу, после чего проверяют знак результата и делают геометрический вывод.
</a:t>
            </a:r>
            <a:endParaRPr lang="en-US" sz="1302" dirty="0"/>
          </a:p>
        </p:txBody>
      </p:sp>
      <p:sp>
        <p:nvSpPr>
          <p:cNvPr id="11" name="Text 4"/>
          <p:cNvSpPr txBox="1"/>
          <p:nvPr/>
        </p:nvSpPr>
        <p:spPr>
          <a:xfrm>
            <a:off x="360000" y="4143450"/>
            <a:ext cx="3681900" cy="1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2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геометрии 9 класса
</a:t>
            </a:r>
            <a:endParaRPr lang="en-US" sz="802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705952" y="2012050"/>
            <a:ext cx="5732100" cy="50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974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Скалярное произведение: число, которое помогает видеть геометрию
</a:t>
            </a:r>
            <a:endParaRPr lang="en-US" sz="1974" dirty="0"/>
          </a:p>
        </p:txBody>
      </p:sp>
      <p:sp>
        <p:nvSpPr>
          <p:cNvPr id="5" name="Text 1"/>
          <p:cNvSpPr txBox="1"/>
          <p:nvPr/>
        </p:nvSpPr>
        <p:spPr>
          <a:xfrm>
            <a:off x="2290118" y="2714743"/>
            <a:ext cx="4509300" cy="67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Скалярное произведение связывает длины, направления и углы в одном числе. Оно помогает находить угол между векторами, проверять перпендикулярность и уверенно решать школьные задачи по геометрии.
</a:t>
            </a:r>
            <a:endParaRPr lang="en-US" sz="1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2026-06-03T12:03:16Z</dcterms:created>
  <dcterms:modified xsi:type="dcterms:W3CDTF">2026-06-03T12:03:16Z</dcterms:modified>
</cp:coreProperties>
</file>