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как географическая проблема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проблема, меняющая воздух, воду, почвы и жизнь людей.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загрязнение стало глобальным вызовом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промышленности, городов и транспорта резко усилил экологическую нагрузку. Сегодня загрязнение выходит за границы стран: его переносят ветры, реки, течения и торговые потоки, затрагивая здоровье людей и устойчивость экосистем далеко от источника.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80190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загрязнения окружающей среды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загрязняется выбросами транспорта, электростанций и предприятий. Особенно опасны мелкие частицы и газы, которые накапливаются в городах, вдоль магистралей и в промышленных зонах, ухудшая качество жизни населения.
</a:t>
            </a:r>
            <a:endParaRPr lang="en-US" sz="1134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накапливают тяжёлые металлы, пестициды и отходы, теряя плодородие. Это особенно заметно рядом с полигонами, дорогами, промышленными площадками и районами добычи полезных ископаемых.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рек, озёр и морей страдают от сточных вод, агрохимикатов и нефтепродуктов. Загрязнение быстро распространяется по бассейнам и прибрежным районам, влияя на питьевое водоснабжение и водные экосистемы.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воздействия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и световое загрязнение меняют привычную среду обитания человека и животных. Они нарушают сон, повышают стресс и сбивают суточные ритмы, даже если не оставляют видимых следов.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примеси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загрязнения требуют особого контроля, потому что сохраняются длительно и воздействуют на большие территории. В географии их рассматривают как один из наиболее серьёзных рисков для населения и природы.
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и их вклад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источников различается по типу территории: в городе доминируют транспорт и отопление, а в промышленных районах — предприятия и энергетика.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связана с ежедневной хозяйственной деятельностью, поэтому меры должны быть адресными для разных регионов.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источникам загрязнения окружающей среды (обобщённые данные)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 городах и промышленных центрах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примеси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представляют PM2.5 и PM10, оксиды азота, диоксид серы, угарный газ и летучие органические соединения. Эти вещества долго сохраняются в воздухе и особенно опасны при ежедневном вдыхании.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дают автомобили, котельные, промышленные предприятия, сжигание мусора и пыль со стройплощадок. В густой застройке загрязнители плохо рассеиваются, поэтому их концентрация быстро возрастает.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как индикатор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дымка над городом — видимый признак неблагоприятной атмосферы. Смог чаще усиливается при слабом ветре, температурной инверсии и высокой транспортной нагрузке, особенно зимой и в часы пик.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заводов и ТЭЦ загрязнение усиливается не только выбросами, но и накоплением примесей в низинах. Риск возрастает для жителей кварталов, расположенных по направлению преобладающих ветров.
</a:t>
            </a:r>
            <a:endParaRPr lang="en-US" sz="1206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мегаполиса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воздуха тесно связана с высокой плотностью населения, ежедневными поездками и постоянным потреблением энергии. Поэтому качество воздуха в мегаполисах становится важным показателем экологической безопасности территории.
</a:t>
            </a:r>
            <a:endParaRPr lang="en-US" sz="10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51613"/>
            <a:ext cx="3887700" cy="1835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Загрязнители воздуха и их воздействие на 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источником загрязнения и здоровьем человека показывает, почему даже малые концентрации опасны при длительном воздействии.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краткие пики опасны, а длительное воздействие повышает риск хронических заболеваний и ухудшает качество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ВОЗ; материалы по качеству атмосферного воздуха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загрязнение воздуха влияет на здоровье населения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повышает вероятность астмы, хронического бронхита и аллергических реакций. Мелкие частицы и раздражающие газы повреждают дыхательные пути и усиливают воспалительные процессы.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вдыхание загрязнённого воздуха связано с ростом ишемической болезни сердца и инсульта. Особенно опасны постоянные превышения норм в районах с интенсивным движением и промышленными выбросами.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страдают дети, пожилые люди, беременные женщины и люди с хроническими заболеваниями. Их организм хуже компенсирует воздействие примесей и медленнее восстанавливается после обострений.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работоспособности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ухудшает концентрацию внимания, качество сна и общую выносливость. Это отражается на учёбе, физической активности и повседневной продуктивности, даже если человек не ощущает острых симптомов.
</a:t>
            </a:r>
            <a:endParaRPr lang="en-US" sz="1307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воздействии загрязнённый воздух может сокращать продолжительность жизни. Чем дольше человек живёт в зоне высоких концентраций, тем выше накопленный риск для здоровья.
</a:t>
            </a:r>
            <a:endParaRPr lang="en-US" sz="13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 воды и их последствия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неочищенные стоки: они быстрее всего попадают в реки и прибрежные зоны, где воздействуют на питьевые и экосистемные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стоков без очистки, тем больше риск эвтрофикации, гибели рыбы и накопления токсинов в цепях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источникам загрязнения водных объектов (обобщённые данные)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пресная и морская вода становятся опасными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21300" y="1191715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сточных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сточных водах часто присутствуют тяжёлые металлы, нитраты, фосфаты, нефтепродукты и патогены. Эти вещества меняют химический состав воды и делают её опасной для людей и живых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02600" y="1191715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ускоряет рост водорослей и снижает содержание кислорода. В результате реки и озёра «цветут», а рыба и другие водные организмы испытывают кислородный дефицит.
</a:t>
            </a:r>
            <a:endParaRPr lang="en-US" sz="1358" dirty="0"/>
          </a:p>
        </p:txBody>
      </p:sp>
      <p:sp>
        <p:nvSpPr>
          <p:cNvPr id="12" name="Text 4"/>
          <p:cNvSpPr txBox="1"/>
          <p:nvPr/>
        </p:nvSpPr>
        <p:spPr>
          <a:xfrm>
            <a:off x="6583900" y="1191715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загрязнение особенно заметно у берегов, где концентрируются стоки, мусор и нефтепродукты. Здесь воздействие на экосистемы усиливается из-за высокой плотности хозяйственной деятельности.
</a:t>
            </a:r>
            <a:endParaRPr lang="en-US" sz="1326" dirty="0"/>
          </a:p>
        </p:txBody>
      </p:sp>
      <p:sp>
        <p:nvSpPr>
          <p:cNvPr id="13" name="Text 5"/>
          <p:cNvSpPr txBox="1"/>
          <p:nvPr/>
        </p:nvSpPr>
        <p:spPr>
          <a:xfrm>
            <a:off x="821300" y="3096590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Мусорные скопления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и ветры собирают пластик в большие пятна, где отходы распадаются на мелкие частицы. Такие зоны становятся долговременными очагами загрязнения и трудно поддаются очистке.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02600" y="3096590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 пище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обнаруживают в рыбе, соли и донных отложениях. Это показывает, что загрязнение уже вошло в пищевые цепи и перестало быть проблемой только поверхности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 от потребления к загрязнению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повседневное потребление превращается в экологическую нагрузку и как раздельный сбор меняет этот путь.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не очищается сам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пластиковые бутылки, пакеты и обломки упаковки быстро заметны, но исчезают очень медленно. Под солнцем и волнами крупные фрагменты постепенно дробятся, превращаясь в невидимые глазу частицы, которые остаются в песке, воде и донных отложениях на долгие годы.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без 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Микрочастицы пластика находят не только в городских водоёмах, но и в морской соли, рыбе и почвах. Они переносятся течениями, ветром и сточными водами, поэтому загрязнение уже нельзя считать локальной проблемой одного берега или одного населённого пункта.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самых удалённых местах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нет крупных промышленных объектов, микропластик попадает в природные экосистемы вместе с осадками, речным стоком и атмосферной пылью. Это показывает, что современная упаковка и бытовой мусор становятся частью глобального круговорота загрязнения.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микропластик как долгоживущий загрязнитель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 деградация земель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60550" y="1171041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химия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применение агрохимикатов нарушает баланс почвы, угнетает полезные микроорганизмы и снижает её способность удерживать влагу. В результате растения развиваются медленнее, а урожайность становится менее устойчивой.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960550" y="1939127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Ртуть, свинец, кадмий и другие металлы накапливаются в почве вокруг промышленных площадок и дорог. Они долго сохраняются в среде и могут попадать в пищевые цепи через сельскохозяйственные культуры.
</a:t>
            </a:r>
            <a:endParaRPr lang="en-US" sz="1251" dirty="0"/>
          </a:p>
        </p:txBody>
      </p:sp>
      <p:sp>
        <p:nvSpPr>
          <p:cNvPr id="13" name="Text 4"/>
          <p:cNvSpPr txBox="1"/>
          <p:nvPr/>
        </p:nvSpPr>
        <p:spPr>
          <a:xfrm>
            <a:off x="3960550" y="2707212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 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топлива, строительный мусор и бытовые свалки ухудшают структуру почвы, перекрывают доступ воздуха и воды к корням. Такие участки постепенно теряют способность поддерживать растительный покров.
</a:t>
            </a:r>
            <a:endParaRPr lang="en-US" sz="1199" dirty="0"/>
          </a:p>
        </p:txBody>
      </p:sp>
      <p:sp>
        <p:nvSpPr>
          <p:cNvPr id="14" name="Text 5"/>
          <p:cNvSpPr txBox="1"/>
          <p:nvPr/>
        </p:nvSpPr>
        <p:spPr>
          <a:xfrm>
            <a:off x="3960550" y="3475298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характерен для несанкционированных свалок, зон рядом с предприятиями, трассами и местами добычи ресурсов. Здесь загрязнение часто сочетается с уплотнением грунта и разрушением природного слоя.
</a:t>
            </a:r>
            <a:endParaRPr lang="en-US" sz="1220" dirty="0"/>
          </a:p>
        </p:txBody>
      </p:sp>
      <p:sp>
        <p:nvSpPr>
          <p:cNvPr id="15" name="Text 6"/>
          <p:cNvSpPr txBox="1"/>
          <p:nvPr/>
        </p:nvSpPr>
        <p:spPr>
          <a:xfrm>
            <a:off x="3960550" y="4243383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 развивается медленно, но восстанавливается ещё дольше. Даже после прекращения воздействия загрязнителей почве требуются годы на самоочищение, если не проводить рекультивацию и мониторинг.
</a:t>
            </a:r>
            <a:endParaRPr lang="en-US" sz="11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загрязнения для экосистем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системы, где загрязнение быстро передаётся по пищевым цепям и нарушает восстановление среды. Локальный сброс часто запускает долговременные изменения на большой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загрязнение воды и почв, тем шире цепной эффект: страдают растения, животные и устойчивость всей экосистемы.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экологической географии и природоохранных обзоров; данные условно-нормированы для наглядности.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757" y="1151850"/>
            <a:ext cx="406168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загрязнения по природным средам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природные среды по-разному реагируют на загрязнение, поэтому универсального решения недостаточно: меры контроля должны быть адресными.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вода, почва и шум вызывают разные риски, но все они требуют отдельного контроля и собственных мер защиты.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экологической географии и санитарной оценки сред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212" y="3032075"/>
            <a:ext cx="29700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социальные потери от загрязнения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повышает число обращений к врачам, увеличивает траты на лекарства и профилактику, а также усиливает нагрузку на систему здравоохранения и семейный бюджет.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 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вынуждены вкладываться в фильтрацию, модернизацию очистных сооружений и мониторинг качества среды. Эти затраты растут там, где загрязнение становится постоянным.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почвы и вода снижают урожайность, ухудшают качество продукции и увеличивают расходы на восстановление земель, удобрения и защиту растений.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территориям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туристической привлекательности, ухудшение городской среды и аварийные последствия снижают доходы местных сообществ и усложняют развитие территории.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тратят больше на фильтры, безопасные продукты, транспорт и бытовые меры защиты. Это делает загрязнение не только экологической, но и социальной проблемой.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 национальные меры охраны окружающей среды
</a:t>
            </a:r>
            <a:endParaRPr lang="en-US" sz="2441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03000" y="130095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нормы задают пределы допустимых выбросов и сбросов, а регулярный мониторинг позволяет фиксировать превышения. Без измерений и ответственности за нарушения природоохранная политика остаётся формальной.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703000" y="2053975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климата, отходов и загрязнения вод требуют согласованных действий государств. Соглашения помогают вырабатывать общие правила и поддерживать страны, где экологическая инфраструктура слабее.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703000" y="280700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очистных сооружений, переход на более чистое топливо и жёсткий контроль промышленных выбросов уменьшают нагрузку на воздух и воду быстрее всего.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703000" y="3560025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общественного транспорта, зелёных зон и ограничение одноразового пластика сокращают повседневные источники загрязнения. Особенно заметен эффект в густонаселённых районах.
</a:t>
            </a:r>
            <a:endParaRPr lang="en-US" sz="1013" dirty="0"/>
          </a:p>
        </p:txBody>
      </p:sp>
      <p:sp>
        <p:nvSpPr>
          <p:cNvPr id="15" name="Text 6"/>
          <p:cNvSpPr txBox="1"/>
          <p:nvPr/>
        </p:nvSpPr>
        <p:spPr>
          <a:xfrm>
            <a:off x="703000" y="431305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раздельного сбора и переработки снижают объём мусора на полигонах и уменьшают риск попадания отходов в почву, воду и атмосферу.
</a:t>
            </a:r>
            <a:endParaRPr lang="en-US" sz="1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личных привычек к заметному экологическому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через которую снижение потребления и технологические решения уменьшают загрязнение территории.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 и семей в снижении экологической нагрузки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бумагу, пластик и металл на переработку вместо полигона. Для семьи это простой способ сократить объём мусора и научиться ответственному потреблению.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одноразового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бутылки, сумки и контейнеры уменьшают количество упаковки, которая быстро становится отходом. Такой выбор особенно заметен в повседневных школьных и семейных покупках.
</a:t>
            </a:r>
            <a:endParaRPr lang="en-US" sz="1255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воде и электричеству снижает нагрузку на энергетику и очистные системы. Даже небольшие привычки дают эффект, если их соблюдают регулярно все члены семьи.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Уборки территорий, посадка деревьев и сбор вторсырья формируют практический опыт экологической ответственности. Школьные проекты особенно важны, потому что показывают результат совместных действий.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можно отремонтировать, передать или использовать повторно, дольше остаются в обороте и не превращаются в мусор. Это учит видеть ценность ресурсов и сокращать лишнее потребление.
</a:t>
            </a:r>
            <a:endParaRPr lang="en-US" sz="12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улучшения экологической ситуации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только состояние среды, но и то, насколько последовательно территория внедряет природоохранные меры и меняет поведение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заметно по нескольким направлениям сразу: воздух, отходы, вода и озеленение должны меняться одновременно, иначе эффект остаётся частичным.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ключевым экологическим индикаторам; значения нормированы для сравнения направлений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 — результат осознанных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создаётся хозяйственной деятельностью, но его масштабы можно уменьшать через технологии, контроль, бережное потребление и экологическую культуру. Эффект становится устойчивым, когда действуют вместе государство, бизнес и граждане.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2026-06-03T05:04:14Z</dcterms:created>
  <dcterms:modified xsi:type="dcterms:W3CDTF">2026-06-03T05:04:14Z</dcterms:modified>
</cp:coreProperties>
</file>