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Федеративная Республика Германия: география, население, хозяйство и место в Европе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экономика ЕС, где география, федерализм и инновации работают вместе.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в центре Европы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занимает стратегическое положение в Центральной Европе: она граничит с девятью государствами, имеет выход к двум морям и объединяет крупный внутренний рынок с мощными транспортными связями.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7562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 Германии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211800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Шестнадцать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ФРГ состоит из 16 земель, и каждая из них обладает собственными институтами власти и конституционными полномочиями. Такой порядок позволяет учитывать экономические и культурные различия регионов.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494225" y="2151552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федерализм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Федеративная система помогает согласовывать интересы промышленных центров, сельских территорий и крупных агломераций. Это делает управление гибким и снижает риск чрезмерной централизации.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3091303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закон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закон 1949 года закрепил демократический строй, разделение властей и защиту прав человека. Он стал правовой основой устойчивого развития страны после войны и объединения.
</a:t>
            </a:r>
            <a:endParaRPr lang="en-US" sz="1048" dirty="0"/>
          </a:p>
        </p:txBody>
      </p:sp>
      <p:sp>
        <p:nvSpPr>
          <p:cNvPr id="13" name="Text 5"/>
          <p:cNvSpPr txBox="1"/>
          <p:nvPr/>
        </p:nvSpPr>
        <p:spPr>
          <a:xfrm>
            <a:off x="494225" y="4031051"/>
            <a:ext cx="41805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земель в управлении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Бундестаг и Бундесрат формируют общегосударственные решения совместно, поэтому земли участвуют в федеральном законотворчестве. Это сочетание единства и регионального представительства — важная черта политической системы ФРГ.
</a:t>
            </a:r>
            <a:endParaRPr lang="en-US" sz="10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1826777"/>
            <a:ext cx="4452300" cy="1846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государственной власти ФРГ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власти показывает, как в Германии сочетаются представительная демократия, федерализм и разделение полномочий между институтами.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власти строится на балансе между федерацией и землями, а также между законодательной и исполнительной ветвями.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закон ФРГ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 — столица объединённой Германии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53872" y="1481548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стал столицей объединённой Германии после переноса федеральных органов власти из Бонна. Сегодня здесь сосредоточены ключевые государственные учреждения и символы немецкой демократии.
</a:t>
            </a:r>
            <a:endParaRPr lang="en-US" sz="1023" dirty="0"/>
          </a:p>
        </p:txBody>
      </p:sp>
      <p:sp>
        <p:nvSpPr>
          <p:cNvPr id="12" name="Text 3"/>
          <p:cNvSpPr txBox="1"/>
          <p:nvPr/>
        </p:nvSpPr>
        <p:spPr>
          <a:xfrm>
            <a:off x="5053872" y="2346329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сохраняет следы разных эпох: Рейхстаг, Бранденбургские ворота и остатки Берлинской стены напоминают о драматических поворотах немецкой истории и преодолении разделения страны.
</a:t>
            </a:r>
            <a:endParaRPr lang="en-US" sz="1023" dirty="0"/>
          </a:p>
        </p:txBody>
      </p:sp>
      <p:sp>
        <p:nvSpPr>
          <p:cNvPr id="13" name="Text 4"/>
          <p:cNvSpPr txBox="1"/>
          <p:nvPr/>
        </p:nvSpPr>
        <p:spPr>
          <a:xfrm>
            <a:off x="5053872" y="3211111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ядро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Музейный остров, внесённый в список Всемирного наследия ЮНЕСКО, делает Берлин одним из важнейших культурных центров Европы. Здесь особенно заметно соединение политики, науки и искусства.
</a:t>
            </a:r>
            <a:endParaRPr lang="en-US" sz="1023" dirty="0"/>
          </a:p>
        </p:txBody>
      </p:sp>
      <p:sp>
        <p:nvSpPr>
          <p:cNvPr id="14" name="Text 5"/>
          <p:cNvSpPr txBox="1"/>
          <p:nvPr/>
        </p:nvSpPr>
        <p:spPr>
          <a:xfrm>
            <a:off x="5053872" y="4075894"/>
            <a:ext cx="3834167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облик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сочетает правительственный квартал, современные деловые пространства и плотную городскую среду. Это делает Берлин не только символом государства, но и живым мегаполисом XXI века.
</a:t>
            </a:r>
            <a:endParaRPr lang="en-US" sz="10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в экономике Европы: ключевые показатели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опирается не только на масштаб внутреннего рынка, но и на устойчивые внешнеторговые связи со странами Европы и мира.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экономика одновременно крупная, экспортно ориентированная и структурно разнообразная, что усиливает её влияние в Европе.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 данным Всемирного банка, МВФ и Eurostat, 2024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575" y="1512284"/>
            <a:ext cx="617700" cy="6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6489" y="2126375"/>
            <a:ext cx="715800" cy="572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89808" y="1409453"/>
            <a:ext cx="540487" cy="6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8402" y="2308192"/>
            <a:ext cx="617700" cy="617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684158" y="1387020"/>
            <a:ext cx="694913" cy="617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 ведущие отрасли хозяйства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257250" y="270477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Автомобилестроение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Автомобильная отрасль остаётся одним из главных символов немецкой экономики. Она формирует значительную часть промышленного экспорта и задаёт высокие стандарты качества, инженерии и организации производства.
</a:t>
            </a:r>
            <a:endParaRPr lang="en-US" sz="870" dirty="0"/>
          </a:p>
        </p:txBody>
      </p:sp>
      <p:sp>
        <p:nvSpPr>
          <p:cNvPr id="17" name="Text 3"/>
          <p:cNvSpPr txBox="1"/>
          <p:nvPr/>
        </p:nvSpPr>
        <p:spPr>
          <a:xfrm>
            <a:off x="1983225" y="3408225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обеспечивает выпуск сложного оборудования для промышленности, транспорта и энергетики. Именно здесь особенно заметны точность, технологичность и ориентация на высокую добавленную стоимость.
</a:t>
            </a:r>
            <a:endParaRPr lang="en-US" sz="907" dirty="0"/>
          </a:p>
        </p:txBody>
      </p:sp>
      <p:sp>
        <p:nvSpPr>
          <p:cNvPr id="18" name="Text 4"/>
          <p:cNvSpPr txBox="1"/>
          <p:nvPr/>
        </p:nvSpPr>
        <p:spPr>
          <a:xfrm>
            <a:off x="3728850" y="2579501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 фармацевтика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и фармацевтическая промышленность связаны с сильной исследовательской базой и развитой системой прикладных разработок. Эти отрасли важны как для внутреннего рынка, так и для экспорта.
</a:t>
            </a:r>
            <a:endParaRPr lang="en-US" sz="907" dirty="0"/>
          </a:p>
        </p:txBody>
      </p:sp>
      <p:sp>
        <p:nvSpPr>
          <p:cNvPr id="19" name="Text 5"/>
          <p:cNvSpPr txBox="1"/>
          <p:nvPr/>
        </p:nvSpPr>
        <p:spPr>
          <a:xfrm>
            <a:off x="5436050" y="3617450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 и техника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Электроника, электротехника и промышленная автоматика поддерживают модернизацию производства. Они усиливают конкурентоспособность Германии в условиях цифровизации и перехода к новым технологиям.
</a:t>
            </a:r>
            <a:endParaRPr lang="en-US" sz="907" dirty="0"/>
          </a:p>
        </p:txBody>
      </p:sp>
      <p:sp>
        <p:nvSpPr>
          <p:cNvPr id="20" name="Text 6"/>
          <p:cNvSpPr txBox="1"/>
          <p:nvPr/>
        </p:nvSpPr>
        <p:spPr>
          <a:xfrm>
            <a:off x="7200425" y="2615324"/>
            <a:ext cx="16620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Mittelstand
</a:t>
            </a:r>
            <a:pPr algn="ctr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предприятия — Mittelstand — образуют опору немецкой модели хозяйства. Они часто специализируются на узких нишах, быстро адаптируются к рынку и обеспечивают занятость в регионах.
</a:t>
            </a:r>
            <a:endParaRPr lang="en-US" sz="90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5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конкурентоспособность немецкой экономики
</a:t>
            </a:r>
            <a:endParaRPr lang="en-US" sz="2145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связь между образованием, квалификацией кадров, инновациями, производством и внешней торговлей.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Образование, наука и инновации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2081880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школьное обучение создаёт общий образовательный фундамент и помогает рано выявлять склонности учащихся. Это облегчает переход к дальнейшему профессиональному или академическому пути.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38314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Дуальная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дуальной модели обучение в учебном заведении сочетается с практикой на предприятии. Благодаря этому молодые люди получают не только знания, но и реальный опыт работы.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06685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 общества Макса Планка, Фраунгофера и Гельмгольца формируют мощную исследовательскую среду. Они связывают фундаментальную науку с прикладными разработками и технологическими решениями.
</a:t>
            </a:r>
            <a:endParaRPr lang="en-US" sz="1085" dirty="0"/>
          </a:p>
        </p:txBody>
      </p:sp>
      <p:sp>
        <p:nvSpPr>
          <p:cNvPr id="13" name="Text 5"/>
          <p:cNvSpPr txBox="1"/>
          <p:nvPr/>
        </p:nvSpPr>
        <p:spPr>
          <a:xfrm>
            <a:off x="6775070" y="2081867"/>
            <a:ext cx="2098800" cy="13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входит в число мировых лидеров по патентам и инженерным разработкам. Особенно заметны её позиции в машиностроении, химии, медицине и экологических технологиях.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изменения и миграция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 ростом численности населения меняется возрастная структура: доля пожилых людей увеличивается, а миграция частично поддерживает рынок труда.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переход усиливает нагрузку на социальную систему, поэтому значение миграции и повышения занятости будет расти.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 данным Destatis, 2010 и 2024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425" y="1228146"/>
            <a:ext cx="348761" cy="2790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6152" y="3409086"/>
            <a:ext cx="348561" cy="2788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4134" y="1559828"/>
            <a:ext cx="308368" cy="35242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824244" y="2644781"/>
            <a:ext cx="348623" cy="34862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90561" y="3534571"/>
            <a:ext cx="348623" cy="278898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населения и повседневной жизни
</a:t>
            </a:r>
            <a:endParaRPr lang="en-US" sz="2212" dirty="0"/>
          </a:p>
        </p:txBody>
      </p:sp>
      <p:sp>
        <p:nvSpPr>
          <p:cNvPr id="15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879050" y="14658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Официальный язык страны — немецкий, но в повседневной жизни заметны и другие языки, связанные с миграцией и региональными особенностями. Это делает общество более разнообразным и открытым к культурному обмену.
</a:t>
            </a:r>
            <a:endParaRPr lang="en-US" sz="951" dirty="0"/>
          </a:p>
        </p:txBody>
      </p:sp>
      <p:sp>
        <p:nvSpPr>
          <p:cNvPr id="17" name="Text 3"/>
          <p:cNvSpPr txBox="1"/>
          <p:nvPr/>
        </p:nvSpPr>
        <p:spPr>
          <a:xfrm>
            <a:off x="916100" y="3649592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расселение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сосредоточено в крупных городах и агломерациях: Берлине, Гамбурге, Мюнхене, Франкфурте-на-Майне и Рурской области. Такие центры притягивают рабочие места, учебные заведения и культурную жизнь.
</a:t>
            </a:r>
            <a:endParaRPr lang="en-US" sz="951" dirty="0"/>
          </a:p>
        </p:txBody>
      </p:sp>
      <p:sp>
        <p:nvSpPr>
          <p:cNvPr id="18" name="Text 4"/>
          <p:cNvSpPr txBox="1"/>
          <p:nvPr/>
        </p:nvSpPr>
        <p:spPr>
          <a:xfrm>
            <a:off x="5793825" y="1836715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мобильность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общественный транспорт помогает быстро перемещаться между районами, городами и соседними странами. Железные дороги, метро и пригородные линии поддерживают высокий уровень связности территории.
</a:t>
            </a:r>
            <a:endParaRPr lang="en-US" sz="951" dirty="0"/>
          </a:p>
        </p:txBody>
      </p:sp>
      <p:sp>
        <p:nvSpPr>
          <p:cNvPr id="19" name="Text 5"/>
          <p:cNvSpPr txBox="1"/>
          <p:nvPr/>
        </p:nvSpPr>
        <p:spPr>
          <a:xfrm>
            <a:off x="3352100" y="2918717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жизни ценятся точность, соблюдение правил и ответственность за общее пространство. Это заметно в организации города, работе учреждений, уходе за улицами и уважении к расписанию.
</a:t>
            </a:r>
            <a:endParaRPr lang="en-US" sz="951" dirty="0"/>
          </a:p>
        </p:txBody>
      </p:sp>
      <p:sp>
        <p:nvSpPr>
          <p:cNvPr id="20" name="Text 6"/>
          <p:cNvSpPr txBox="1"/>
          <p:nvPr/>
        </p:nvSpPr>
        <p:spPr>
          <a:xfrm>
            <a:off x="6518425" y="3773641"/>
            <a:ext cx="2337300" cy="9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культурная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фестивали, спортивные события и городские праздники формируют насыщенную общественную жизнь. Культурные мероприятия помогают соединять исторические традиции, современные вкусы и разные поколения жителей.
</a:t>
            </a:r>
            <a:endParaRPr lang="en-US" sz="9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Классика, которая стала мировой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Немецкая литература и философия оказали сильное влияние на европейскую мысль. Произведения Гёте и Шиллера, а также идеи Канта и других мыслителей до сих пор изучают как часть мирового культурного наследия, а не только национальной традиции.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архитектура как символы страны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Баха и Бетховена сформировало репутацию Германии как одной из главных музыкальных держав Европы. Наряду с этим Кёльнский собор и баварские замки показывают, как духовная и светская архитектура сохраняют историческую память.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праздники и живой контекст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Дрезденские музеи, старинные города на Рейне и Октоберфест в Мюнхене напоминают, что наследие Германии не ограничивается прошлым. Оно продолжает жить в городском пространстве, туристических маршрутах и массовых культурных событиях.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культурного наследия Германии
</a:t>
            </a:r>
            <a:endParaRPr lang="en-US" sz="2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00545" y="1073232"/>
            <a:ext cx="5742909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специализация федеральных земель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география и история формируют разные хозяйственные профили земель Германии.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специализация земель делает экономику более гибкой: морской север, индустриальный запад, технологичный юг и перестраивающийся восток дополняют друг друга.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Федеративное устройство ФРГ; региональная хозяйственная структура Германии
</a:t>
            </a:r>
            <a:endParaRPr lang="en-US" sz="7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в европейской интеграции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1950-е: курс на объединение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ФРГ стала одним из участников европейского объединения, поддержав идею тесного экономического сотрудничества вместо новой конфронтации.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1990-е: углубление роли в ЕС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Германии её вес в Европейском союзе заметно вырос: страна стала ключевым участником решений о торговле, бюджете и развитии общего рынка.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Сегодня: лидер и донор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остаётся крупнейшей экономикой ЕС и одним из главных доноров бюджета союза, влияя на климатическую, миграционную и промышленную политику Европы.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Германии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корзина Германии отражает опору на сложные промышленные товары, востребованные на мировых рынках.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машиностроения, автомобилей и прочей промышленной продукции показывает высокую технологичность экономики и её зависимость от внешнего спроса.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структура экспорта Германии по основным товарным группам, на основе данных Destatis и ITC за последние годы
</a:t>
            </a:r>
            <a:endParaRPr lang="en-US" sz="7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устроено немецкое социальное государство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7552" y="1710300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 страхование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медицинское страхование делает базовую помощь доступной для большинства жителей. Это снижает финансовые риски семьи и поддерживает высокий уровень общественного здоровья.
</a:t>
            </a:r>
            <a:endParaRPr lang="en-US" sz="1112" dirty="0"/>
          </a:p>
        </p:txBody>
      </p:sp>
      <p:sp>
        <p:nvSpPr>
          <p:cNvPr id="11" name="Text 3"/>
          <p:cNvSpPr txBox="1"/>
          <p:nvPr/>
        </p:nvSpPr>
        <p:spPr>
          <a:xfrm>
            <a:off x="2458308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 трудные периоды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Пособия по безработице и социальные выплаты помогают людям сохранять минимальную стабильность при потере работы. Система ориентирована не только на помощь, но и на возвращение к занятости.
</a:t>
            </a:r>
            <a:endParaRPr lang="en-US" sz="1058" dirty="0"/>
          </a:p>
        </p:txBody>
      </p:sp>
      <p:sp>
        <p:nvSpPr>
          <p:cNvPr id="12" name="Text 4"/>
          <p:cNvSpPr txBox="1"/>
          <p:nvPr/>
        </p:nvSpPr>
        <p:spPr>
          <a:xfrm>
            <a:off x="4639064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дети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поддерживает семьи через пособия и развитую сеть услуг по уходу за детьми. Это облегчает совмещение работы и семейной жизни, особенно в крупных городах.
</a:t>
            </a:r>
            <a:endParaRPr lang="en-US" sz="1193" dirty="0"/>
          </a:p>
        </p:txBody>
      </p:sp>
      <p:sp>
        <p:nvSpPr>
          <p:cNvPr id="13" name="Text 5"/>
          <p:cNvSpPr txBox="1"/>
          <p:nvPr/>
        </p:nvSpPr>
        <p:spPr>
          <a:xfrm>
            <a:off x="6819831" y="1710311"/>
            <a:ext cx="2070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городской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транспорт, благоустройство и доступность общественных услуг повышают комфорт повседневной жизни. Социальная политика здесь тесно связана с городской инфраструктурой и безопасной средой.
</a:t>
            </a:r>
            <a:endParaRPr lang="en-US" sz="10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приезда к участию в жизни общества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интеграции мигрантов в Германии: от правового статуса до участия в экономике и местном самоуправлении.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109" y="1608361"/>
            <a:ext cx="886500" cy="70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76065" y="1488977"/>
            <a:ext cx="886500" cy="7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33010" y="1914509"/>
            <a:ext cx="741384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Германии: основные опоры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Многосторонность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Германия строит внешнюю политику на сотрудничестве с партнёрами и решении спорных вопросов через международные институты. Такой подход стал основой её современной дипломатии.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Европы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НАТО, ОБСЕ и инициативах ЕС делает Германию важным участником общеевропейской системы безопасности. Страна поддерживает меры по предотвращению конфликтов и укреплению стабильности.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Ответственная роль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одна из крупнейших экономик Европы, Германия несёт особую ответственность за совместные решения внутри Евросоюза. Её влияние связано не только с масштабом, но и с политическим весом.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партнёрство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внутри ЕС помогает Германии продвигать общие торговые, климатические и миграционные решения. Это усиливает взаимозависимость европейских стран и поддерживает единство рынка.
</a:t>
            </a:r>
            <a:endParaRPr lang="en-US" sz="9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от угля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переход Германии направлен на сокращение доли угольной генерации и снижение выбросов. Этот процесс требует обновления энергетической системы, но одновременно открывает путь к более чистой и технологичной экономике, ориентированной на долгосрочную устойчивость.
</a:t>
            </a:r>
            <a:endParaRPr lang="en-US" sz="896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Ветра, солнце и новые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быстро развиваются ветровые и солнечные электростанции, а вместе с ними — технологии хранения энергии и модернизация электросетей. Такая инфраструктура нужна, чтобы возобновляемые источники работали надёжно даже при изменчивой погоде.
</a:t>
            </a:r>
            <a:endParaRPr lang="en-US" sz="946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Чище промышленность и 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Экологизация касается не только энергетики, но и транспорта, городской среды и производства. Энергоэффективные кварталы, электромобильность и более экономное использование ресурсов показывают, как Германия соединяет инновации с климатическими целями.
</a:t>
            </a:r>
            <a:endParaRPr lang="en-US" sz="946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переход и экологическая модернизация
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сила центра Европы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сочетает выгодное положение, мощную экономику, федеративное устройство и высокий уровень общественной организации. Именно поэтому она остаётся одним из главных государств Европы, влияющих на торговлю, политику и устойчивое развитие.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2026-06-03T06:11:29Z</dcterms:created>
  <dcterms:modified xsi:type="dcterms:W3CDTF">2026-06-03T06:11:29Z</dcterms:modified>
</cp:coreProperties>
</file>