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91284" y="798653"/>
            <a:ext cx="3219378" cy="37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48" y="1340068"/>
            <a:ext cx="50994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Древняя Греция: земля моря, гор и городов-полисов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587213" y="2932965"/>
            <a:ext cx="3978600" cy="7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определила жизнь греков, их города и занятия.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413148" y="4070025"/>
            <a:ext cx="41589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61770" y="1076446"/>
            <a:ext cx="3905795" cy="3463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 жизнь греков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700373" y="2551792"/>
            <a:ext cx="3920100" cy="168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Горы, море и острова разделяли греческие земли и одновременно связывали их морскими путями. Из-за нехватки плодородной земли жители по-разному приспосабливались к условиям, создавая небольшие общины и самостоятельные города-полисы.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находилась Древняя Греция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829575" y="1607100"/>
            <a:ext cx="22842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 Балкан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13150" y="2012225"/>
            <a:ext cx="27006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часть страны лежала на юге Балканского полуострова. Здесь находились важные области, где возникали города, поля и пути, связывавшие греков между собой.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6441558" y="1607100"/>
            <a:ext cx="22842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Побережье Малой Азии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025133" y="2012225"/>
            <a:ext cx="27006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греческих поселений находилась на западном побережье Малой Азии. Это расширяло пространство греческого мира и делало морскую торговлю особенно удобной.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3635570" y="1607100"/>
            <a:ext cx="22842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Островной мир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3219145" y="2012225"/>
            <a:ext cx="27006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Древняя Греция включала множество островов Эгейского и Ионического морей. Они служили естественными остановками для кораблей и помогали жителям поддерживать морские связи с соседями.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4869108" y="3047200"/>
            <a:ext cx="22842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через море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4452683" y="3452325"/>
            <a:ext cx="27006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пути облегчали общение с другими народами, но поездки по суше были долгими и сложными. Поэтому греки чаще обращались к морю, чем к сухопутным дорогам.
</a:t>
            </a:r>
            <a:endParaRPr lang="en-US" sz="1000" dirty="0"/>
          </a:p>
        </p:txBody>
      </p:sp>
      <p:sp>
        <p:nvSpPr>
          <p:cNvPr id="19" name="Text 10"/>
          <p:cNvSpPr txBox="1"/>
          <p:nvPr/>
        </p:nvSpPr>
        <p:spPr>
          <a:xfrm>
            <a:off x="2063120" y="3047200"/>
            <a:ext cx="22842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области
</a:t>
            </a:r>
            <a:endParaRPr lang="en-US" sz="1100" dirty="0"/>
          </a:p>
        </p:txBody>
      </p:sp>
      <p:sp>
        <p:nvSpPr>
          <p:cNvPr id="20" name="Text 11"/>
          <p:cNvSpPr txBox="1"/>
          <p:nvPr/>
        </p:nvSpPr>
        <p:spPr>
          <a:xfrm>
            <a:off x="1646695" y="3452325"/>
            <a:ext cx="27006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важным районам относились Аттика, Пелопоннес, Беотия, Фессалия, Лакония и Крит. Каждая из них развивалась по-своему, потому что суша и дороги связывали их с трудом.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Гористый рельеф оставлял мало удобной земли для полей и дорог, зато открывал много удобных берегов для кораблей и пристаней.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Древней Греции и его особенности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гор и берегов сделало море важнее суши, а земледелие — более трудным.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истории Древней Греции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76700" y="1075784"/>
            <a:ext cx="8380800" cy="194788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1" name="Text 1"/>
          <p:cNvSpPr txBox="1"/>
          <p:nvPr/>
        </p:nvSpPr>
        <p:spPr>
          <a:xfrm>
            <a:off x="413150" y="435775"/>
            <a:ext cx="72771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как природные преграды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510550" y="3205825"/>
            <a:ext cx="1806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Трудный рельеф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510550" y="3650825"/>
            <a:ext cx="18060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Греческие земли пересекали высокие горные цепи, которые делили территорию на отдельные долины. Между ними было трудно прокладывать дороги и поддерживать постоянную связь.
</a:t>
            </a:r>
            <a:endParaRPr lang="en-US" sz="800" dirty="0"/>
          </a:p>
        </p:txBody>
      </p:sp>
      <p:sp>
        <p:nvSpPr>
          <p:cNvPr id="14" name="Text 4"/>
          <p:cNvSpPr txBox="1"/>
          <p:nvPr/>
        </p:nvSpPr>
        <p:spPr>
          <a:xfrm>
            <a:off x="6803425" y="3205825"/>
            <a:ext cx="1806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и жизнь людей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6803425" y="3650825"/>
            <a:ext cx="18060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защищали поселения, но одновременно ограничивали обмен между ними. Людям приходилось приспосабливаться к сложной местности, строить дома у подножий и искать проходы между хребтами.
</a:t>
            </a:r>
            <a:endParaRPr lang="en-US" sz="800" dirty="0"/>
          </a:p>
        </p:txBody>
      </p:sp>
      <p:sp>
        <p:nvSpPr>
          <p:cNvPr id="16" name="Text 6"/>
          <p:cNvSpPr txBox="1"/>
          <p:nvPr/>
        </p:nvSpPr>
        <p:spPr>
          <a:xfrm>
            <a:off x="4705800" y="3205825"/>
            <a:ext cx="1806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полисов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4705800" y="3650825"/>
            <a:ext cx="18060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связь по суше была слабой, поселения развивались отдельно. Так постепенно возникло много независимых городов-полисов со своими законами, обычаями и правителями.
</a:t>
            </a:r>
            <a:endParaRPr lang="en-US" sz="800" dirty="0"/>
          </a:p>
        </p:txBody>
      </p:sp>
      <p:sp>
        <p:nvSpPr>
          <p:cNvPr id="18" name="Text 8"/>
          <p:cNvSpPr txBox="1"/>
          <p:nvPr/>
        </p:nvSpPr>
        <p:spPr>
          <a:xfrm>
            <a:off x="2608175" y="3205825"/>
            <a:ext cx="1806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Изоляция областей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2608175" y="3650825"/>
            <a:ext cx="18060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долина жила довольно обособленно, поэтому жители разных районов не всегда могли быстро помогать друг другу. Это усиливало самостоятельность местных общин и городов.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50" y="435775"/>
            <a:ext cx="77421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Моря и острова в жизни греков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624325" y="1675030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соседи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24325" y="1971127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Греки жили у Эгейского, Ионического и Средиземного морей. Береговая линия была изрезанной, поэтому море становилось не только границей, но и удобной дорогой между поселениями.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630278" y="3458962"/>
            <a:ext cx="38364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Быстрее суши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30279" y="3876325"/>
            <a:ext cx="36078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по воде часто оказывался короче и безопаснее, чем дорога через горы. Поэтому моряки и торговцы могли быстрее доставлять товары и новости в разные города.
</a:t>
            </a:r>
            <a:endParaRPr lang="en-US" sz="900" dirty="0"/>
          </a:p>
        </p:txBody>
      </p:sp>
      <p:sp>
        <p:nvSpPr>
          <p:cNvPr id="13" name="Text 6"/>
          <p:cNvSpPr txBox="1"/>
          <p:nvPr/>
        </p:nvSpPr>
        <p:spPr>
          <a:xfrm>
            <a:off x="6241600" y="3420005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Морской образ жизни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6241600" y="3716102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мореплавание стало частью повседневной жизни греков. Оно помогало им кормиться, торговать и поддерживать связи с другими народами Средиземноморья.
</a:t>
            </a:r>
            <a:endParaRPr lang="en-US" sz="900" dirty="0"/>
          </a:p>
        </p:txBody>
      </p:sp>
      <p:sp>
        <p:nvSpPr>
          <p:cNvPr id="15" name="Text 8"/>
          <p:cNvSpPr txBox="1"/>
          <p:nvPr/>
        </p:nvSpPr>
        <p:spPr>
          <a:xfrm>
            <a:off x="3433253" y="1633637"/>
            <a:ext cx="38364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Островные остановки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3433254" y="2051000"/>
            <a:ext cx="36078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Крит, Родос, Самос и другие острова служили местами отдыха, обмена товарами и пополнения запасов. Для кораблей это были важные точки на длинных маршрутах.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64215" y="1145300"/>
            <a:ext cx="5415663" cy="2269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занятия греков были связаны с природой страны и нехваткой плодородной земли.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занимались древние греки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Главными товарами стали оливковое масло и вино: они лучше подходили для местных условий, чем выращивание большого количества хлеба.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истории Древней Греции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4318" y="1226125"/>
            <a:ext cx="405000" cy="405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49392" y="2971106"/>
            <a:ext cx="405000" cy="405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08219" y="1226125"/>
            <a:ext cx="405000" cy="405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433003" y="2971106"/>
            <a:ext cx="405000" cy="405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3" name="Text 1"/>
          <p:cNvSpPr txBox="1"/>
          <p:nvPr/>
        </p:nvSpPr>
        <p:spPr>
          <a:xfrm>
            <a:off x="624318" y="1713982"/>
            <a:ext cx="37344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Жаркое лето
</a:t>
            </a:r>
            <a:endParaRPr lang="en-US" sz="1200" dirty="0"/>
          </a:p>
        </p:txBody>
      </p:sp>
      <p:sp>
        <p:nvSpPr>
          <p:cNvPr id="14" name="Text 2"/>
          <p:cNvSpPr txBox="1"/>
          <p:nvPr/>
        </p:nvSpPr>
        <p:spPr>
          <a:xfrm>
            <a:off x="624318" y="2131345"/>
            <a:ext cx="36450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в Греции стояла сильная жара и почти не было дождей. В таких условиях лучше всего росли растения, способные переносить сухость и солнце.
</a:t>
            </a:r>
            <a:endParaRPr lang="en-US" sz="900" dirty="0"/>
          </a:p>
        </p:txBody>
      </p:sp>
      <p:sp>
        <p:nvSpPr>
          <p:cNvPr id="15" name="Text 3"/>
          <p:cNvSpPr txBox="1"/>
          <p:nvPr/>
        </p:nvSpPr>
        <p:spPr>
          <a:xfrm>
            <a:off x="624318" y="3458962"/>
            <a:ext cx="22779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Оливы и виноград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624318" y="3876325"/>
            <a:ext cx="22779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особенно подходил для олив и винограда. Эти культуры давали жителям масло, вино и продукты, которые можно было хранить и перевозить.
</a:t>
            </a:r>
            <a:endParaRPr lang="en-US" sz="900" dirty="0"/>
          </a:p>
        </p:txBody>
      </p:sp>
      <p:sp>
        <p:nvSpPr>
          <p:cNvPr id="17" name="Text 5"/>
          <p:cNvSpPr txBox="1"/>
          <p:nvPr/>
        </p:nvSpPr>
        <p:spPr>
          <a:xfrm>
            <a:off x="4808219" y="1713982"/>
            <a:ext cx="36201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Мягкая зима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4808219" y="2131345"/>
            <a:ext cx="36201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становилось прохладнее, но морозы были редкими. Дожди помогали запасать влагу в почве и поддерживали деревья, кустарники и пастбища.
</a:t>
            </a:r>
            <a:endParaRPr lang="en-US" sz="900" dirty="0"/>
          </a:p>
        </p:txBody>
      </p:sp>
      <p:sp>
        <p:nvSpPr>
          <p:cNvPr id="19" name="Text 7"/>
          <p:cNvSpPr txBox="1"/>
          <p:nvPr/>
        </p:nvSpPr>
        <p:spPr>
          <a:xfrm>
            <a:off x="3433003" y="3458962"/>
            <a:ext cx="47967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Нехватка пшеницы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3433004" y="3876325"/>
            <a:ext cx="47967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большого урожая зерна условий было меньше, чем в плодородных равнинах других стран. Поэтому каждая пригодная долина в Греции имела особую ценность.
</a:t>
            </a:r>
            <a:endParaRPr lang="en-US" sz="900" dirty="0"/>
          </a:p>
        </p:txBody>
      </p:sp>
      <p:sp>
        <p:nvSpPr>
          <p:cNvPr id="21" name="Text 9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Средиземноморья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47" y="1292983"/>
            <a:ext cx="8317800" cy="31822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35769"/>
            <a:ext cx="8317800" cy="3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природа повлияла на появление полисов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13147" y="845820"/>
            <a:ext cx="8133900" cy="2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рельеф и море изменили расселение, хозяйство и связи греков.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1709" y="1076446"/>
            <a:ext cx="3905795" cy="3463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1" name="Text 1"/>
          <p:cNvSpPr txBox="1"/>
          <p:nvPr/>
        </p:nvSpPr>
        <p:spPr>
          <a:xfrm>
            <a:off x="4859100" y="3798904"/>
            <a:ext cx="3854100" cy="2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Своя жизнь
</a:t>
            </a:r>
            <a:endParaRPr lang="en-US" sz="1300" dirty="0"/>
          </a:p>
        </p:txBody>
      </p:sp>
      <p:sp>
        <p:nvSpPr>
          <p:cNvPr id="12" name="Text 2"/>
          <p:cNvSpPr txBox="1"/>
          <p:nvPr/>
        </p:nvSpPr>
        <p:spPr>
          <a:xfrm>
            <a:off x="4859025" y="4042488"/>
            <a:ext cx="38541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полис жил довольно самостоятельно и гордился своими обычаями. Жители считали себя частью одного города, который защищали и развивали вместе.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4859100" y="1160092"/>
            <a:ext cx="3854100" cy="2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Город-государство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859025" y="1403676"/>
            <a:ext cx="38541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Полис был не просто городом, а маленьким государством. У него были собственные законы, власть, войско и правила жизни для жителей.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4859100" y="2039696"/>
            <a:ext cx="3854100" cy="2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Акрополь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4859025" y="2283280"/>
            <a:ext cx="38541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высоком укреплённом холме находился акрополь. Он защищал жителей в опасные времена и служил важным местом для храмов и обороны.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4859100" y="2919300"/>
            <a:ext cx="3854100" cy="2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Агора и хора
</a:t>
            </a:r>
            <a:endParaRPr lang="en-US" sz="1300" dirty="0"/>
          </a:p>
        </p:txBody>
      </p:sp>
      <p:sp>
        <p:nvSpPr>
          <p:cNvPr id="18" name="Text 8"/>
          <p:cNvSpPr txBox="1"/>
          <p:nvPr/>
        </p:nvSpPr>
        <p:spPr>
          <a:xfrm>
            <a:off x="4859025" y="3162884"/>
            <a:ext cx="38541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центре города располагалась агора — площадь для встреч, торговли и обсуждений. Вокруг находилась хора, то есть сельская округа с полями и деревнями.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полис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жил в Древней Греции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540575" y="1641330"/>
            <a:ext cx="14154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Граждане полиса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540587" y="2378598"/>
            <a:ext cx="1415400" cy="15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Главную часть населения составляли свободные граждане. Они владели землёй, участвовали в собраниях, защищали свой полис и считались полноправными членами общины.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7216850" y="1641330"/>
            <a:ext cx="14154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Рабы и зависимые люди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7216862" y="2378598"/>
            <a:ext cx="1415400" cy="15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Ниже всех в обществе стояли рабы и зависимые люди. Они не имели политических прав и выполняли тяжёлый труд в домах, мастерских и хозяйствах.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5547781" y="1641330"/>
            <a:ext cx="14154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Метеки и переселенцы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5547793" y="2378598"/>
            <a:ext cx="1415400" cy="15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городах жили и переселенцы из других мест. Их называли метеками. Они могли работать, платить налоги и заниматься торговлей, но не участвовали в управлении полисом.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3878713" y="1641330"/>
            <a:ext cx="14154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Моряки и торговцы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3878724" y="2378598"/>
            <a:ext cx="1415400" cy="15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Прибрежные города жили за счёт моря. Моряки, купцы и корабельщики перевозили зерно, масло, вино и ремесленные изделия между греческими землями и соседними странами.
</a:t>
            </a:r>
            <a:endParaRPr lang="en-US" sz="1000" dirty="0"/>
          </a:p>
        </p:txBody>
      </p:sp>
      <p:sp>
        <p:nvSpPr>
          <p:cNvPr id="19" name="Text 10"/>
          <p:cNvSpPr txBox="1"/>
          <p:nvPr/>
        </p:nvSpPr>
        <p:spPr>
          <a:xfrm>
            <a:off x="2209644" y="1641330"/>
            <a:ext cx="14154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Земледельцы и ремесленники
</a:t>
            </a:r>
            <a:endParaRPr lang="en-US" sz="1200" dirty="0"/>
          </a:p>
        </p:txBody>
      </p:sp>
      <p:sp>
        <p:nvSpPr>
          <p:cNvPr id="20" name="Text 11"/>
          <p:cNvSpPr txBox="1"/>
          <p:nvPr/>
        </p:nvSpPr>
        <p:spPr>
          <a:xfrm>
            <a:off x="2209656" y="2378598"/>
            <a:ext cx="1415400" cy="15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жители трудились на полях, в мастерских и лавках. Они выращивали оливы и виноград, изготавливали посуду, ткани, оружие и другие нужные вещи.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924394"/>
            <a:ext cx="3975900" cy="13974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840568" y="1650150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права и обязанности жителей полиса сильно различались.
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населения и их положение
</a:t>
            </a:r>
            <a:endParaRPr lang="en-US" sz="2400" dirty="0"/>
          </a:p>
        </p:txBody>
      </p:sp>
      <p:sp>
        <p:nvSpPr>
          <p:cNvPr id="11" name="Text 3"/>
          <p:cNvSpPr txBox="1"/>
          <p:nvPr/>
        </p:nvSpPr>
        <p:spPr>
          <a:xfrm>
            <a:off x="4849446" y="2731069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Наибольшей свободой обладали граждане, прежде всего взрослые мужчины. Остальные группы могли жить и трудиться в полисе, но были заметно ограничены в правах.
</a:t>
            </a:r>
            <a:endParaRPr lang="en-US" sz="1188" dirty="0"/>
          </a:p>
        </p:txBody>
      </p:sp>
      <p:sp>
        <p:nvSpPr>
          <p:cNvPr id="12" name="Text 4"/>
          <p:cNvSpPr txBox="1"/>
          <p:nvPr/>
        </p:nvSpPr>
        <p:spPr>
          <a:xfrm>
            <a:off x="4671975" y="3648629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истории Афин и других греческих полисов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534308" y="883599"/>
            <a:ext cx="2560500" cy="16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Афины и Спарта: жизнь в разных местах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748025" y="568296"/>
            <a:ext cx="48423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городов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748025" y="853300"/>
            <a:ext cx="4877700" cy="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Афины находились в Аттике, недалеко от моря и удобных гаваней. Спарта располагалась в Лаконии, в более закрытой и гористой местности, где связь с соседями была труднее.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748025" y="3670896"/>
            <a:ext cx="48423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Разный уклад жизни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748025" y="3955900"/>
            <a:ext cx="4877700" cy="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народ создал разные модели города-государства. География определяла, будет ли полис торговым и открытым миру или военным и более замкнутым.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3748025" y="2636696"/>
            <a:ext cx="48423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организация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3748025" y="2921700"/>
            <a:ext cx="4877700" cy="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Спарта славилась воспитанием воинов и постоянной готовностью к войне. В Афинах тоже защищали полис, но больше внимания уделяли торговле, судоходству и участию граждан в управлении.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3748025" y="1602496"/>
            <a:ext cx="48423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Хозяйство и занятия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3748025" y="1887500"/>
            <a:ext cx="4877700" cy="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Афинах быстрее развивались торговля, ремёсла и морское дело. Спарта больше опиралась на земледелие и труд зависимых людей, а жизнь её жителей была строже и проще.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Греческие города обменивались товарами не только между собой, но и с соседними странами Средиземноморья.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греки получали основные богатства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Основу хозяйства составляли земледелие, торговля и ремёсла. Море и нехватка плодородной земли делали обмен товарами особенно важным.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истории Древней Греции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Греческая колонизация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1095090" y="2986661"/>
            <a:ext cx="3456000" cy="12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VIII век до н. э.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Греки начали основывать колонии на побережьях морей. Новые поселения появлялись там, где было удобно вести торговлю, ловить рыбу и принимать корабли.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50323" y="2986661"/>
            <a:ext cx="3456000" cy="12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метрополией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Колонии не разрывали связи с родным городом. Они сохраняли язык, обычаи и торговые контакты, помогая греческой культуре распространяться далеко за пределы Эллады.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397238" y="1333500"/>
            <a:ext cx="3456000" cy="117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переселения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Людям не хватало земли, население росло, а морские пути открывали новые возможности. Поэтому часть жителей отправлялась искать удобные места для жизни и обмена.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1306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1" name="Text 1"/>
          <p:cNvSpPr txBox="1"/>
          <p:nvPr/>
        </p:nvSpPr>
        <p:spPr>
          <a:xfrm>
            <a:off x="4859100" y="3798904"/>
            <a:ext cx="3854100" cy="2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вещи
</a:t>
            </a:r>
            <a:endParaRPr lang="en-US" sz="1300" dirty="0"/>
          </a:p>
        </p:txBody>
      </p:sp>
      <p:sp>
        <p:nvSpPr>
          <p:cNvPr id="12" name="Text 2"/>
          <p:cNvSpPr txBox="1"/>
          <p:nvPr/>
        </p:nvSpPr>
        <p:spPr>
          <a:xfrm>
            <a:off x="4859025" y="4042488"/>
            <a:ext cx="38541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Кувшины, амфоры и глиняная посуда были нужны в каждом доме. Они хранили воду, масло и вино, а также показывали, насколько важны были ремёсла для жизни города.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4859100" y="1160092"/>
            <a:ext cx="3854100" cy="2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и улицы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859025" y="1403676"/>
            <a:ext cx="38541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строили из камня и глины, а улицы были узкими и неровными. Застройка в городах была плотной, поэтому пространство использовали очень экономно.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4859100" y="2039696"/>
            <a:ext cx="3854100" cy="2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 быт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4859025" y="2283280"/>
            <a:ext cx="38541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Воду брали из колодцев, источников и общественных мест. Повседневный быт требовал постоянного труда: носить воду, готовить пищу и следить за хозяйством.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4859100" y="2919300"/>
            <a:ext cx="3854100" cy="2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Обычная еда
</a:t>
            </a:r>
            <a:endParaRPr lang="en-US" sz="1300" dirty="0"/>
          </a:p>
        </p:txBody>
      </p:sp>
      <p:sp>
        <p:nvSpPr>
          <p:cNvPr id="18" name="Text 8"/>
          <p:cNvSpPr txBox="1"/>
          <p:nvPr/>
        </p:nvSpPr>
        <p:spPr>
          <a:xfrm>
            <a:off x="4859025" y="3162884"/>
            <a:ext cx="38541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столе чаще всего были хлеб, оливки, сыр, рыба и вино. Такая пища соответствовала местным условиям и продуктам, которые легче всего было выращивать и добывать.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Повседневная жизнь в греческом городе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47" y="1292983"/>
            <a:ext cx="8317800" cy="31822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35769"/>
            <a:ext cx="8317800" cy="3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греки приспосабливались к природе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13147" y="845820"/>
            <a:ext cx="8133900" cy="2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природные условия влияли на хозяйство, расселение и морскую активность греков.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4147" y="1605221"/>
            <a:ext cx="378000" cy="302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15047" y="1567421"/>
            <a:ext cx="378000" cy="37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94147" y="3165761"/>
            <a:ext cx="378000" cy="336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815047" y="3182561"/>
            <a:ext cx="378000" cy="3024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3" name="Text 1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объединяло жителей полиса
</a:t>
            </a:r>
            <a:endParaRPr lang="en-US" sz="2400" dirty="0"/>
          </a:p>
        </p:txBody>
      </p:sp>
      <p:sp>
        <p:nvSpPr>
          <p:cNvPr id="14" name="Text 2"/>
          <p:cNvSpPr txBox="1"/>
          <p:nvPr/>
        </p:nvSpPr>
        <p:spPr>
          <a:xfrm>
            <a:off x="1097280" y="1580796"/>
            <a:ext cx="33126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участие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413147" y="2230532"/>
            <a:ext cx="39969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Жители полиса собирались на народных собраниях, обсуждали важные дела и вместе принимали решения. Это помогало им чувствовать себя частью одной городской общины.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5418179" y="1580796"/>
            <a:ext cx="33126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служба
</a:t>
            </a:r>
            <a:endParaRPr lang="en-US" sz="1400" dirty="0"/>
          </a:p>
        </p:txBody>
      </p:sp>
      <p:sp>
        <p:nvSpPr>
          <p:cNvPr id="17" name="Text 5"/>
          <p:cNvSpPr txBox="1"/>
          <p:nvPr/>
        </p:nvSpPr>
        <p:spPr>
          <a:xfrm>
            <a:off x="4734047" y="2230532"/>
            <a:ext cx="39969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Граждане защищали свой город и считали это долгом. Совместная служба укрепляла дисциплину, доверие и готовность действовать ради общего блага.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1097280" y="3158136"/>
            <a:ext cx="33126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и обряды
</a:t>
            </a:r>
            <a:endParaRPr lang="en-US" sz="1400" dirty="0"/>
          </a:p>
        </p:txBody>
      </p:sp>
      <p:sp>
        <p:nvSpPr>
          <p:cNvPr id="19" name="Text 7"/>
          <p:cNvSpPr txBox="1"/>
          <p:nvPr/>
        </p:nvSpPr>
        <p:spPr>
          <a:xfrm>
            <a:off x="413147" y="3807871"/>
            <a:ext cx="39969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полисах отмечали общие праздники и приносили жертвы одним и тем же богам. Религиозные традиции соединяли людей сильнее, чем границы между отдельными городами.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5418179" y="3158136"/>
            <a:ext cx="33126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Единая культура
</a:t>
            </a:r>
            <a:endParaRPr lang="en-US" sz="1400" dirty="0"/>
          </a:p>
        </p:txBody>
      </p:sp>
      <p:sp>
        <p:nvSpPr>
          <p:cNvPr id="21" name="Text 9"/>
          <p:cNvSpPr txBox="1"/>
          <p:nvPr/>
        </p:nvSpPr>
        <p:spPr>
          <a:xfrm>
            <a:off x="4734047" y="3807871"/>
            <a:ext cx="39969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Греки говорили на родственных диалектах, уважали предков и знали общие мифы. Несмотря на разобщённость полисов, они ощущали себя частью одного народа.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43042" y="1145300"/>
            <a:ext cx="6458008" cy="2269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 положение страны влияли на хозяйство, связь между областями и способы жизни людей.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причины особенностей Древней Греции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и острова затрудняли сухопутные связи, а море открывало путь к торговле. Бедные почвы заставляли греков искать морские и хозяйственные способы выживания.
</a:t>
            </a:r>
            <a:endParaRPr lang="en-US" sz="1188" dirty="0"/>
          </a:p>
        </p:txBody>
      </p:sp>
      <p:sp>
        <p:nvSpPr>
          <p:cNvPr id="11" name="Text 4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урока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431475"/>
            <a:ext cx="7095300" cy="10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природа сформировала Древнюю Грецию
</a:t>
            </a:r>
            <a:endParaRPr lang="en-US" sz="3300" dirty="0"/>
          </a:p>
        </p:txBody>
      </p:sp>
      <p:sp>
        <p:nvSpPr>
          <p:cNvPr id="5" name="Text 1"/>
          <p:cNvSpPr txBox="1"/>
          <p:nvPr/>
        </p:nvSpPr>
        <p:spPr>
          <a:xfrm>
            <a:off x="3825200" y="1898450"/>
            <a:ext cx="46713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Горы, море и бедные почвы определили жизнь греков: они строили полисы, развивали торговлю, осваивали морские пути и создавали колонии, сохраняя общую культуру и чувство единства.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2026-05-31T23:10:31Z</dcterms:created>
  <dcterms:modified xsi:type="dcterms:W3CDTF">2026-05-31T23:10:31Z</dcterms:modified>
</cp:coreProperties>
</file>