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image" Target="../media/image-7-9.png"/><Relationship Id="rId10" Type="http://schemas.openxmlformats.org/officeDocument/2006/relationships/image" Target="../media/image-7-10.png"/><Relationship Id="rId11" Type="http://schemas.openxmlformats.org/officeDocument/2006/relationships/image" Target="../media/image-7-11.png"/><Relationship Id="rId12" Type="http://schemas.openxmlformats.org/officeDocument/2006/relationships/image" Target="../media/image-7-12.png"/><Relationship Id="rId13" Type="http://schemas.openxmlformats.org/officeDocument/2006/relationships/slideLayout" Target="../slideLayouts/slideLayout1.xml"/><Relationship Id="rId1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jpeg"/><Relationship Id="rId5" Type="http://schemas.openxmlformats.org/officeDocument/2006/relationships/image" Target="../media/image-10-5.jpeg"/><Relationship Id="rId6" Type="http://schemas.openxmlformats.org/officeDocument/2006/relationships/image" Target="../media/image-10-6.jpe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image" Target="../media/image-18-10.png"/><Relationship Id="rId11" Type="http://schemas.openxmlformats.org/officeDocument/2006/relationships/image" Target="../media/image-18-11.png"/><Relationship Id="rId12" Type="http://schemas.openxmlformats.org/officeDocument/2006/relationships/image" Target="../media/image-18-12.png"/><Relationship Id="rId13" Type="http://schemas.openxmlformats.org/officeDocument/2006/relationships/image" Target="../media/image-18-13.png"/><Relationship Id="rId14" Type="http://schemas.openxmlformats.org/officeDocument/2006/relationships/image" Target="../media/image-18-14.png"/><Relationship Id="rId15" Type="http://schemas.openxmlformats.org/officeDocument/2006/relationships/image" Target="../media/image-18-15.png"/><Relationship Id="rId16" Type="http://schemas.openxmlformats.org/officeDocument/2006/relationships/slideLayout" Target="../slideLayouts/slideLayout1.xml"/><Relationship Id="rId1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4425" y="161"/>
            <a:ext cx="8549700" cy="514317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13"/>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
        <p:nvSpPr>
          <p:cNvPr id="7" name="Text 1"/>
          <p:cNvSpPr txBox="1"/>
          <p:nvPr/>
        </p:nvSpPr>
        <p:spPr>
          <a:xfrm>
            <a:off x="180000" y="464175"/>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Расы человека: что изучает биология
</a:t>
            </a:r>
            <a:endParaRPr lang="en-US" sz="2223" dirty="0"/>
          </a:p>
        </p:txBody>
      </p:sp>
      <p:sp>
        <p:nvSpPr>
          <p:cNvPr id="8" name="Text 2"/>
          <p:cNvSpPr txBox="1"/>
          <p:nvPr/>
        </p:nvSpPr>
        <p:spPr>
          <a:xfrm>
            <a:off x="330850" y="2622913"/>
            <a:ext cx="3562200" cy="1190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Единый вид, разные внешние признаки, общее происхождение.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670" y="0"/>
            <a:ext cx="5732859"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2</a:t>
            </a:r>
            <a:endParaRPr lang="en-US" sz="700" dirty="0"/>
          </a:p>
        </p:txBody>
      </p:sp>
      <p:sp>
        <p:nvSpPr>
          <p:cNvPr id="7" name="Text 1"/>
          <p:cNvSpPr txBox="1"/>
          <p:nvPr/>
        </p:nvSpPr>
        <p:spPr>
          <a:xfrm>
            <a:off x="180000" y="1800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Почему биология изучает человеческие различия
</a:t>
            </a:r>
            <a:endParaRPr lang="en-US" sz="2223" dirty="0"/>
          </a:p>
        </p:txBody>
      </p:sp>
      <p:sp>
        <p:nvSpPr>
          <p:cNvPr id="8" name="Text 2"/>
          <p:cNvSpPr txBox="1"/>
          <p:nvPr/>
        </p:nvSpPr>
        <p:spPr>
          <a:xfrm>
            <a:off x="180000" y="4080300"/>
            <a:ext cx="3363000" cy="8832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Биология объясняет внешние различия людей наследственностью, миграциями и приспособлением к среде. Она показывает, почему старые представления о «лучших» и «хуже» группах были ошибочными и к чему приводили такие заблуждения в истории.
</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3</a:t>
            </a:r>
            <a:endParaRPr lang="en-US" sz="700" dirty="0"/>
          </a:p>
        </p:txBody>
      </p:sp>
      <p:sp>
        <p:nvSpPr>
          <p:cNvPr id="5" name="Text 1"/>
          <p:cNvSpPr txBox="1"/>
          <p:nvPr/>
        </p:nvSpPr>
        <p:spPr>
          <a:xfrm>
            <a:off x="5423425" y="2050450"/>
            <a:ext cx="3446700" cy="986700"/>
          </a:xfrm>
          <a:prstGeom prst="rect">
            <a:avLst/>
          </a:prstGeom>
          <a:noFill/>
          <a:ln/>
        </p:spPr>
        <p:txBody>
          <a:bodyPr wrap="square" lIns="0" tIns="0" rIns="0" bIns="0" rtlCol="0" anchor="ctr"/>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Такое сходство показывает: все современные люди — один вид Homo sapiens, а внешние отличия не делают нас разными биологическими «ступенями».
</a:t>
            </a:r>
            <a:endParaRPr lang="en-US" sz="1022" dirty="0"/>
          </a:p>
        </p:txBody>
      </p:sp>
      <p:sp>
        <p:nvSpPr>
          <p:cNvPr id="6" name="Text 2"/>
          <p:cNvSpPr txBox="1"/>
          <p:nvPr/>
        </p:nvSpPr>
        <p:spPr>
          <a:xfrm>
            <a:off x="4948150" y="3337050"/>
            <a:ext cx="3921900" cy="183600"/>
          </a:xfrm>
          <a:prstGeom prst="rect">
            <a:avLst/>
          </a:prstGeom>
          <a:noFill/>
          <a:ln/>
        </p:spPr>
        <p:txBody>
          <a:bodyPr wrap="square" lIns="0" tIns="0" rIns="0" bIns="0" rtlCol="0" anchor="ctr"/>
          <a:lstStyle/>
          <a:p>
            <a:pPr algn="l" indent="0" marL="0">
              <a:lnSpc>
                <a:spcPct val="115000"/>
              </a:lnSpc>
              <a:buNone/>
            </a:pPr>
            <a:r>
              <a:rPr lang="en-US" sz="628" dirty="0">
                <a:solidFill>
                  <a:srgbClr val="FFFFFF"/>
                </a:solidFill>
                <a:latin typeface="Arial" pitchFamily="34" charset="0"/>
                <a:ea typeface="Arial" pitchFamily="34" charset="-122"/>
                <a:cs typeface="Arial" pitchFamily="34" charset="-120"/>
              </a:rPr>
              <a:t>Генетические исследования человека; данные, широко приводимые в учебной и научно-популярной литературе по геномике
</a:t>
            </a:r>
            <a:endParaRPr lang="en-US" sz="628" dirty="0"/>
          </a:p>
        </p:txBody>
      </p:sp>
      <p:sp>
        <p:nvSpPr>
          <p:cNvPr id="7" name="Text 3"/>
          <p:cNvSpPr txBox="1"/>
          <p:nvPr/>
        </p:nvSpPr>
        <p:spPr>
          <a:xfrm>
            <a:off x="180000" y="1080177"/>
            <a:ext cx="4372200" cy="1309800"/>
          </a:xfrm>
          <a:prstGeom prst="rect">
            <a:avLst/>
          </a:prstGeom>
          <a:noFill/>
          <a:ln/>
        </p:spPr>
        <p:txBody>
          <a:bodyPr wrap="square" lIns="0" tIns="0" rIns="0" bIns="0" rtlCol="0" anchor="b"/>
          <a:lstStyle/>
          <a:p>
            <a:pPr algn="ctr" indent="0" marL="0">
              <a:lnSpc>
                <a:spcPct val="80000"/>
              </a:lnSpc>
              <a:buNone/>
            </a:pPr>
            <a:r>
              <a:rPr lang="en-US" sz="7200" b="1" dirty="0">
                <a:solidFill>
                  <a:srgbClr val="FFFFFF"/>
                </a:solidFill>
                <a:latin typeface="Arial" pitchFamily="34" charset="0"/>
                <a:ea typeface="Arial" pitchFamily="34" charset="-122"/>
                <a:cs typeface="Arial" pitchFamily="34" charset="-120"/>
              </a:rPr>
              <a:t>99,9%
</a:t>
            </a:r>
            <a:endParaRPr lang="en-US" sz="7200" dirty="0"/>
          </a:p>
        </p:txBody>
      </p:sp>
      <p:sp>
        <p:nvSpPr>
          <p:cNvPr id="8" name="Text 4"/>
          <p:cNvSpPr txBox="1"/>
          <p:nvPr/>
        </p:nvSpPr>
        <p:spPr>
          <a:xfrm>
            <a:off x="180000" y="2541425"/>
            <a:ext cx="4372200" cy="1265400"/>
          </a:xfrm>
          <a:prstGeom prst="rect">
            <a:avLst/>
          </a:prstGeom>
          <a:noFill/>
          <a:ln/>
        </p:spPr>
        <p:txBody>
          <a:bodyPr wrap="square" lIns="0" tIns="0" rIns="0" bIns="0" rtlCol="0" anchor="t"/>
          <a:lstStyle/>
          <a:p>
            <a:pPr algn="ctr" indent="0" marL="0">
              <a:lnSpc>
                <a:spcPct val="100000"/>
              </a:lnSpc>
              <a:buNone/>
            </a:pPr>
            <a:r>
              <a:rPr lang="en-US" sz="2400" b="1" dirty="0">
                <a:solidFill>
                  <a:srgbClr val="FFFFFF"/>
                </a:solidFill>
                <a:latin typeface="Arial" pitchFamily="34" charset="0"/>
                <a:ea typeface="Arial" pitchFamily="34" charset="-122"/>
                <a:cs typeface="Arial" pitchFamily="34" charset="-120"/>
              </a:rPr>
              <a:t>ДНК у любых двух людей совпадает, поэтому различия между нами очень невелики.
</a:t>
            </a: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150" y="1574"/>
            <a:ext cx="5733900" cy="514035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4</a:t>
            </a:r>
            <a:endParaRPr lang="en-US" sz="700" dirty="0"/>
          </a:p>
        </p:txBody>
      </p:sp>
      <p:sp>
        <p:nvSpPr>
          <p:cNvPr id="11" name="Text 1"/>
          <p:cNvSpPr txBox="1"/>
          <p:nvPr/>
        </p:nvSpPr>
        <p:spPr>
          <a:xfrm>
            <a:off x="180000" y="1800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Расселение людей по планете
</a:t>
            </a:r>
            <a:endParaRPr lang="en-US" sz="2223" dirty="0"/>
          </a:p>
        </p:txBody>
      </p:sp>
      <p:sp>
        <p:nvSpPr>
          <p:cNvPr id="12" name="Text 2"/>
          <p:cNvSpPr txBox="1"/>
          <p:nvPr/>
        </p:nvSpPr>
        <p:spPr>
          <a:xfrm>
            <a:off x="323725" y="1747051"/>
            <a:ext cx="3042900" cy="736500"/>
          </a:xfrm>
          <a:prstGeom prst="rect">
            <a:avLst/>
          </a:prstGeom>
          <a:noFill/>
          <a:ln/>
        </p:spPr>
        <p:txBody>
          <a:bodyPr wrap="square" lIns="0" tIns="0" rIns="0" bIns="0" rtlCol="0" anchor="t"/>
          <a:lstStyle/>
          <a:p>
            <a:pPr algn="l" indent="0" marL="0">
              <a:lnSpc>
                <a:spcPct val="115000"/>
              </a:lnSpc>
              <a:buNone/>
            </a:pPr>
            <a:r>
              <a:rPr lang="en-US" sz="970" b="1" dirty="0">
                <a:solidFill>
                  <a:srgbClr val="FFFFFF"/>
                </a:solidFill>
                <a:latin typeface="Arial" pitchFamily="34" charset="0"/>
                <a:ea typeface="Arial" pitchFamily="34" charset="-122"/>
                <a:cs typeface="Arial" pitchFamily="34" charset="-120"/>
              </a:rPr>
              <a:t>Выход из Африки
</a:t>
            </a:r>
            <a:pPr algn="l" indent="0" marL="0">
              <a:lnSpc>
                <a:spcPct val="115000"/>
              </a:lnSpc>
              <a:buNone/>
            </a:pPr>
            <a:r>
              <a:rPr lang="en-US" sz="58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73" dirty="0">
                <a:solidFill>
                  <a:srgbClr val="FFFFFF"/>
                </a:solidFill>
                <a:latin typeface="Arial" pitchFamily="34" charset="0"/>
                <a:ea typeface="Arial" pitchFamily="34" charset="-122"/>
                <a:cs typeface="Arial" pitchFamily="34" charset="-120"/>
              </a:rPr>
              <a:t>Современные люди появились в Африке и затем начали расселяться в другие регионы. Этот процесс шёл постепенно и занял тысячи лет, меняя условия жизни разных групп.
</a:t>
            </a:r>
            <a:endParaRPr lang="en-US" sz="970" dirty="0"/>
          </a:p>
        </p:txBody>
      </p:sp>
      <p:sp>
        <p:nvSpPr>
          <p:cNvPr id="13" name="Text 3"/>
          <p:cNvSpPr txBox="1"/>
          <p:nvPr/>
        </p:nvSpPr>
        <p:spPr>
          <a:xfrm>
            <a:off x="323725" y="2573683"/>
            <a:ext cx="3042900" cy="736500"/>
          </a:xfrm>
          <a:prstGeom prst="rect">
            <a:avLst/>
          </a:prstGeom>
          <a:noFill/>
          <a:ln/>
        </p:spPr>
        <p:txBody>
          <a:bodyPr wrap="square" lIns="0" tIns="0" rIns="0" bIns="0" rtlCol="0" anchor="t"/>
          <a:lstStyle/>
          <a:p>
            <a:pPr algn="l" indent="0" marL="0">
              <a:lnSpc>
                <a:spcPct val="115000"/>
              </a:lnSpc>
              <a:buNone/>
            </a:pPr>
            <a:r>
              <a:rPr lang="en-US" sz="970" b="1" dirty="0">
                <a:solidFill>
                  <a:srgbClr val="FFFFFF"/>
                </a:solidFill>
                <a:latin typeface="Arial" pitchFamily="34" charset="0"/>
                <a:ea typeface="Arial" pitchFamily="34" charset="-122"/>
                <a:cs typeface="Arial" pitchFamily="34" charset="-120"/>
              </a:rPr>
              <a:t>Пути миграций
</a:t>
            </a:r>
            <a:pPr algn="l" indent="0" marL="0">
              <a:lnSpc>
                <a:spcPct val="115000"/>
              </a:lnSpc>
              <a:buNone/>
            </a:pPr>
            <a:r>
              <a:rPr lang="en-US" sz="58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73" dirty="0">
                <a:solidFill>
                  <a:srgbClr val="FFFFFF"/>
                </a:solidFill>
                <a:latin typeface="Arial" pitchFamily="34" charset="0"/>
                <a:ea typeface="Arial" pitchFamily="34" charset="-122"/>
                <a:cs typeface="Arial" pitchFamily="34" charset="-120"/>
              </a:rPr>
              <a:t>Древние переселения проходили через Ближний Восток, а затем — в Европу, Азию, Австралию и Америку. На новых территориях люди сталкивались с другим климатом, светом и влажностью.
</a:t>
            </a:r>
            <a:endParaRPr lang="en-US" sz="970" dirty="0"/>
          </a:p>
        </p:txBody>
      </p:sp>
      <p:sp>
        <p:nvSpPr>
          <p:cNvPr id="14" name="Text 4"/>
          <p:cNvSpPr txBox="1"/>
          <p:nvPr/>
        </p:nvSpPr>
        <p:spPr>
          <a:xfrm>
            <a:off x="323725" y="3400316"/>
            <a:ext cx="3042900" cy="736500"/>
          </a:xfrm>
          <a:prstGeom prst="rect">
            <a:avLst/>
          </a:prstGeom>
          <a:noFill/>
          <a:ln/>
        </p:spPr>
        <p:txBody>
          <a:bodyPr wrap="square" lIns="0" tIns="0" rIns="0" bIns="0" rtlCol="0" anchor="t"/>
          <a:lstStyle/>
          <a:p>
            <a:pPr algn="l" indent="0" marL="0">
              <a:lnSpc>
                <a:spcPct val="115000"/>
              </a:lnSpc>
              <a:buNone/>
            </a:pPr>
            <a:r>
              <a:rPr lang="en-US" sz="970" b="1" dirty="0">
                <a:solidFill>
                  <a:srgbClr val="FFFFFF"/>
                </a:solidFill>
                <a:latin typeface="Arial" pitchFamily="34" charset="0"/>
                <a:ea typeface="Arial" pitchFamily="34" charset="-122"/>
                <a:cs typeface="Arial" pitchFamily="34" charset="-120"/>
              </a:rPr>
              <a:t>Новые условия среды
</a:t>
            </a:r>
            <a:pPr algn="l" indent="0" marL="0">
              <a:lnSpc>
                <a:spcPct val="115000"/>
              </a:lnSpc>
              <a:buNone/>
            </a:pPr>
            <a:r>
              <a:rPr lang="en-US" sz="58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73" dirty="0">
                <a:solidFill>
                  <a:srgbClr val="FFFFFF"/>
                </a:solidFill>
                <a:latin typeface="Arial" pitchFamily="34" charset="0"/>
                <a:ea typeface="Arial" pitchFamily="34" charset="-122"/>
                <a:cs typeface="Arial" pitchFamily="34" charset="-120"/>
              </a:rPr>
              <a:t>В разных природных зонах закреплялись признаки, которые помогали выживать и сохранять здоровье. Так внешность людей постепенно становилась разнообразнее без появления резких границ.
</a:t>
            </a:r>
            <a:endParaRPr lang="en-US" sz="970" dirty="0"/>
          </a:p>
        </p:txBody>
      </p:sp>
      <p:sp>
        <p:nvSpPr>
          <p:cNvPr id="15" name="Text 5"/>
          <p:cNvSpPr txBox="1"/>
          <p:nvPr/>
        </p:nvSpPr>
        <p:spPr>
          <a:xfrm>
            <a:off x="323725" y="4226949"/>
            <a:ext cx="3042900" cy="736500"/>
          </a:xfrm>
          <a:prstGeom prst="rect">
            <a:avLst/>
          </a:prstGeom>
          <a:noFill/>
          <a:ln/>
        </p:spPr>
        <p:txBody>
          <a:bodyPr wrap="square" lIns="0" tIns="0" rIns="0" bIns="0" rtlCol="0" anchor="t"/>
          <a:lstStyle/>
          <a:p>
            <a:pPr algn="l" indent="0" marL="0">
              <a:lnSpc>
                <a:spcPct val="115000"/>
              </a:lnSpc>
              <a:buNone/>
            </a:pPr>
            <a:r>
              <a:rPr lang="en-US" sz="970" b="1" dirty="0">
                <a:solidFill>
                  <a:srgbClr val="FFFFFF"/>
                </a:solidFill>
                <a:latin typeface="Arial" pitchFamily="34" charset="0"/>
                <a:ea typeface="Arial" pitchFamily="34" charset="-122"/>
                <a:cs typeface="Arial" pitchFamily="34" charset="-120"/>
              </a:rPr>
              <a:t>Карта как подсказка
</a:t>
            </a:r>
            <a:pPr algn="l" indent="0" marL="0">
              <a:lnSpc>
                <a:spcPct val="115000"/>
              </a:lnSpc>
              <a:buNone/>
            </a:pPr>
            <a:r>
              <a:rPr lang="en-US" sz="58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73" dirty="0">
                <a:solidFill>
                  <a:srgbClr val="FFFFFF"/>
                </a:solidFill>
                <a:latin typeface="Arial" pitchFamily="34" charset="0"/>
                <a:ea typeface="Arial" pitchFamily="34" charset="-122"/>
                <a:cs typeface="Arial" pitchFamily="34" charset="-120"/>
              </a:rPr>
              <a:t>Движение людей по материкам объясняет, почему сходные признаки встречаются у соседних народов и почему биологические различия распределяются плавно, а не по чётким линиям.
</a:t>
            </a:r>
            <a:endParaRPr lang="en-US" sz="97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3568" y="1506425"/>
            <a:ext cx="8776864" cy="3046200"/>
          </a:xfrm>
          <a:prstGeom prst="rect">
            <a:avLst/>
          </a:prstGeom>
        </p:spPr>
      </p:pic>
      <p:sp>
        <p:nvSpPr>
          <p:cNvPr id="6" name="Text 0"/>
          <p:cNvSpPr txBox="1"/>
          <p:nvPr/>
        </p:nvSpPr>
        <p:spPr>
          <a:xfrm>
            <a:off x="300150" y="307575"/>
            <a:ext cx="8543700" cy="542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От наследственности к разнообразию внешности
</a:t>
            </a:r>
            <a:endParaRPr lang="en-US" sz="2223" dirty="0"/>
          </a:p>
        </p:txBody>
      </p:sp>
      <p:sp>
        <p:nvSpPr>
          <p:cNvPr id="7"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5</a:t>
            </a:r>
            <a:endParaRPr lang="en-US" sz="700" dirty="0"/>
          </a:p>
        </p:txBody>
      </p:sp>
      <p:sp>
        <p:nvSpPr>
          <p:cNvPr id="8" name="Text 2"/>
          <p:cNvSpPr txBox="1"/>
          <p:nvPr/>
        </p:nvSpPr>
        <p:spPr>
          <a:xfrm>
            <a:off x="300150" y="907000"/>
            <a:ext cx="8543700" cy="354000"/>
          </a:xfrm>
          <a:prstGeom prst="rect">
            <a:avLst/>
          </a:prstGeom>
          <a:noFill/>
          <a:ln/>
        </p:spPr>
        <p:txBody>
          <a:bodyPr wrap="square" lIns="0" tIns="0" rIns="0" bIns="0" rtlCol="0" anchor="t"/>
          <a:lstStyle/>
          <a:p>
            <a:pPr algn="l" indent="0" marL="0">
              <a:lnSpc>
                <a:spcPct val="100000"/>
              </a:lnSpc>
              <a:buNone/>
            </a:pPr>
            <a:r>
              <a:rPr lang="en-US" sz="1123" dirty="0">
                <a:solidFill>
                  <a:srgbClr val="FFFFFF"/>
                </a:solidFill>
                <a:latin typeface="Arial" pitchFamily="34" charset="0"/>
                <a:ea typeface="Arial" pitchFamily="34" charset="-122"/>
                <a:cs typeface="Arial" pitchFamily="34" charset="-120"/>
              </a:rPr>
              <a:t>Схема показывает, как признаки передаются, сохраняются и меняются в популяциях людей.
</a:t>
            </a:r>
            <a:endParaRPr lang="en-US" sz="1123"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2665716"/>
            <a:ext cx="5253300" cy="118971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Основные внешние признаки и их возможные причины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6</a:t>
            </a:r>
            <a:endParaRPr lang="en-US" sz="700" dirty="0"/>
          </a:p>
        </p:txBody>
      </p:sp>
      <p:sp>
        <p:nvSpPr>
          <p:cNvPr id="9" name="Text 2"/>
          <p:cNvSpPr txBox="1"/>
          <p:nvPr/>
        </p:nvSpPr>
        <p:spPr>
          <a:xfrm>
            <a:off x="5787400" y="2306000"/>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Таблица помогает увидеть, что один и тот же признак может быть связан с разными условиями и историей популяций.
</a:t>
            </a:r>
            <a:endParaRPr lang="en-US" sz="900" dirty="0"/>
          </a:p>
        </p:txBody>
      </p:sp>
      <p:sp>
        <p:nvSpPr>
          <p:cNvPr id="10" name="Text 3"/>
          <p:cNvSpPr txBox="1"/>
          <p:nvPr/>
        </p:nvSpPr>
        <p:spPr>
          <a:xfrm>
            <a:off x="5787400" y="3320197"/>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Внешние признаки связаны с адаптацией и наследственностью, но не описывают человека полностью и не определяют его способности.
</a:t>
            </a:r>
            <a:endParaRPr lang="en-US" sz="900" dirty="0"/>
          </a:p>
        </p:txBody>
      </p:sp>
      <p:sp>
        <p:nvSpPr>
          <p:cNvPr id="11" name="Text 4"/>
          <p:cNvSpPr txBox="1"/>
          <p:nvPr/>
        </p:nvSpPr>
        <p:spPr>
          <a:xfrm>
            <a:off x="180000" y="4539000"/>
            <a:ext cx="3176700" cy="150900"/>
          </a:xfrm>
          <a:prstGeom prst="rect">
            <a:avLst/>
          </a:prstGeom>
          <a:noFill/>
          <a:ln/>
        </p:spPr>
        <p:txBody>
          <a:bodyPr wrap="square" lIns="0" tIns="0" rIns="0" bIns="0" rtlCol="0" anchor="ctr"/>
          <a:lstStyle/>
          <a:p>
            <a:pPr algn="l" indent="0" marL="0">
              <a:lnSpc>
                <a:spcPct val="115000"/>
              </a:lnSpc>
              <a:buNone/>
            </a:pPr>
            <a:r>
              <a:rPr lang="en-US" sz="689" dirty="0">
                <a:solidFill>
                  <a:srgbClr val="FFFFFF"/>
                </a:solidFill>
                <a:latin typeface="Arial" pitchFamily="34" charset="0"/>
                <a:ea typeface="Arial" pitchFamily="34" charset="-122"/>
                <a:cs typeface="Arial" pitchFamily="34" charset="-120"/>
              </a:rPr>
              <a:t>Школьный курс биологии; общие сведения антропологии и генетики человека
</a:t>
            </a:r>
            <a:endParaRPr lang="en-US" sz="689"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12701" y="2362487"/>
            <a:ext cx="200400" cy="200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158476" y="2380727"/>
            <a:ext cx="204900" cy="16392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6121276" y="2362487"/>
            <a:ext cx="175350" cy="2004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Цвет кожи и защита от солнца
</a:t>
            </a:r>
            <a:endParaRPr lang="en-US" sz="1823" dirty="0"/>
          </a:p>
        </p:txBody>
      </p:sp>
      <p:sp>
        <p:nvSpPr>
          <p:cNvPr id="15"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7</a:t>
            </a:r>
            <a:endParaRPr lang="en-US" sz="700" dirty="0"/>
          </a:p>
        </p:txBody>
      </p:sp>
      <p:sp>
        <p:nvSpPr>
          <p:cNvPr id="16" name="Text 2"/>
          <p:cNvSpPr txBox="1"/>
          <p:nvPr/>
        </p:nvSpPr>
        <p:spPr>
          <a:xfrm>
            <a:off x="550577" y="2692775"/>
            <a:ext cx="2303700" cy="948600"/>
          </a:xfrm>
          <a:prstGeom prst="rect">
            <a:avLst/>
          </a:prstGeom>
          <a:noFill/>
          <a:ln/>
        </p:spPr>
        <p:txBody>
          <a:bodyPr wrap="square" lIns="0" tIns="0" rIns="0" bIns="0" rtlCol="0" anchor="t"/>
          <a:lstStyle/>
          <a:p>
            <a:pPr algn="l" indent="0" marL="0">
              <a:lnSpc>
                <a:spcPct val="115000"/>
              </a:lnSpc>
              <a:buNone/>
            </a:pPr>
            <a:r>
              <a:rPr lang="en-US" sz="982" b="1" dirty="0">
                <a:solidFill>
                  <a:srgbClr val="FFFFFF"/>
                </a:solidFill>
                <a:latin typeface="Arial" pitchFamily="34" charset="0"/>
                <a:ea typeface="Arial" pitchFamily="34" charset="-122"/>
                <a:cs typeface="Arial" pitchFamily="34" charset="-120"/>
              </a:rPr>
              <a:t>Меланин защищает кожу
</a:t>
            </a:r>
            <a:pPr algn="l" indent="0" marL="0">
              <a:lnSpc>
                <a:spcPct val="115000"/>
              </a:lnSpc>
              <a:buNone/>
            </a:pPr>
            <a:r>
              <a:rPr lang="en-US" sz="58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84" dirty="0">
                <a:solidFill>
                  <a:srgbClr val="FFFFFF"/>
                </a:solidFill>
                <a:latin typeface="Arial" pitchFamily="34" charset="0"/>
                <a:ea typeface="Arial" pitchFamily="34" charset="-122"/>
                <a:cs typeface="Arial" pitchFamily="34" charset="-120"/>
              </a:rPr>
              <a:t>Меланин — пигмент, который помогает коже защищаться от сильного ультрафиолетового излучения. Чем больше солнечного света в регионе, тем важнее такая защита для здоровья человека.
</a:t>
            </a:r>
            <a:endParaRPr lang="en-US" sz="982" dirty="0"/>
          </a:p>
        </p:txBody>
      </p:sp>
      <p:sp>
        <p:nvSpPr>
          <p:cNvPr id="17" name="Text 3"/>
          <p:cNvSpPr txBox="1"/>
          <p:nvPr/>
        </p:nvSpPr>
        <p:spPr>
          <a:xfrm>
            <a:off x="3498603" y="2692775"/>
            <a:ext cx="23037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Тёмная кожа у жаркого солнца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местах с ярким солнцем чаще встречается более тёмная кожа. Она уменьшает вред от ультрафиолета и помогает организму лучше справляться с постоянным солнечным воздействием.
</a:t>
            </a:r>
            <a:endParaRPr lang="en-US" sz="1000" dirty="0"/>
          </a:p>
        </p:txBody>
      </p:sp>
      <p:sp>
        <p:nvSpPr>
          <p:cNvPr id="18" name="Text 4"/>
          <p:cNvSpPr txBox="1"/>
          <p:nvPr/>
        </p:nvSpPr>
        <p:spPr>
          <a:xfrm>
            <a:off x="6446628" y="2692775"/>
            <a:ext cx="23037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Светлая кожа на севере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северных широтах чаще встречается более светлая кожа. При слабом солнечном освещении она помогает организму получать достаточно витамина D, который важен для здоровья.
</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Адаптации человека к разным условиям среды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8</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У человека нет одной «правильной» внешности: важен набор признаков, который лучше подходит к конкретным условиям жизни.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Разные среды по-разному влияют на признаки, поэтому адаптации зависят от климата, а не от «ценности» группы людей.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Обобщение по материалам школьной биологии и антропологии человека
</a:t>
            </a:r>
            <a:endParaRPr lang="en-US" sz="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Внешность не определяет способности человека
</a:t>
            </a:r>
            <a:endParaRPr lang="en-US" sz="2223" dirty="0"/>
          </a:p>
        </p:txBody>
      </p:sp>
      <p:sp>
        <p:nvSpPr>
          <p:cNvPr id="9"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9</a:t>
            </a:r>
            <a:endParaRPr lang="en-US" sz="700" dirty="0"/>
          </a:p>
        </p:txBody>
      </p:sp>
      <p:sp>
        <p:nvSpPr>
          <p:cNvPr id="10" name="Text 2"/>
          <p:cNvSpPr txBox="1"/>
          <p:nvPr/>
        </p:nvSpPr>
        <p:spPr>
          <a:xfrm>
            <a:off x="322300" y="1686504"/>
            <a:ext cx="2336100" cy="1285800"/>
          </a:xfrm>
          <a:prstGeom prst="rect">
            <a:avLst/>
          </a:prstGeom>
          <a:noFill/>
          <a:ln/>
        </p:spPr>
        <p:txBody>
          <a:bodyPr wrap="square" lIns="0" tIns="0" rIns="0" bIns="0" rtlCol="0" anchor="ctr"/>
          <a:lstStyle/>
          <a:p>
            <a:pPr algn="l" indent="0" marL="0">
              <a:lnSpc>
                <a:spcPct val="115000"/>
              </a:lnSpc>
              <a:buNone/>
            </a:pPr>
            <a:r>
              <a:rPr lang="en-US" sz="1003" b="1" dirty="0">
                <a:solidFill>
                  <a:srgbClr val="FFFFFF"/>
                </a:solidFill>
                <a:latin typeface="Arial" pitchFamily="34" charset="0"/>
                <a:ea typeface="Arial" pitchFamily="34" charset="-122"/>
                <a:cs typeface="Arial" pitchFamily="34" charset="-120"/>
              </a:rPr>
              <a:t>Нет связи с умом
</a:t>
            </a:r>
            <a:pPr algn="l" indent="0" marL="0">
              <a:lnSpc>
                <a:spcPct val="115000"/>
              </a:lnSpc>
              <a:buNone/>
            </a:pPr>
            <a:r>
              <a:rPr lang="en-US" sz="6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1" dirty="0">
                <a:solidFill>
                  <a:srgbClr val="FFFFFF"/>
                </a:solidFill>
                <a:latin typeface="Arial" pitchFamily="34" charset="0"/>
                <a:ea typeface="Arial" pitchFamily="34" charset="-122"/>
                <a:cs typeface="Arial" pitchFamily="34" charset="-120"/>
              </a:rPr>
              <a:t>Цвет кожи, разрез глаз или форма носа не показывают, насколько человек умён. Способности развиваются благодаря обучению, практике, здоровью и поддержке окружающих.
</a:t>
            </a:r>
            <a:endParaRPr lang="en-US" sz="1003" dirty="0"/>
          </a:p>
        </p:txBody>
      </p:sp>
      <p:sp>
        <p:nvSpPr>
          <p:cNvPr id="11" name="Text 3"/>
          <p:cNvSpPr txBox="1"/>
          <p:nvPr/>
        </p:nvSpPr>
        <p:spPr>
          <a:xfrm>
            <a:off x="3193656" y="1686485"/>
            <a:ext cx="2336100" cy="1285800"/>
          </a:xfrm>
          <a:prstGeom prst="rect">
            <a:avLst/>
          </a:prstGeom>
          <a:noFill/>
          <a:ln/>
        </p:spPr>
        <p:txBody>
          <a:bodyPr wrap="square" lIns="0" tIns="0" rIns="0" bIns="0" rtlCol="0" anchor="ctr"/>
          <a:lstStyle/>
          <a:p>
            <a:pPr algn="l" indent="0" marL="0">
              <a:lnSpc>
                <a:spcPct val="115000"/>
              </a:lnSpc>
              <a:buNone/>
            </a:pPr>
            <a:r>
              <a:rPr lang="en-US" sz="1003" b="1" dirty="0">
                <a:solidFill>
                  <a:srgbClr val="FFFFFF"/>
                </a:solidFill>
                <a:latin typeface="Arial" pitchFamily="34" charset="0"/>
                <a:ea typeface="Arial" pitchFamily="34" charset="-122"/>
                <a:cs typeface="Arial" pitchFamily="34" charset="-120"/>
              </a:rPr>
              <a:t>Нет «лучших» людей
</a:t>
            </a:r>
            <a:pPr algn="l" indent="0" marL="0">
              <a:lnSpc>
                <a:spcPct val="115000"/>
              </a:lnSpc>
              <a:buNone/>
            </a:pPr>
            <a:r>
              <a:rPr lang="en-US" sz="6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1" dirty="0">
                <a:solidFill>
                  <a:srgbClr val="FFFFFF"/>
                </a:solidFill>
                <a:latin typeface="Arial" pitchFamily="34" charset="0"/>
                <a:ea typeface="Arial" pitchFamily="34" charset="-122"/>
                <a:cs typeface="Arial" pitchFamily="34" charset="-120"/>
              </a:rPr>
              <a:t>Наука не подтверждает существование групп людей, которые были бы заранее лучше или хуже других. Оценивать человека только по внешности — ошибочный и несправедливый подход.
</a:t>
            </a:r>
            <a:endParaRPr lang="en-US" sz="1003" dirty="0"/>
          </a:p>
        </p:txBody>
      </p:sp>
      <p:sp>
        <p:nvSpPr>
          <p:cNvPr id="12" name="Text 4"/>
          <p:cNvSpPr txBox="1"/>
          <p:nvPr/>
        </p:nvSpPr>
        <p:spPr>
          <a:xfrm>
            <a:off x="322275" y="3425047"/>
            <a:ext cx="2336100" cy="1285800"/>
          </a:xfrm>
          <a:prstGeom prst="rect">
            <a:avLst/>
          </a:prstGeom>
          <a:noFill/>
          <a:ln/>
        </p:spPr>
        <p:txBody>
          <a:bodyPr wrap="square" lIns="0" tIns="0" rIns="0" bIns="0" rtlCol="0" anchor="ctr"/>
          <a:lstStyle/>
          <a:p>
            <a:pPr algn="l" indent="0" marL="0">
              <a:lnSpc>
                <a:spcPct val="115000"/>
              </a:lnSpc>
              <a:buNone/>
            </a:pPr>
            <a:r>
              <a:rPr lang="en-US" sz="1003" b="1" dirty="0">
                <a:solidFill>
                  <a:srgbClr val="FFFFFF"/>
                </a:solidFill>
                <a:latin typeface="Arial" pitchFamily="34" charset="0"/>
                <a:ea typeface="Arial" pitchFamily="34" charset="-122"/>
                <a:cs typeface="Arial" pitchFamily="34" charset="-120"/>
              </a:rPr>
              <a:t>Успех зависит от условий
</a:t>
            </a:r>
            <a:pPr algn="l" indent="0" marL="0">
              <a:lnSpc>
                <a:spcPct val="115000"/>
              </a:lnSpc>
              <a:buNone/>
            </a:pPr>
            <a:r>
              <a:rPr lang="en-US" sz="6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1" dirty="0">
                <a:solidFill>
                  <a:srgbClr val="FFFFFF"/>
                </a:solidFill>
                <a:latin typeface="Arial" pitchFamily="34" charset="0"/>
                <a:ea typeface="Arial" pitchFamily="34" charset="-122"/>
                <a:cs typeface="Arial" pitchFamily="34" charset="-120"/>
              </a:rPr>
              <a:t>Результаты в учёбе, спорте и других делах зависят от труда, интереса, возможностей и опыта. Внешние признаки сами по себе не решают судьбу человека.
</a:t>
            </a:r>
            <a:endParaRPr lang="en-US" sz="1003" dirty="0"/>
          </a:p>
        </p:txBody>
      </p:sp>
      <p:sp>
        <p:nvSpPr>
          <p:cNvPr id="13" name="Text 5"/>
          <p:cNvSpPr txBox="1"/>
          <p:nvPr/>
        </p:nvSpPr>
        <p:spPr>
          <a:xfrm>
            <a:off x="3193625" y="3424997"/>
            <a:ext cx="2336100" cy="1285800"/>
          </a:xfrm>
          <a:prstGeom prst="rect">
            <a:avLst/>
          </a:prstGeom>
          <a:noFill/>
          <a:ln/>
        </p:spPr>
        <p:txBody>
          <a:bodyPr wrap="square" lIns="0" tIns="0" rIns="0" bIns="0" rtlCol="0" anchor="ctr"/>
          <a:lstStyle/>
          <a:p>
            <a:pPr algn="l" indent="0" marL="0">
              <a:lnSpc>
                <a:spcPct val="115000"/>
              </a:lnSpc>
              <a:buNone/>
            </a:pPr>
            <a:r>
              <a:rPr lang="en-US" sz="1003" b="1" dirty="0">
                <a:solidFill>
                  <a:srgbClr val="FFFFFF"/>
                </a:solidFill>
                <a:latin typeface="Arial" pitchFamily="34" charset="0"/>
                <a:ea typeface="Arial" pitchFamily="34" charset="-122"/>
                <a:cs typeface="Arial" pitchFamily="34" charset="-120"/>
              </a:rPr>
              <a:t>Стереотипы мешают
</a:t>
            </a:r>
            <a:pPr algn="l" indent="0" marL="0">
              <a:lnSpc>
                <a:spcPct val="115000"/>
              </a:lnSpc>
              <a:buNone/>
            </a:pPr>
            <a:r>
              <a:rPr lang="en-US" sz="6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1" dirty="0">
                <a:solidFill>
                  <a:srgbClr val="FFFFFF"/>
                </a:solidFill>
                <a:latin typeface="Arial" pitchFamily="34" charset="0"/>
                <a:ea typeface="Arial" pitchFamily="34" charset="-122"/>
                <a:cs typeface="Arial" pitchFamily="34" charset="-120"/>
              </a:rPr>
              <a:t>Если судить по предрассудкам, можно не заметить талант, доброту или старание. Поэтому важно проверять факты и не делать выводы по внешнему виду.
</a:t>
            </a:r>
            <a:endParaRPr lang="en-US" sz="1003"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530750" y="1251272"/>
            <a:ext cx="5433300" cy="1029356"/>
          </a:xfrm>
          <a:prstGeom prst="rect">
            <a:avLst/>
          </a:prstGeom>
        </p:spPr>
      </p:pic>
      <p:pic>
        <p:nvPicPr>
          <p:cNvPr id="6" name="Image 4" descr="preencoded.png">    </p:cNvPr>
          <p:cNvPicPr>
            <a:picLocks noChangeAspect="1"/>
          </p:cNvPicPr>
          <p:nvPr/>
        </p:nvPicPr>
        <p:blipFill>
          <a:blip r:embed="rId5"/>
          <a:stretch>
            <a:fillRect/>
          </a:stretch>
        </p:blipFill>
        <p:spPr>
          <a:xfrm>
            <a:off x="3530750" y="2396970"/>
            <a:ext cx="5433300" cy="1029356"/>
          </a:xfrm>
          <a:prstGeom prst="rect">
            <a:avLst/>
          </a:prstGeom>
        </p:spPr>
      </p:pic>
      <p:pic>
        <p:nvPicPr>
          <p:cNvPr id="7" name="Image 5" descr="preencoded.png">    </p:cNvPr>
          <p:cNvPicPr>
            <a:picLocks noChangeAspect="1"/>
          </p:cNvPicPr>
          <p:nvPr/>
        </p:nvPicPr>
        <p:blipFill>
          <a:blip r:embed="rId6"/>
          <a:stretch>
            <a:fillRect/>
          </a:stretch>
        </p:blipFill>
        <p:spPr>
          <a:xfrm>
            <a:off x="3530750" y="3558571"/>
            <a:ext cx="5433300" cy="1029356"/>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Генетическое сходство людей
</a:t>
            </a:r>
            <a:endParaRPr lang="en-US" sz="1823" dirty="0"/>
          </a:p>
        </p:txBody>
      </p:sp>
      <p:sp>
        <p:nvSpPr>
          <p:cNvPr id="10"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10</a:t>
            </a:r>
            <a:endParaRPr lang="en-US" sz="700" dirty="0"/>
          </a:p>
        </p:txBody>
      </p:sp>
      <p:sp>
        <p:nvSpPr>
          <p:cNvPr id="11" name="Text 2"/>
          <p:cNvSpPr txBox="1"/>
          <p:nvPr/>
        </p:nvSpPr>
        <p:spPr>
          <a:xfrm>
            <a:off x="179950" y="1249800"/>
            <a:ext cx="3055800" cy="1032300"/>
          </a:xfrm>
          <a:prstGeom prst="rect">
            <a:avLst/>
          </a:prstGeom>
          <a:noFill/>
          <a:ln/>
        </p:spPr>
        <p:txBody>
          <a:bodyPr wrap="square" lIns="0" tIns="0" rIns="0" bIns="0" rtlCol="0" anchor="t"/>
          <a:lstStyle/>
          <a:p>
            <a:pPr algn="l" indent="0" marL="0">
              <a:lnSpc>
                <a:spcPct val="115000"/>
              </a:lnSpc>
              <a:buNone/>
            </a:pPr>
            <a:r>
              <a:rPr lang="en-US" sz="1014" b="1" dirty="0">
                <a:solidFill>
                  <a:srgbClr val="FFFFFF"/>
                </a:solidFill>
                <a:latin typeface="Arial" pitchFamily="34" charset="0"/>
                <a:ea typeface="Arial" pitchFamily="34" charset="-122"/>
                <a:cs typeface="Arial" pitchFamily="34" charset="-120"/>
              </a:rPr>
              <a:t>Одна ДНК — общая основа
</a:t>
            </a:r>
            <a:pPr algn="l" indent="0" marL="0">
              <a:lnSpc>
                <a:spcPct val="115000"/>
              </a:lnSpc>
              <a:buNone/>
            </a:pPr>
            <a:r>
              <a:rPr lang="en-US" sz="64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22" dirty="0">
                <a:solidFill>
                  <a:srgbClr val="FFFFFF"/>
                </a:solidFill>
                <a:latin typeface="Arial" pitchFamily="34" charset="0"/>
                <a:ea typeface="Arial" pitchFamily="34" charset="-122"/>
                <a:cs typeface="Arial" pitchFamily="34" charset="-120"/>
              </a:rPr>
              <a:t>У всех людей почти одинаковый генетический код, поэтому мы относимся к одному виду. Небольшие различия в ДНК влияют на внешность, особенности обмена веществ и некоторые наследственные болезни, но не создают отдельных биологических «ступеней».
</a:t>
            </a:r>
            <a:endParaRPr lang="en-US" sz="1014" dirty="0"/>
          </a:p>
        </p:txBody>
      </p:sp>
      <p:sp>
        <p:nvSpPr>
          <p:cNvPr id="12" name="Text 3"/>
          <p:cNvSpPr txBox="1"/>
          <p:nvPr/>
        </p:nvSpPr>
        <p:spPr>
          <a:xfrm>
            <a:off x="179950" y="2395497"/>
            <a:ext cx="3055800" cy="10323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Различия есть, но они малы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Когда мы сравниваем людей из разных стран, заметны цвет кожи, форма волос или черты лица. Однако по генетике различия между людьми внутри одной популяции могут быть не меньше, чем между людьми из разных регионов.
</a:t>
            </a:r>
            <a:endParaRPr lang="en-US" sz="1100" dirty="0"/>
          </a:p>
        </p:txBody>
      </p:sp>
      <p:sp>
        <p:nvSpPr>
          <p:cNvPr id="13" name="Text 4"/>
          <p:cNvSpPr txBox="1"/>
          <p:nvPr/>
        </p:nvSpPr>
        <p:spPr>
          <a:xfrm>
            <a:off x="179950" y="3557099"/>
            <a:ext cx="3055800" cy="1032300"/>
          </a:xfrm>
          <a:prstGeom prst="rect">
            <a:avLst/>
          </a:prstGeom>
          <a:noFill/>
          <a:ln/>
        </p:spPr>
        <p:txBody>
          <a:bodyPr wrap="square" lIns="0" tIns="0" rIns="0" bIns="0" rtlCol="0" anchor="t"/>
          <a:lstStyle/>
          <a:p>
            <a:pPr algn="l" indent="0" marL="0">
              <a:lnSpc>
                <a:spcPct val="115000"/>
              </a:lnSpc>
              <a:buNone/>
            </a:pPr>
            <a:r>
              <a:rPr lang="en-US" sz="1048" b="1" dirty="0">
                <a:solidFill>
                  <a:srgbClr val="FFFFFF"/>
                </a:solidFill>
                <a:latin typeface="Arial" pitchFamily="34" charset="0"/>
                <a:ea typeface="Arial" pitchFamily="34" charset="-122"/>
                <a:cs typeface="Arial" pitchFamily="34" charset="-120"/>
              </a:rPr>
              <a:t>Общий предок человечества
</a:t>
            </a:r>
            <a:pPr algn="l" indent="0" marL="0">
              <a:lnSpc>
                <a:spcPct val="115000"/>
              </a:lnSpc>
              <a:buNone/>
            </a:pPr>
            <a:r>
              <a:rPr lang="en-US" sz="66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53" dirty="0">
                <a:solidFill>
                  <a:srgbClr val="FFFFFF"/>
                </a:solidFill>
                <a:latin typeface="Arial" pitchFamily="34" charset="0"/>
                <a:ea typeface="Arial" pitchFamily="34" charset="-122"/>
                <a:cs typeface="Arial" pitchFamily="34" charset="-120"/>
              </a:rPr>
              <a:t>Современный человек сформировался в Африке, а затем расселился по другим материкам. По пути люди смешивались, образовывали новые общности и передавали признаки дальше, поэтому человечество всегда оставалось единым и разнообразным.
</a:t>
            </a:r>
            <a:endParaRPr lang="en-US" sz="1048"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0000" y="1446891"/>
            <a:ext cx="8784000" cy="198931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22688" y="297521"/>
            <a:ext cx="6277800" cy="7089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Научные термины: что изучает биология и что — культура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11</a:t>
            </a:r>
            <a:endParaRPr lang="en-US" sz="700" dirty="0"/>
          </a:p>
        </p:txBody>
      </p:sp>
      <p:sp>
        <p:nvSpPr>
          <p:cNvPr id="9" name="Text 2"/>
          <p:cNvSpPr txBox="1"/>
          <p:nvPr/>
        </p:nvSpPr>
        <p:spPr>
          <a:xfrm>
            <a:off x="180000" y="4094100"/>
            <a:ext cx="3176700" cy="869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Таблица показывает, какие понятия относятся к биологии, а какие — к культуре и истории общества. Это помогает не смешивать наследственность с языком, традициями и общественной жизнью.
</a:t>
            </a:r>
            <a:endParaRPr lang="en-US" sz="1000" dirty="0"/>
          </a:p>
        </p:txBody>
      </p:sp>
      <p:sp>
        <p:nvSpPr>
          <p:cNvPr id="10" name="Text 3"/>
          <p:cNvSpPr txBox="1"/>
          <p:nvPr/>
        </p:nvSpPr>
        <p:spPr>
          <a:xfrm>
            <a:off x="3463900" y="4094097"/>
            <a:ext cx="3176700" cy="869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Биологические и культурные признаки описывают человека с разных сторон и не совпадают один к одному.
</a:t>
            </a:r>
            <a:endParaRPr lang="en-US" sz="1000" dirty="0"/>
          </a:p>
        </p:txBody>
      </p:sp>
      <p:sp>
        <p:nvSpPr>
          <p:cNvPr id="11" name="Text 4"/>
          <p:cNvSpPr txBox="1"/>
          <p:nvPr/>
        </p:nvSpPr>
        <p:spPr>
          <a:xfrm>
            <a:off x="180000" y="3633750"/>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Обобщение школьного курса биологии и обществознания
</a:t>
            </a:r>
            <a:endParaRPr lang="en-US" sz="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12</a:t>
            </a:r>
            <a:endParaRPr lang="en-US" sz="700" dirty="0"/>
          </a:p>
        </p:txBody>
      </p:sp>
      <p:sp>
        <p:nvSpPr>
          <p:cNvPr id="8" name="Text 1"/>
          <p:cNvSpPr txBox="1"/>
          <p:nvPr/>
        </p:nvSpPr>
        <p:spPr>
          <a:xfrm>
            <a:off x="180000" y="180000"/>
            <a:ext cx="5992500" cy="671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Смешение популяций — обычная часть истории человечества
</a:t>
            </a:r>
            <a:endParaRPr lang="en-US" sz="2223" dirty="0"/>
          </a:p>
        </p:txBody>
      </p:sp>
      <p:sp>
        <p:nvSpPr>
          <p:cNvPr id="9" name="Text 2"/>
          <p:cNvSpPr txBox="1"/>
          <p:nvPr/>
        </p:nvSpPr>
        <p:spPr>
          <a:xfrm>
            <a:off x="394025" y="1903425"/>
            <a:ext cx="2555400" cy="959400"/>
          </a:xfrm>
          <a:prstGeom prst="rect">
            <a:avLst/>
          </a:prstGeom>
          <a:noFill/>
          <a:ln/>
        </p:spPr>
        <p:txBody>
          <a:bodyPr wrap="square" lIns="0" tIns="0" rIns="0" bIns="0" rtlCol="0" anchor="b"/>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Древние переселения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Люди постоянно перемещались в поисках пищи, безопасных мест и новых территорий. При этом группы, жившие рядом, постепенно вступали в контакты и обменивались признаками.
</a:t>
            </a:r>
            <a:endParaRPr lang="en-US" sz="1000" dirty="0"/>
          </a:p>
        </p:txBody>
      </p:sp>
      <p:sp>
        <p:nvSpPr>
          <p:cNvPr id="10" name="Text 3"/>
          <p:cNvSpPr txBox="1"/>
          <p:nvPr/>
        </p:nvSpPr>
        <p:spPr>
          <a:xfrm>
            <a:off x="3129240" y="1903413"/>
            <a:ext cx="2555400" cy="959400"/>
          </a:xfrm>
          <a:prstGeom prst="rect">
            <a:avLst/>
          </a:prstGeom>
          <a:noFill/>
          <a:ln/>
        </p:spPr>
        <p:txBody>
          <a:bodyPr wrap="square" lIns="0" tIns="0" rIns="0" bIns="0" rtlCol="0" anchor="b"/>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Смешанные общности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Со временем браки между разными группами и совместная жизнь создавали новые сообщества. Поэтому полностью изолированные человеческие линии почти не сохранялись.
</a:t>
            </a:r>
            <a:endParaRPr lang="en-US" sz="1000" dirty="0"/>
          </a:p>
        </p:txBody>
      </p:sp>
      <p:sp>
        <p:nvSpPr>
          <p:cNvPr id="11" name="Text 4"/>
          <p:cNvSpPr txBox="1"/>
          <p:nvPr/>
        </p:nvSpPr>
        <p:spPr>
          <a:xfrm>
            <a:off x="5864480" y="1903413"/>
            <a:ext cx="2555400" cy="959400"/>
          </a:xfrm>
          <a:prstGeom prst="rect">
            <a:avLst/>
          </a:prstGeom>
          <a:noFill/>
          <a:ln/>
        </p:spPr>
        <p:txBody>
          <a:bodyPr wrap="square" lIns="0" tIns="0" rIns="0" bIns="0" rtlCol="0" anchor="b"/>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Генетическое разнообразие сегодня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современном мире смешение популяций остается нормой. Оно поддерживает разнообразие наследственных признаков и помогает виду Homo sapiens лучше приспосабливаться к разным условиям.
</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3568" y="1506425"/>
            <a:ext cx="8776864" cy="3046200"/>
          </a:xfrm>
          <a:prstGeom prst="rect">
            <a:avLst/>
          </a:prstGeom>
        </p:spPr>
      </p:pic>
      <p:sp>
        <p:nvSpPr>
          <p:cNvPr id="6" name="Text 0"/>
          <p:cNvSpPr txBox="1"/>
          <p:nvPr/>
        </p:nvSpPr>
        <p:spPr>
          <a:xfrm>
            <a:off x="300150" y="307575"/>
            <a:ext cx="8543700" cy="542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Как рождаются стереотипы о «расах»
</a:t>
            </a:r>
            <a:endParaRPr lang="en-US" sz="2223" dirty="0"/>
          </a:p>
        </p:txBody>
      </p:sp>
      <p:sp>
        <p:nvSpPr>
          <p:cNvPr id="7"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13</a:t>
            </a:r>
            <a:endParaRPr lang="en-US" sz="700" dirty="0"/>
          </a:p>
        </p:txBody>
      </p:sp>
      <p:sp>
        <p:nvSpPr>
          <p:cNvPr id="8" name="Text 2"/>
          <p:cNvSpPr txBox="1"/>
          <p:nvPr/>
        </p:nvSpPr>
        <p:spPr>
          <a:xfrm>
            <a:off x="300150" y="907000"/>
            <a:ext cx="8543700" cy="354000"/>
          </a:xfrm>
          <a:prstGeom prst="rect">
            <a:avLst/>
          </a:prstGeom>
          <a:noFill/>
          <a:ln/>
        </p:spPr>
        <p:txBody>
          <a:bodyPr wrap="square" lIns="0" tIns="0" rIns="0" bIns="0" rtlCol="0" anchor="t"/>
          <a:lstStyle/>
          <a:p>
            <a:pPr algn="l" indent="0" marL="0">
              <a:lnSpc>
                <a:spcPct val="100000"/>
              </a:lnSpc>
              <a:buNone/>
            </a:pPr>
            <a:r>
              <a:rPr lang="en-US" sz="1123" dirty="0">
                <a:solidFill>
                  <a:srgbClr val="FFFFFF"/>
                </a:solidFill>
                <a:latin typeface="Arial" pitchFamily="34" charset="0"/>
                <a:ea typeface="Arial" pitchFamily="34" charset="-122"/>
                <a:cs typeface="Arial" pitchFamily="34" charset="-120"/>
              </a:rPr>
              <a:t>Схема показывает, как внешние различия могут превращаться в ошибочные обобщения и предубеждения.
</a:t>
            </a:r>
            <a:endParaRPr lang="en-US" sz="1123"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14</a:t>
            </a:r>
            <a:endParaRPr lang="en-US" sz="700" dirty="0"/>
          </a:p>
        </p:txBody>
      </p:sp>
      <p:sp>
        <p:nvSpPr>
          <p:cNvPr id="9" name="Text 1"/>
          <p:cNvSpPr txBox="1"/>
          <p:nvPr/>
        </p:nvSpPr>
        <p:spPr>
          <a:xfrm>
            <a:off x="180000" y="180000"/>
            <a:ext cx="8784000" cy="601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К чему приводили расистские идеи в истории
</a:t>
            </a:r>
            <a:endParaRPr lang="en-US" sz="2223" dirty="0"/>
          </a:p>
        </p:txBody>
      </p:sp>
      <p:sp>
        <p:nvSpPr>
          <p:cNvPr id="10" name="Text 2"/>
          <p:cNvSpPr txBox="1"/>
          <p:nvPr/>
        </p:nvSpPr>
        <p:spPr>
          <a:xfrm>
            <a:off x="180000" y="1238670"/>
            <a:ext cx="20718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Оправдание насилия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Расистские идеи использовали как «объяснение» рабства и жестокого обращения с людьми. Так ложные взгляды превращались в оправдание унижения, лишения свободы и разрушения человеческого достоинства.
</a:t>
            </a:r>
            <a:endParaRPr lang="en-US" sz="900" dirty="0"/>
          </a:p>
        </p:txBody>
      </p:sp>
      <p:sp>
        <p:nvSpPr>
          <p:cNvPr id="11" name="Text 3"/>
          <p:cNvSpPr txBox="1"/>
          <p:nvPr/>
        </p:nvSpPr>
        <p:spPr>
          <a:xfrm>
            <a:off x="2417396" y="1238670"/>
            <a:ext cx="20718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Колониальное подчинение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эпоху колониализма расизм помогал представлять целые народы «ниже» других. Это облегчало захват земель, принудительный труд и контроль над людьми без уважения к их правам.
</a:t>
            </a:r>
            <a:endParaRPr lang="en-US" sz="900" dirty="0"/>
          </a:p>
        </p:txBody>
      </p:sp>
      <p:sp>
        <p:nvSpPr>
          <p:cNvPr id="12" name="Text 4"/>
          <p:cNvSpPr txBox="1"/>
          <p:nvPr/>
        </p:nvSpPr>
        <p:spPr>
          <a:xfrm>
            <a:off x="4654792" y="1238670"/>
            <a:ext cx="20718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Сегрегация и запреты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разных странах расистские представления поддерживали разделение людей на «своих» и «чужих». Из-за этого появлялись отдельные школы, районы, запреты на совместную жизнь и равные возможности.
</a:t>
            </a:r>
            <a:endParaRPr lang="en-US" sz="900" dirty="0"/>
          </a:p>
        </p:txBody>
      </p:sp>
      <p:sp>
        <p:nvSpPr>
          <p:cNvPr id="13" name="Text 5"/>
          <p:cNvSpPr txBox="1"/>
          <p:nvPr/>
        </p:nvSpPr>
        <p:spPr>
          <a:xfrm>
            <a:off x="6892183" y="1238670"/>
            <a:ext cx="20718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Преступления XX века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XX веке расизм стал частью нацистской идеологии и привёл к массовым преступлениям против миллионов людей. История ясно показывает, что псевдонаука может стать опасным оружием.
</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Как менялось научное понимание человека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15</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Развитие науки шло от простых внешних классификаций к изучению наследственности, миграций и популяций. Чем точнее методы, тем меньше оснований для жестких делений.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Научное понимание человека стало точнее: вместо жестких схем используются данные генетики и истории расселения.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История антропологии и генетики; учебное обобщение
</a:t>
            </a:r>
            <a:endParaRPr lang="en-US" sz="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150" y="1574"/>
            <a:ext cx="5733900" cy="514035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Как уважать разнообразие людей в повседневной жизни
</a:t>
            </a:r>
            <a:endParaRPr lang="en-US" sz="2223" dirty="0"/>
          </a:p>
        </p:txBody>
      </p:sp>
      <p:sp>
        <p:nvSpPr>
          <p:cNvPr id="9"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16</a:t>
            </a:r>
            <a:endParaRPr lang="en-US" sz="700" dirty="0"/>
          </a:p>
        </p:txBody>
      </p:sp>
      <p:sp>
        <p:nvSpPr>
          <p:cNvPr id="10" name="Text 2"/>
          <p:cNvSpPr txBox="1"/>
          <p:nvPr/>
        </p:nvSpPr>
        <p:spPr>
          <a:xfrm>
            <a:off x="261000" y="1642521"/>
            <a:ext cx="4227900" cy="8139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Не делать поспешных выводов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Нельзя судить о человеке по внешности, фамилии, акценту или месту рождения. Один внешний признак не говорит ни о характере, ни о способностях, ни о ценности личности.
</a:t>
            </a:r>
            <a:endParaRPr lang="en-US" sz="1200" dirty="0"/>
          </a:p>
        </p:txBody>
      </p:sp>
      <p:sp>
        <p:nvSpPr>
          <p:cNvPr id="11" name="Text 3"/>
          <p:cNvSpPr txBox="1"/>
          <p:nvPr/>
        </p:nvSpPr>
        <p:spPr>
          <a:xfrm>
            <a:off x="261000" y="2683472"/>
            <a:ext cx="4227900" cy="8139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Проверять информацию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Слухи и шутки легко превращаются в обидные стереотипы. Прежде чем повторять чужие слова, важно проверять факты и задавать вопрос: есть ли у этого утверждения доказательства?
</a:t>
            </a:r>
            <a:endParaRPr lang="en-US" sz="1200" dirty="0"/>
          </a:p>
        </p:txBody>
      </p:sp>
      <p:sp>
        <p:nvSpPr>
          <p:cNvPr id="12" name="Text 4"/>
          <p:cNvSpPr txBox="1"/>
          <p:nvPr/>
        </p:nvSpPr>
        <p:spPr>
          <a:xfrm>
            <a:off x="258450" y="3724422"/>
            <a:ext cx="4227900" cy="8139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Говорить уважительно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Вежливый язык помогает не задевать других и не поддерживать предрассудки. Уважение проявляется в простых вещах: слушать собеседника, не обобщать и видеть в человеке личность.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2665716"/>
            <a:ext cx="5253300" cy="118971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Мифы и научные факты о расах человека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17</a:t>
            </a:r>
            <a:endParaRPr lang="en-US" sz="700" dirty="0"/>
          </a:p>
        </p:txBody>
      </p:sp>
      <p:sp>
        <p:nvSpPr>
          <p:cNvPr id="9" name="Text 2"/>
          <p:cNvSpPr txBox="1"/>
          <p:nvPr/>
        </p:nvSpPr>
        <p:spPr>
          <a:xfrm>
            <a:off x="5787400" y="2306000"/>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Таблица сравнивает распространённые заблуждения и научные выводы. Она помогает увидеть, где заканчиваются стереотипы и начинается проверяемое знание.
</a:t>
            </a:r>
            <a:endParaRPr lang="en-US" sz="900" dirty="0"/>
          </a:p>
        </p:txBody>
      </p:sp>
      <p:sp>
        <p:nvSpPr>
          <p:cNvPr id="10" name="Text 3"/>
          <p:cNvSpPr txBox="1"/>
          <p:nvPr/>
        </p:nvSpPr>
        <p:spPr>
          <a:xfrm>
            <a:off x="5787400" y="3320197"/>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Научные факты опровергают расистские представления: различия между людьми постепенны, а смешение популяций — нормальное явление.
</a:t>
            </a:r>
            <a:endParaRPr lang="en-US" sz="900" dirty="0"/>
          </a:p>
        </p:txBody>
      </p:sp>
      <p:sp>
        <p:nvSpPr>
          <p:cNvPr id="11" name="Text 4"/>
          <p:cNvSpPr txBox="1"/>
          <p:nvPr/>
        </p:nvSpPr>
        <p:spPr>
          <a:xfrm>
            <a:off x="180000" y="4539000"/>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Обобщение данных биологии, генетики и истории человечества
</a:t>
            </a:r>
            <a:endParaRPr lang="en-US" sz="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31547" y="1867672"/>
            <a:ext cx="346800" cy="27744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231559" y="3182484"/>
            <a:ext cx="346800" cy="27744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3929434" y="1836742"/>
            <a:ext cx="339300" cy="3393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pic>
        <p:nvPicPr>
          <p:cNvPr id="15" name="Image 13" descr="preencoded.png">    </p:cNvPr>
          <p:cNvPicPr>
            <a:picLocks noChangeAspect="1"/>
          </p:cNvPicPr>
          <p:nvPr/>
        </p:nvPicPr>
        <p:blipFill>
          <a:blip r:embed="rId14"/>
          <a:stretch>
            <a:fillRect/>
          </a:stretch>
        </p:blipFill>
        <p:spPr>
          <a:xfrm>
            <a:off x="3929434" y="3151554"/>
            <a:ext cx="339300" cy="339300"/>
          </a:xfrm>
          <a:prstGeom prst="rect">
            <a:avLst/>
          </a:prstGeom>
        </p:spPr>
      </p:pic>
      <p:pic>
        <p:nvPicPr>
          <p:cNvPr id="16" name="Image 14" descr="preencoded.png">    </p:cNvPr>
          <p:cNvPicPr>
            <a:picLocks noChangeAspect="1"/>
          </p:cNvPicPr>
          <p:nvPr/>
        </p:nvPicPr>
        <p:blipFill>
          <a:blip r:embed="rId15"/>
          <a:stretch>
            <a:fillRect/>
          </a:stretch>
        </p:blipFill>
        <p:spPr>
          <a:xfrm>
            <a:off x="0" y="0"/>
            <a:ext cx="9144000" cy="5143500"/>
          </a:xfrm>
          <a:prstGeom prst="rect">
            <a:avLst/>
          </a:prstGeom>
        </p:spPr>
      </p:pic>
      <p:sp>
        <p:nvSpPr>
          <p:cNvPr id="17"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Что важно запомнить о человеке
</a:t>
            </a:r>
            <a:endParaRPr lang="en-US" sz="1823" dirty="0"/>
          </a:p>
        </p:txBody>
      </p:sp>
      <p:sp>
        <p:nvSpPr>
          <p:cNvPr id="1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18</a:t>
            </a:r>
            <a:endParaRPr lang="en-US" sz="700" dirty="0"/>
          </a:p>
        </p:txBody>
      </p:sp>
      <p:sp>
        <p:nvSpPr>
          <p:cNvPr id="19" name="Text 2"/>
          <p:cNvSpPr txBox="1"/>
          <p:nvPr/>
        </p:nvSpPr>
        <p:spPr>
          <a:xfrm>
            <a:off x="737719" y="1878575"/>
            <a:ext cx="23697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Единый вид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Все современные люди принадлежат к одному виду Homo sapiens и имеют общее происхождение. Разнообразие внешности не означает существование отдельных человеческих видов.
</a:t>
            </a:r>
            <a:endParaRPr lang="en-US" sz="1000" dirty="0"/>
          </a:p>
        </p:txBody>
      </p:sp>
      <p:sp>
        <p:nvSpPr>
          <p:cNvPr id="20" name="Text 3"/>
          <p:cNvSpPr txBox="1"/>
          <p:nvPr/>
        </p:nvSpPr>
        <p:spPr>
          <a:xfrm>
            <a:off x="737748" y="3193398"/>
            <a:ext cx="23697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Культура — не биология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Язык, традиции, национальная история и обычаи относятся к культуре, а не к биологическим расам. Эти признаки могут меняться и смешиваться гораздо быстрее, чем наследственные особенности.
</a:t>
            </a:r>
            <a:endParaRPr lang="en-US" sz="1000" dirty="0"/>
          </a:p>
        </p:txBody>
      </p:sp>
      <p:sp>
        <p:nvSpPr>
          <p:cNvPr id="21" name="Text 4"/>
          <p:cNvSpPr txBox="1"/>
          <p:nvPr/>
        </p:nvSpPr>
        <p:spPr>
          <a:xfrm>
            <a:off x="4431869" y="1878597"/>
            <a:ext cx="23700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Роль наследственности и среды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Внешние признаки формируются под влиянием генов, условий жизни и истории расселения. Поэтому похожие черты могут встречаться у людей из разных регионов.
</a:t>
            </a:r>
            <a:endParaRPr lang="en-US" sz="1000" dirty="0"/>
          </a:p>
        </p:txBody>
      </p:sp>
      <p:sp>
        <p:nvSpPr>
          <p:cNvPr id="22" name="Text 5"/>
          <p:cNvSpPr txBox="1"/>
          <p:nvPr/>
        </p:nvSpPr>
        <p:spPr>
          <a:xfrm>
            <a:off x="4431869" y="3193403"/>
            <a:ext cx="2370000" cy="948600"/>
          </a:xfrm>
          <a:prstGeom prst="rect">
            <a:avLst/>
          </a:prstGeom>
          <a:noFill/>
          <a:ln/>
        </p:spPr>
        <p:txBody>
          <a:bodyPr wrap="square" lIns="0" tIns="0" rIns="0" bIns="0" rtlCol="0" anchor="t"/>
          <a:lstStyle/>
          <a:p>
            <a:pPr algn="l" indent="0" marL="0">
              <a:lnSpc>
                <a:spcPct val="115000"/>
              </a:lnSpc>
              <a:buNone/>
            </a:pPr>
            <a:r>
              <a:rPr lang="en-US" sz="979" b="1" dirty="0">
                <a:solidFill>
                  <a:srgbClr val="FFFFFF"/>
                </a:solidFill>
                <a:latin typeface="Arial" pitchFamily="34" charset="0"/>
                <a:ea typeface="Arial" pitchFamily="34" charset="-122"/>
                <a:cs typeface="Arial" pitchFamily="34" charset="-120"/>
              </a:rPr>
              <a:t>Факты важнее оценки
</a:t>
            </a:r>
            <a:pPr algn="l" indent="0" marL="0">
              <a:lnSpc>
                <a:spcPct val="115000"/>
              </a:lnSpc>
              <a:buNone/>
            </a:pPr>
            <a:r>
              <a:rPr lang="en-US" sz="58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82" dirty="0">
                <a:solidFill>
                  <a:srgbClr val="FFFFFF"/>
                </a:solidFill>
                <a:latin typeface="Arial" pitchFamily="34" charset="0"/>
                <a:ea typeface="Arial" pitchFamily="34" charset="-122"/>
                <a:cs typeface="Arial" pitchFamily="34" charset="-120"/>
              </a:rPr>
              <a:t>Научный подход требует проверять данные, а не делать выводы по внешности. Уважение к человеку начинается с понимания, что способности и характер не определяются цветом кожи или чертами лица.
</a:t>
            </a:r>
            <a:endParaRPr lang="en-US" sz="979"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Главные выводы темы в одной схеме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19</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Схема соединяет биологию, историю и этику. Вместе они показывают, почему нельзя оценивать людей только по внешности и почему разнообразие — норма человечества.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Все ключевые идеи ведут к одному выводу: люди едины биологически, а различия нужно понимать без предрассудков.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Обобщение содержания темы «Расы человека»
</a:t>
            </a:r>
            <a:endParaRPr lang="en-US" sz="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464175"/>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Человек разнообразен, но человечество едино
</a:t>
            </a:r>
            <a:endParaRPr lang="en-US" sz="2223" dirty="0"/>
          </a:p>
        </p:txBody>
      </p:sp>
      <p:sp>
        <p:nvSpPr>
          <p:cNvPr id="6" name="Text 1"/>
          <p:cNvSpPr txBox="1"/>
          <p:nvPr/>
        </p:nvSpPr>
        <p:spPr>
          <a:xfrm>
            <a:off x="330850" y="2622913"/>
            <a:ext cx="3562200" cy="1190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Внешние различия людей реальны, но они не делят человечество на жесткие биологические «расы». Наука показывает общее происхождение людей, их смешение и необходимость уважать каждого человека.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2026-05-31T20:52:29Z</dcterms:created>
  <dcterms:modified xsi:type="dcterms:W3CDTF">2026-05-31T20:52:29Z</dcterms:modified>
</cp:coreProperties>
</file>