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типы стран выделяют географы?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стран помогает увидеть неравномерность мирового развития и роль каждого государства.
</a:t>
            </a:r>
            <a:endParaRPr lang="en-US" sz="1286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сравнивают по группам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 различия между государствами через показатели развития, качества жизни и места в мировой экономике. Классификация делает сравнение понятным и показывает, почему страны развиваются не одинаково, даже при похожих природных условиях.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критерий: уровень социально-экономического развития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1086" y="787216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ВВП на душу населения показывает, сколько экономических благ в среднем приходится на одного жителя. Этот показатель помогает оценить общий уровень благосостояния и возможности страны для развития.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4701061" y="552916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на душу населения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1086" y="1638323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имеет, какая сфера экономики преобладает: сельское хозяйство, промышленность или услуги. Чем выше доля современных отраслей и услуг, тем обычно сложнее и эффективнее хозяйство страны.
</a:t>
            </a:r>
            <a:endParaRPr lang="en-US" sz="939" dirty="0"/>
          </a:p>
        </p:txBody>
      </p:sp>
      <p:sp>
        <p:nvSpPr>
          <p:cNvPr id="13" name="Text 5"/>
          <p:cNvSpPr txBox="1"/>
          <p:nvPr/>
        </p:nvSpPr>
        <p:spPr>
          <a:xfrm>
            <a:off x="4701061" y="1404023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1086" y="2489429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Урбанизация, доступ к медицине, образованию и транспорту отражают качество жизни населения. Даже при росте доходов страна не может считаться развитой, если социальная инфраструктура остается слабой.
</a:t>
            </a:r>
            <a:endParaRPr lang="en-US" sz="939" dirty="0"/>
          </a:p>
        </p:txBody>
      </p:sp>
      <p:sp>
        <p:nvSpPr>
          <p:cNvPr id="15" name="Text 7"/>
          <p:cNvSpPr txBox="1"/>
          <p:nvPr/>
        </p:nvSpPr>
        <p:spPr>
          <a:xfrm>
            <a:off x="4701061" y="2255129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01086" y="3340535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Грамотность, продолжительность жизни и инвестиции в науку показывают, насколько страна умеет использовать труд и знания. Именно эти признаки часто определяют долгосрочный успех в мировой экономике.
</a:t>
            </a:r>
            <a:endParaRPr lang="en-US" sz="939" dirty="0"/>
          </a:p>
        </p:txBody>
      </p:sp>
      <p:sp>
        <p:nvSpPr>
          <p:cNvPr id="17" name="Text 9"/>
          <p:cNvSpPr txBox="1"/>
          <p:nvPr/>
        </p:nvSpPr>
        <p:spPr>
          <a:xfrm>
            <a:off x="4701061" y="3106235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01086" y="4191641"/>
            <a:ext cx="4024500" cy="4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торговле, технологиях и международном разделении труда показывает, насколько страна включена в глобальные процессы. Это особенно важно для понимания ее реального влияния в мире.
</a:t>
            </a:r>
            <a:endParaRPr lang="en-US" sz="974" dirty="0"/>
          </a:p>
        </p:txBody>
      </p:sp>
      <p:sp>
        <p:nvSpPr>
          <p:cNvPr id="19" name="Text 11"/>
          <p:cNvSpPr txBox="1"/>
          <p:nvPr/>
        </p:nvSpPr>
        <p:spPr>
          <a:xfrm>
            <a:off x="4701061" y="3957341"/>
            <a:ext cx="4024500" cy="2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показателей стран разных типов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типовым признакам стран; условные индексные значения, 2025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между группами затрагивают не только доходы, но и условия повседневной жизни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особенно велик по доходам и урбанизации: именно они сильнее всего отделяют развитые страны от остальных групп.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страны: высокая производительность и сфера услуг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экономика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государства производят большой объем добавленной стоимости благодаря высокой производительности труда, развитой промышленности и мощному сектору услуг, который часто формирует основу национального дохода.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 мире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страны играют ключевую роль в финансах, международной торговле и управлении транснациональными компаниями. Их решения заметно влияют на мировую экономику и научную повестку.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жизни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населения характерны сравнительно высокие доходы, широкая доступность медицины, образования и городской инфраструктуры. Это создает устойчивую социальную среду и высокое качество жизни.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лидируют в исследованиях, разработках и внедрении новых технологий. Их университеты, лаборатории и корпорации задают направления научного и технического прогресса.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254013"/>
            <a:ext cx="4298400" cy="14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развитых стран и их особенности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общеизвестным особенностям развитых стран; учебная обобщающая таблица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ведущие отрасли и экономическая специализация развитых стран.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одной группе страны могут специализироваться по-разному, но их объединяют высокий уровень технологий, производительности и устойчивое место в мировой торговле.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785523"/>
            <a:ext cx="511200" cy="5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00" y="3411644"/>
            <a:ext cx="511200" cy="51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400" y="1836643"/>
            <a:ext cx="511200" cy="408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400" y="3462764"/>
            <a:ext cx="511200" cy="4089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характерно для развивающихся стран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4174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первичного сектора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48133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экономики часто связана с сельским хозяйством, добычей сырья или его первичной переработкой. Из-за этого хозяйство сильнее зависит от цен на мировых рынках.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174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траектория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48133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Развивающийся мир не является единым блоком: сюда входят и быстрорастущие экономики, и государства с хроническими трудностями. Поэтому сравнивать их нужно с учетом конкретных условий.
</a:t>
            </a:r>
            <a:endParaRPr lang="en-US" sz="1276" dirty="0"/>
          </a:p>
        </p:txBody>
      </p:sp>
      <p:sp>
        <p:nvSpPr>
          <p:cNvPr id="17" name="Text 6"/>
          <p:cNvSpPr txBox="1"/>
          <p:nvPr/>
        </p:nvSpPr>
        <p:spPr>
          <a:xfrm>
            <a:off x="1114550" y="1780565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
</a:t>
            </a:r>
            <a:endParaRPr lang="en-US" sz="1600" dirty="0"/>
          </a:p>
        </p:txBody>
      </p:sp>
      <p:sp>
        <p:nvSpPr>
          <p:cNvPr id="18" name="Text 7"/>
          <p:cNvSpPr txBox="1"/>
          <p:nvPr/>
        </p:nvSpPr>
        <p:spPr>
          <a:xfrm>
            <a:off x="510400" y="2366769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этой группы население увеличивается быстрее, чем создаются рабочие места и социальная инфраструктура. Это усиливает нагрузку на города, школы, больницы и транспорт.
</a:t>
            </a:r>
            <a:endParaRPr lang="en-US" sz="1247" dirty="0"/>
          </a:p>
        </p:txBody>
      </p:sp>
      <p:sp>
        <p:nvSpPr>
          <p:cNvPr id="19" name="Text 8"/>
          <p:cNvSpPr txBox="1"/>
          <p:nvPr/>
        </p:nvSpPr>
        <p:spPr>
          <a:xfrm>
            <a:off x="1114550" y="3406686"/>
            <a:ext cx="3282900" cy="521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территорий
</a:t>
            </a:r>
            <a:endParaRPr lang="en-US" sz="1600" dirty="0"/>
          </a:p>
        </p:txBody>
      </p:sp>
      <p:sp>
        <p:nvSpPr>
          <p:cNvPr id="20" name="Text 9"/>
          <p:cNvSpPr txBox="1"/>
          <p:nvPr/>
        </p:nvSpPr>
        <p:spPr>
          <a:xfrm>
            <a:off x="510400" y="3992891"/>
            <a:ext cx="3886800" cy="70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могут соседствовать современные деловые центры и районы с дефицитом воды, связи, медицинской помощи и качественных дорог. Неравномерность развития остается очень заметной.
</a:t>
            </a:r>
            <a:endParaRPr lang="en-US" sz="12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Неодинаковость внутри развивающегося мира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уровням доходов; иллюстративные доли, 2025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группы страны сильно различаются по темпам роста, уровню индустриализации и доступу населения к базовым услугам.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нельзя оценивать как единое целое: их внутренние различия по доходам и возможностям сопоставимы с различиями между группами.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индустриальные страны: быстрый экономический рывок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индустриализация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быстро наращивали промышленное производство и превращали его в основу роста. Особенно заметно развивались сборочные и перерабатывающие отрасли, ориентированные на экспорт.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инвестиции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иностранного капитала помогал строить предприятия, расширять экспорт готовой продукции и включать страны в глобальные производственные цепочки. Это ускоряло экономический подъем.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технологии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сопровождался вложениями в школу, профессиональную подготовку и инженерные специальности. Благодаря этому страны могли осваивать современные технологии и повышать качество выпускаемой продукции.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модернизация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росли крупные города, промышленные зоны, транспорт и деловая инфраструктура. Именно это создавало условия для более сложной экономики и расширения международных связей.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аграрной экономики к индустриальной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стран, которые переходят к экспортно-ориентированной модели развития.
</a:t>
            </a:r>
            <a:endParaRPr lang="en-US" sz="13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Office of the High Representative for the Least Developed Countries, Landlocked Developing Countries and Small Island Developing States (OHRLLS)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категорию наименее развитых по классификации ООН.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остаётся самой уязвимой: низкие доходы сочетаются с нехваткой инфраструктуры, медицины и рабочих мест.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08400"/>
            <a:ext cx="4298400" cy="1776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развитых и наименее развитых стран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ПРООН; ЮНЕСКО; ITU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насколько различаются уровень жизни, образование и доступ к современным услугам в двух крайних группах стран.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 и уровень урбанизации, тем лучше образование, медицина и цифровая доступность; у наименее развитых стран разрыв заметен по всем показателям.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переходной экономикой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01925" y="36081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социалистического блока и СССР многие государства начали менять хозяйственный механизм, отказавшись от жёсткого государственного планирования.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600" y="29655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плановой системы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70425" y="233065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страны усилили внешнюю торговлю, привлечение инвестиций и участие в международном разделении труда, хотя темпы реформ оставались разными.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375100" y="168802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мировой рынок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6175" y="2969406"/>
            <a:ext cx="2330295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приватизация, формирование частного сектора, перестройка цен и создание новых институтов рынка, включая банковскую и налоговую системы.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440850" y="2326775"/>
            <a:ext cx="2330295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1990-х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тип страны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 признакам географического положения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Приморское положение обычно снижает издержки торговли и облегчает доступ к мировым рынкам, а внутриконтинентальное положение делает экономику сильнее зависимой от транзита.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выхода к морю не гарантирует успеха, но даёт стране важное преимущество в логистике, экспорте и международных связях.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1876094"/>
            <a:ext cx="511200" cy="45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3300" y="3447288"/>
            <a:ext cx="511200" cy="51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00" y="1876094"/>
            <a:ext cx="511200" cy="45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400" y="3475688"/>
            <a:ext cx="511200" cy="45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и материковые страны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4174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островов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8133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островных странах важны туризм, рыболовство и услуги, связанные с морем. Ограниченные ресурсы заставляют их сильнее развивать международную торговлю и финансовые сервисы.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54174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возможности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8133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территории влияет на транспортные расходы, специализацию хозяйства и внешние связи. Поэтому одинаковый уровень развития может достигаться разными путями в островных и материковых странах.
</a:t>
            </a:r>
            <a:endParaRPr lang="en-US" sz="1217" dirty="0"/>
          </a:p>
        </p:txBody>
      </p:sp>
      <p:sp>
        <p:nvSpPr>
          <p:cNvPr id="15" name="Text 6"/>
          <p:cNvSpPr txBox="1"/>
          <p:nvPr/>
        </p:nvSpPr>
        <p:spPr>
          <a:xfrm>
            <a:off x="1114550" y="1842765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зависимость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510400" y="2428970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государства опираются на порты, паромы и морские маршруты. Это упрощает внешние связи, но делает поставки топлива, техники и продовольствия особенно чувствительными к сбоям.
</a:t>
            </a:r>
            <a:endParaRPr lang="en-US" sz="1224" dirty="0"/>
          </a:p>
        </p:txBody>
      </p:sp>
      <p:sp>
        <p:nvSpPr>
          <p:cNvPr id="17" name="Text 8"/>
          <p:cNvSpPr txBox="1"/>
          <p:nvPr/>
        </p:nvSpPr>
        <p:spPr>
          <a:xfrm>
            <a:off x="1114550" y="3442358"/>
            <a:ext cx="3282900" cy="5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коридоры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510400" y="4028563"/>
            <a:ext cx="3886800" cy="7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Материковые страны чаще используют железные дороги, автотрассы и соседние рынки. Для крупных государств это позволяет соединять удалённые районы и поддерживать внутреннюю экономическую связность.
</a:t>
            </a:r>
            <a:endParaRPr lang="en-US" sz="11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18" y="1660055"/>
            <a:ext cx="2573700" cy="16889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68" y="1660055"/>
            <a:ext cx="2573700" cy="16889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8893" y="1660055"/>
            <a:ext cx="2573700" cy="16889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Гиганты и малые государства: как размер меняет экономику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40193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странах-гигантах, таких как Китай, Индия, США и Россия, рядом сосуществуют крупные промышленные районы, сельскохозяйственные зоны и мегаполисы. Такая масштабность усложняет управление, но создаёт широкий внутренний рынок и разнообразие специализаций.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0193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 — много разных экономик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2985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Мальта, Люксембург, Сингапур и Бахрейн не располагают огромной территорией, зато активно используют выгодное положение, транспорт, финансы и услуги. Их успех часто строится на высокой открытости и точной экономической нише.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985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государство как узел связей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19505" y="3887525"/>
            <a:ext cx="24843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сама по себе не гарантирует высокий уровень жизни, а малые страны могут быть очень конкурентоспособными. Решают качество институтов, инфраструктура, грамотная политика и способность встроиться в мировые потоки товаров и капитала.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19505" y="3410575"/>
            <a:ext cx="24843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не равен богатству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географы определяют тип страны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страны выводят из сочетания экономических, социальных и географических признаков, а не по одному показателю.
</a:t>
            </a:r>
            <a:endParaRPr lang="en-US" sz="13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классификации стран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признаки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одновременно иметь высокий доход и сильную зависимость от экспорта сырья, поэтому формальное отнесение к группе не всегда отражает реальную структуру экономики.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 времени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меняется вместе с ростом промышленности, урбанизацией и социальной политикой. Страна может перейти в другую группу за одно-два десятилетия.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внутри стран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благополучные государства часто имеют регионы с разным уровнем жизни, поэтому для анализа нужны не только общие категории, но и территориальные сравнения.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индексы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уточнения используют ИЧР, данные Всемирного банка и показатели торговли. Они помогают увидеть не только богатство, но и качество жизни и включённость в мировую экономику.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32" y="1525596"/>
            <a:ext cx="4237636" cy="287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стран и их признаки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ООН; учебная типология стран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сводит основные группы стран и показывает, по каким признакам географы отличают их друг от друга.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страны определяется не одним параметром, а сочетанием доходов, структуры хозяйства, демографии и положения в мировой экономике.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типы стран важны для понимания мира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 помогают увидеть неравномерность развития и понять, почему различаются доходы, инфраструктура и качество жизни. Это ключ к осмыслению современного мира.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2026-06-02T23:38:06Z</dcterms:created>
  <dcterms:modified xsi:type="dcterms:W3CDTF">2026-06-02T23:38:06Z</dcterms:modified>
</cp:coreProperties>
</file>