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живут пожилые люди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возраст у каждого складывается по-своему.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возраст начинается не по одной дате в паспорте. После 60–65 лет у людей по-разному меняются здоровье, привычки и возможности, а условия жизни заметно влияют на темп старения.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возраст: не одна формула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Здоровье: тело меняется, привычки помогают
</a:t>
            </a:r>
            <a:endParaRPr lang="en-US" sz="1910" dirty="0"/>
          </a:p>
        </p:txBody>
      </p:sp>
      <p:sp>
        <p:nvSpPr>
          <p:cNvPr id="11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3799395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 влияет на то, насколько человек может ходить, подниматься по лестнице и делать обычные дела без сильной усталости. Регулярная ходьба помогает поддерживать выносливость и уверенность в движениях.
</a:t>
            </a:r>
            <a:endParaRPr lang="en-US" sz="937" dirty="0"/>
          </a:p>
        </p:txBody>
      </p:sp>
      <p:sp>
        <p:nvSpPr>
          <p:cNvPr id="13" name="Text 3"/>
          <p:cNvSpPr txBox="1"/>
          <p:nvPr/>
        </p:nvSpPr>
        <p:spPr>
          <a:xfrm>
            <a:off x="3799395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Подвижность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799225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зрение особенно важны для безопасности и общения. Даже небольшие трудности могут мешать ориентироваться в транспорте, читать объявления и свободно разговаривать с близкими.
</a:t>
            </a:r>
            <a:endParaRPr lang="en-US" sz="1010" dirty="0"/>
          </a:p>
        </p:txBody>
      </p:sp>
      <p:sp>
        <p:nvSpPr>
          <p:cNvPr id="15" name="Text 5"/>
          <p:cNvSpPr txBox="1"/>
          <p:nvPr/>
        </p:nvSpPr>
        <p:spPr>
          <a:xfrm>
            <a:off x="3799225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 зрение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3799225" y="4172353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 пожилом возрасте нередко становится более чутким и прерывистым. Соблюдение режима дня, спокойные вечерние привычки и умеренная физическая активность помогают лучше восстанавливаться ночью.
</a:t>
            </a:r>
            <a:endParaRPr lang="en-US" sz="945" dirty="0"/>
          </a:p>
        </p:txBody>
      </p:sp>
      <p:sp>
        <p:nvSpPr>
          <p:cNvPr id="17" name="Text 7"/>
          <p:cNvSpPr txBox="1"/>
          <p:nvPr/>
        </p:nvSpPr>
        <p:spPr>
          <a:xfrm>
            <a:off x="3799225" y="3699166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восстановление
</a:t>
            </a:r>
            <a:endParaRPr lang="en-US" sz="1600" dirty="0"/>
          </a:p>
        </p:txBody>
      </p:sp>
      <p:sp>
        <p:nvSpPr>
          <p:cNvPr id="18" name="Text 8"/>
          <p:cNvSpPr txBox="1"/>
          <p:nvPr/>
        </p:nvSpPr>
        <p:spPr>
          <a:xfrm>
            <a:off x="6338569" y="15176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 достаточным количеством белка, овощей и воды помогает сохранять силы и мышцы. Простая, но регулярная еда часто важнее сложных диет и редких больших приёмов пищи.
</a:t>
            </a:r>
            <a:endParaRPr lang="en-US" sz="1010" dirty="0"/>
          </a:p>
        </p:txBody>
      </p:sp>
      <p:sp>
        <p:nvSpPr>
          <p:cNvPr id="19" name="Text 9"/>
          <p:cNvSpPr txBox="1"/>
          <p:nvPr/>
        </p:nvSpPr>
        <p:spPr>
          <a:xfrm>
            <a:off x="6338569" y="10444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силы
</a:t>
            </a:r>
            <a:endParaRPr lang="en-US" sz="1600" dirty="0"/>
          </a:p>
        </p:txBody>
      </p:sp>
      <p:sp>
        <p:nvSpPr>
          <p:cNvPr id="20" name="Text 10"/>
          <p:cNvSpPr txBox="1"/>
          <p:nvPr/>
        </p:nvSpPr>
        <p:spPr>
          <a:xfrm>
            <a:off x="6338400" y="2845061"/>
            <a:ext cx="2384645" cy="795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осмотры позволяют раньше заметить изменения и подобрать лечение или рекомендации. Это особенно важно, когда человек хочет дольше оставаться самостоятельным в быту.
</a:t>
            </a:r>
            <a:endParaRPr lang="en-US" sz="1010" dirty="0"/>
          </a:p>
        </p:txBody>
      </p:sp>
      <p:sp>
        <p:nvSpPr>
          <p:cNvPr id="21" name="Text 11"/>
          <p:cNvSpPr txBox="1"/>
          <p:nvPr/>
        </p:nvSpPr>
        <p:spPr>
          <a:xfrm>
            <a:off x="6338400" y="2371874"/>
            <a:ext cx="2384645" cy="3335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026168"/>
            <a:ext cx="4151400" cy="995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распространённых представлений и реальных причин разной активности в пожилом возрасте.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возраст сам по себе определяет жизнь человека, а сочетание здоровья, быта, дохода и поддержки семьи.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Лекарства и режим: мифы и факты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ВОЗ и социальным наблюдениям
</a:t>
            </a:r>
            <a:endParaRPr lang="en-US" sz="113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мобильность в городе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378670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Препятствия в пути
</a:t>
            </a:r>
            <a:pPr algn="l" indent="0" marL="0">
              <a:lnSpc>
                <a:spcPct val="100000"/>
              </a:lnSpc>
              <a:buNone/>
            </a:pPr>
            <a:r>
              <a:rPr lang="en-US" sz="23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Пожилым людям тяжело там, где много ступенек, высокий бордюр или слишком длинный путь до остановки. Даже небольшие препятствия делают обычную поездку заметно утомительнее.
</a:t>
            </a:r>
            <a:endParaRPr lang="en-US" sz="1248" dirty="0"/>
          </a:p>
        </p:txBody>
      </p:sp>
      <p:sp>
        <p:nvSpPr>
          <p:cNvPr id="12" name="Text 3"/>
          <p:cNvSpPr txBox="1"/>
          <p:nvPr/>
        </p:nvSpPr>
        <p:spPr>
          <a:xfrm>
            <a:off x="6970425" y="950577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Простая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важны короткие маршруты и транспорт без сложной пересадки. Когда поездка понятна и предсказуема, человек увереннее выходит из дома и чаще сохраняет привычную активность.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37867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2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пандусы, лифты и понятные указатели помогают не только передвигаться, но и отдыхать по дороге. Городская среда становится удобнее, когда в ней можно идти без спешки.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70420" y="2470202"/>
            <a:ext cx="1753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Больше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23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транспорта влияет не только на поездки в поликлинику или магазин, но и на общение, хобби и самостоятельность. Поэтому мобильность — это часть качества жизни.
</a:t>
            </a:r>
            <a:endParaRPr lang="en-US" sz="127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адаптация пространства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20361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 в коридоре, на кухне и в ванной снижает риск споткнуться в тёмное время суток. Особенно важно, чтобы выключатели были доступны у входа и рядом с кроватью.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420361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без теней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20186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Нескользкие коврики, поручни и убранные провода уменьшают вероятность падений. Простые меры безопасности часто важнее дорогостоящего ремонта, потому что они решают самые частые бытовые риски.
</a:t>
            </a:r>
            <a:endParaRPr lang="en-US" sz="1128" dirty="0"/>
          </a:p>
        </p:txBody>
      </p:sp>
      <p:sp>
        <p:nvSpPr>
          <p:cNvPr id="13" name="Text 5"/>
          <p:cNvSpPr txBox="1"/>
          <p:nvPr/>
        </p:nvSpPr>
        <p:spPr>
          <a:xfrm>
            <a:off x="420186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опасных мелочей
</a:t>
            </a:r>
            <a:endParaRPr lang="en-US" sz="1547" dirty="0"/>
          </a:p>
        </p:txBody>
      </p:sp>
      <p:sp>
        <p:nvSpPr>
          <p:cNvPr id="14" name="Text 6"/>
          <p:cNvSpPr txBox="1"/>
          <p:nvPr/>
        </p:nvSpPr>
        <p:spPr>
          <a:xfrm>
            <a:off x="3076165" y="1657668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высота стула, кровати и кухонной поверхности помогает меньше наклоняться и вставать без лишнего напряжения. Когда мебель подобрана правильно, повседневные дела требуют меньше сил.
</a:t>
            </a:r>
            <a:endParaRPr lang="en-US" sz="1128" dirty="0"/>
          </a:p>
        </p:txBody>
      </p:sp>
      <p:sp>
        <p:nvSpPr>
          <p:cNvPr id="15" name="Text 7"/>
          <p:cNvSpPr txBox="1"/>
          <p:nvPr/>
        </p:nvSpPr>
        <p:spPr>
          <a:xfrm>
            <a:off x="3076165" y="1044444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мебель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3075991" y="3371235"/>
            <a:ext cx="2458518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проходы делают квартиру проще для движения с тростью, ходунками или просто при неуверенной походке. Чем меньше лишних препятствий, тем спокойнее и безопаснее домашний ритм.
</a:t>
            </a:r>
            <a:endParaRPr lang="en-US" sz="1128" dirty="0"/>
          </a:p>
        </p:txBody>
      </p:sp>
      <p:sp>
        <p:nvSpPr>
          <p:cNvPr id="17" name="Text 9"/>
          <p:cNvSpPr txBox="1"/>
          <p:nvPr/>
        </p:nvSpPr>
        <p:spPr>
          <a:xfrm>
            <a:off x="3075991" y="2758011"/>
            <a:ext cx="2458518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Свободный маршрут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8647" y="1474691"/>
            <a:ext cx="284700" cy="253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3728" y="1453774"/>
            <a:ext cx="258038" cy="29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92147" y="1487344"/>
            <a:ext cx="284700" cy="2277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73897" y="1487344"/>
            <a:ext cx="284700" cy="2277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сами, а где нужна помощь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5455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пожилые люди продолжают готовить, убирать и контролировать лекарства самостоятельно. Это поддерживает привычный ритм дня и помогает сохранять ощущение контроля над своей жизнью.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2961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дела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26273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сумки, уборка после ремонта и перенос вещей чаще требуют помощи. Здесь важны не только сила, но и скорость, а её с возрастом обычно становится меньше.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3779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становится труднее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470907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 поликлинику, оформление справок и решение вопросов вне дома часто утомляют сильнее, чем домашние задачи. Человек ценит сопровождение, когда нужно ориентироваться в очередях и документах.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545967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 вне дома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6790824" y="2008987"/>
            <a:ext cx="1764600" cy="215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или соседей не отменяет самостоятельность, а дополняет её. Самая полезная помощь — там, где она снимает лишнюю нагрузку, не лишая человека выбора.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7541425" y="1291325"/>
            <a:ext cx="1013700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уместна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Питание: доступность и привычки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Простая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пожилого человека зависит от бюджета и состояния здоровья. Простые блюда из доступных продуктов часто оказываются практичнее сложной готовки и помогают соблюдать понятный режим.
</a:t>
            </a:r>
            <a:endParaRPr lang="en-US" sz="1404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Удобные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продукты, столовые, доставка и готовая еда экономят силы и время. Это особенно удобно, если долго стоять у плиты тяжело или неудобно.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Режим и вода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приёмов пищи и достаточное питьё важны не меньше самих блюд. Когда режим понятен и посилен, человеку проще поддерживать самочувствие и не пропускать еду.
</a:t>
            </a:r>
            <a:endParaRPr lang="en-US" sz="140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и семья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главным кругом общения остаётся семья: дети, внуки и другие родственники. Но качество общения важнее его частоты: даже короткий тёплый разговор заметно поддерживает настроение.
</a:t>
            </a:r>
            <a:endParaRPr lang="en-US" sz="1236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рядом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 соседи помогают сохранять обычную повседневность — от обмена новостями до совместных походов в магазин. Такие связи особенно важны, если человек живёт один.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и друзья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храм, клуб по интересам или районная группа дают чувство принадлежности к привычному месту. Когда человек узнаёт и видит знакомых, одиночество переживается легче.
</a:t>
            </a:r>
            <a:endParaRPr lang="en-US" sz="1364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места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общение снижает изоляцию и помогает чувствовать себя нужным. Это особенно важно после выхода на пенсию, когда меняется круг обязанностей и меньше рабочих контактов.
</a:t>
            </a:r>
            <a:endParaRPr lang="en-US" sz="1306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нужности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относит к пожилому возрасту этап после 60 лет, но реальная самостоятельность зависит не от цифры, а от здоровья, среды и поддержки.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начинают относить к пожилому возрасту, хотя индивидуальные различия очень велики.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лет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900" y="1224866"/>
            <a:ext cx="6907500" cy="1655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Кратко: финансовая устойчивость в пожилом возрасте зависит не только от размера пенсии, но и от обязательных расходов, накоплений и дополнительных выплат.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безопасность строится на планировании бюджета, учёте доходов и осторожности при любых просьбах о переводе денег.
</a:t>
            </a:r>
            <a:endParaRPr lang="en-US" sz="135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бюджет пожилого человека
</a:t>
            </a:r>
            <a:endParaRPr lang="en-US" sz="191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пенсионных и финансовых служб; данные о конкретных суммах зависят от региона и статуса получателя.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перед вами мошенничество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схемы: звонки о «родственнике в беде», сообщения якобы от банка и просьбы назвать коды из SMS.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07050" y="28259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60–65 лет особенно заметно, что цифровые навыки помогают не всем одинаково: для одних смартфон — удобный инструмент, для других — серьёзный барьер.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407050" y="176005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возраст, после которого различия в цифровой уверенности становятся особенно заметными.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407050" y="694200"/>
            <a:ext cx="4329900" cy="9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31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60–65 лет
</a:t>
            </a:r>
            <a:endParaRPr lang="en-US" sz="6310" dirty="0"/>
          </a:p>
        </p:txBody>
      </p:sp>
      <p:sp>
        <p:nvSpPr>
          <p:cNvPr id="8" name="Text 4"/>
          <p:cNvSpPr txBox="1"/>
          <p:nvPr/>
        </p:nvSpPr>
        <p:spPr>
          <a:xfrm>
            <a:off x="2407050" y="4319850"/>
            <a:ext cx="4329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ВОЗ: описание старения как неодинакового процесса, зависящего от условий жизни и поддержки.
</a:t>
            </a:r>
            <a:endParaRPr lang="en-US" sz="13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без лишних преград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вход, широкая дверь и понятные указатели экономят силы и снижают тревогу. Когда человек заранее видит, куда идти и как попасть внутрь, визит в поликлинику или МФЦ становится значительно спокойнее.
</a:t>
            </a:r>
            <a:endParaRPr lang="en-US" sz="1206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сервис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шрифт, короткая очередь и запись по телефону особенно важны там, где нужно быстро разобраться с услугой. Это помогает не только пожилым людям, но и тем, кому трудно долго ждать.
</a:t>
            </a:r>
            <a:endParaRPr lang="en-US" sz="1206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Инструкция человеческим языком
</a:t>
            </a:r>
            <a:pPr algn="ctr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ясная инструкция часто полезнее длинного объяснения. Если сотрудник говорит спокойно, показывает шаги и не торопит, человеку легче воспользоваться услугой самостоятельно и не чувствовать себя растерянным.
</a:t>
            </a:r>
            <a:endParaRPr lang="en-US" sz="1083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услуги делают повседневную жизнь доступнее
</a:t>
            </a:r>
            <a:endParaRPr lang="en-US" sz="24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психологическое благополучие
</a:t>
            </a:r>
            <a:endParaRPr lang="en-US" sz="259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Сохранить контакт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усиливается, когда привычный круг общения сужается. Регулярные звонки, визиты и участие в разговорах помогают сохранить эмоциональную устойчивость и ощущение связи с людьми.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в привычках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Хобби, прогулки и небольшая физическая активность помогают справляться с тревогой. Повторяющийся ритм дня делает жизнь предсказуемее и снижает внутреннее напряжение.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нужности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пожилого человека действительно спрашивают и учитывают, растёт уверенность в себе. Это особенно важно в семье, где старшие могут передавать знания и память поколений.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переживают утрату прежней роли после ухода с работы или взросления детей. Поддержка семьи и участие в общих делах возвращают чувство значимости и полезности.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занятости сохраняются после пенсии
</a:t>
            </a:r>
            <a:endParaRPr lang="en-US" sz="2537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пенсии работа часто становится не обязанностью, а способом сохранять ритм и общение. Гибкий график позволяет не перегружаться и распределять силы по самочувствию.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Гибкий формат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людей выбирает консультирование, репетиторство, рукоделие или сезонную занятость. Такие занятия особенно ценятся там, где важны опыт, аккуратность и спокойный темп.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как ресурс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помогает чувствовать самостоятельность, но не должна вытеснять отдых и лечение. Важнее всего, чтобы нагрузка была посильной и не ухудшала здоровье.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нагрузки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9431" y="1205853"/>
            <a:ext cx="338438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5119" y="1205853"/>
            <a:ext cx="473813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89650" y="1222603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18025" y="1205853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бабушек и дедушек в семейной жизни
</a:t>
            </a:r>
            <a:endParaRPr lang="en-US" sz="2997" dirty="0"/>
          </a:p>
        </p:txBody>
      </p:sp>
      <p:sp>
        <p:nvSpPr>
          <p:cNvPr id="13" name="Text 2"/>
          <p:cNvSpPr txBox="1"/>
          <p:nvPr/>
        </p:nvSpPr>
        <p:spPr>
          <a:xfrm>
            <a:off x="48560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сопровождение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прогулки и походы в школу помогают пожилым людям быть рядом с внуками без чрезмерной нагрузки. Такие моменты укрепляют доверие и делают общение регулярным.
</a:t>
            </a:r>
            <a:endParaRPr lang="en-US" sz="1228" dirty="0"/>
          </a:p>
        </p:txBody>
      </p:sp>
      <p:sp>
        <p:nvSpPr>
          <p:cNvPr id="14" name="Text 3"/>
          <p:cNvSpPr txBox="1"/>
          <p:nvPr/>
        </p:nvSpPr>
        <p:spPr>
          <a:xfrm>
            <a:off x="259898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32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уроками требует терпения и внимания, а не строгого контроля. Для ребёнка это поддержка, а для старшего — возможность передать знания и почувствовать свою нужность.
</a:t>
            </a:r>
            <a:endParaRPr lang="en-US" sz="1328" dirty="0"/>
          </a:p>
        </p:txBody>
      </p:sp>
      <p:sp>
        <p:nvSpPr>
          <p:cNvPr id="15" name="Text 4"/>
          <p:cNvSpPr txBox="1"/>
          <p:nvPr/>
        </p:nvSpPr>
        <p:spPr>
          <a:xfrm>
            <a:off x="4712356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по маршруту
</a:t>
            </a:r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на кружки и секции часто становятся частью семейного расписания. Если график посильный, такая помощь облегчает жизнь родителям и сохраняет активную роль бабушек и дедушек.
</a:t>
            </a:r>
            <a:endParaRPr lang="en-US" sz="1305" dirty="0"/>
          </a:p>
        </p:txBody>
      </p:sp>
      <p:sp>
        <p:nvSpPr>
          <p:cNvPr id="16" name="Text 5"/>
          <p:cNvSpPr txBox="1"/>
          <p:nvPr/>
        </p:nvSpPr>
        <p:spPr>
          <a:xfrm>
            <a:off x="6825731" y="2238225"/>
            <a:ext cx="17262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Посильная нагрузка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дела важны, когда они добровольны и не превращаются в постоянную обязанность. Уважение к возрасту означает учитывать силы, здоровье и личное время старших.
</a:t>
            </a:r>
            <a:endParaRPr lang="en-US" sz="134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2026168"/>
            <a:ext cx="4151400" cy="9951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распорядок помогает увидеть, как меняются дела в течение дня и почему для пожилого человека так важны здоровье, транспорт и поддержка близких.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строится вокруг самочувствия и бытовых задач; чем удобнее среда и доступнее помощь, тем спокойнее и самостоятельнее режим.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распорядка в течение дня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описанию типичного распорядка дня пожилого человека в городской среде.
</a:t>
            </a:r>
            <a:endParaRPr lang="en-US" sz="10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школьник уже сегодня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разговор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Говорите спокойно, не перебивайте и не торопите с ответом. Такое общение снижает неловкость и помогает пожилому человеку чувствовать уважение, а не спешку.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Уступайте место в транспорте, помогайте с покупками и тяжёлыми сумками. Небольшие действия заметно облегчают повседневные дела и формируют привычку к внимательности.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мошенников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приходит тревожное сообщение, предложите проверить номер и обсудить его с близкими. Совместная проверка помогает вовремя заметить мошенничество и не принять поспешное решение.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цифровыми задачами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нужно, объясните, как работают телефон, сообщения или запись к врачу. Важно не делать всё вместо человека, а показать шаги и дать попробовать самому.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0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сделать старость более комфортной
</a:t>
            </a:r>
            <a:pPr algn="ctr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возраст нельзя описать одной формулой: он зависит от здоровья, дохода, жилья, семьи и среды вокруг. Чем доступнее и уважительнее общество, тем легче в нём жить людям разных поколений.
</a:t>
            </a:r>
            <a:endParaRPr lang="en-US" sz="410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2026-07-25T19:04:33Z</dcterms:created>
  <dcterms:modified xsi:type="dcterms:W3CDTF">2026-07-25T19:04:33Z</dcterms:modified>
</cp:coreProperties>
</file>