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jpeg"/><Relationship Id="rId2" Type="http://schemas.openxmlformats.org/officeDocument/2006/relationships/image" Target="../media/image-1-2.png"/><Relationship Id="rId3" Type="http://schemas.openxmlformats.org/officeDocument/2006/relationships/image" Target="../media/image-1-3.png"/><Relationship Id="rId4" Type="http://schemas.openxmlformats.org/officeDocument/2006/relationships/image" Target="../media/image-1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jpeg"/><Relationship Id="rId2" Type="http://schemas.openxmlformats.org/officeDocument/2006/relationships/image" Target="../media/image-2-2.png"/><Relationship Id="rId3" Type="http://schemas.openxmlformats.org/officeDocument/2006/relationships/image" Target="../media/image-2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png"/><Relationship Id="rId3" Type="http://schemas.openxmlformats.org/officeDocument/2006/relationships/image" Target="../media/image-4-3.png"/><Relationship Id="rId4" Type="http://schemas.openxmlformats.org/officeDocument/2006/relationships/image" Target="../media/image-4-4.png"/><Relationship Id="rId5" Type="http://schemas.openxmlformats.org/officeDocument/2006/relationships/image" Target="../media/image-4-5.png"/><Relationship Id="rId6" Type="http://schemas.openxmlformats.org/officeDocument/2006/relationships/image" Target="../media/image-4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png"/><Relationship Id="rId3" Type="http://schemas.openxmlformats.org/officeDocument/2006/relationships/image" Target="../media/image-5-3.png"/><Relationship Id="rId4" Type="http://schemas.openxmlformats.org/officeDocument/2006/relationships/image" Target="../media/image-5-4.png"/><Relationship Id="rId5" Type="http://schemas.openxmlformats.org/officeDocument/2006/relationships/image" Target="../media/image-5-5.png"/><Relationship Id="rId6" Type="http://schemas.openxmlformats.org/officeDocument/2006/relationships/image" Target="../media/image-5-6.png"/><Relationship Id="rId7" Type="http://schemas.openxmlformats.org/officeDocument/2006/relationships/image" Target="../media/image-5-7.png"/><Relationship Id="rId8" Type="http://schemas.openxmlformats.org/officeDocument/2006/relationships/image" Target="../media/image-5-8.jpeg"/><Relationship Id="rId9" Type="http://schemas.openxmlformats.org/officeDocument/2006/relationships/slideLayout" Target="../slideLayouts/slideLayout1.xml"/><Relationship Id="rId10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image" Target="../media/image-7-3.png"/><Relationship Id="rId4" Type="http://schemas.openxmlformats.org/officeDocument/2006/relationships/image" Target="../media/image-7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image" Target="../media/image-9-3.png"/><Relationship Id="rId4" Type="http://schemas.openxmlformats.org/officeDocument/2006/relationships/image" Target="../media/image-9-4.png"/><Relationship Id="rId5" Type="http://schemas.openxmlformats.org/officeDocument/2006/relationships/image" Target="../media/image-9-5.png"/><Relationship Id="rId6" Type="http://schemas.openxmlformats.org/officeDocument/2006/relationships/image" Target="../media/image-9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image" Target="../media/image-11-3.png"/><Relationship Id="rId4" Type="http://schemas.openxmlformats.org/officeDocument/2006/relationships/image" Target="../media/image-11-4.png"/><Relationship Id="rId5" Type="http://schemas.openxmlformats.org/officeDocument/2006/relationships/image" Target="../media/image-11-5.png"/><Relationship Id="rId6" Type="http://schemas.openxmlformats.org/officeDocument/2006/relationships/image" Target="../media/image-11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image" Target="../media/image-12-3.jpeg"/><Relationship Id="rId4" Type="http://schemas.openxmlformats.org/officeDocument/2006/relationships/image" Target="../media/image-12-4.png"/><Relationship Id="rId5" Type="http://schemas.openxmlformats.org/officeDocument/2006/relationships/image" Target="../media/image-12-5.jpe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image" Target="../media/image-14-3.png"/><Relationship Id="rId4" Type="http://schemas.openxmlformats.org/officeDocument/2006/relationships/image" Target="../media/image-14-4.png"/><Relationship Id="rId5" Type="http://schemas.openxmlformats.org/officeDocument/2006/relationships/image" Target="../media/image-14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image" Target="../media/image-16-3.png"/><Relationship Id="rId4" Type="http://schemas.openxmlformats.org/officeDocument/2006/relationships/image" Target="../media/image-16-4.png"/><Relationship Id="rId5" Type="http://schemas.openxmlformats.org/officeDocument/2006/relationships/image" Target="../media/image-16-5.png"/><Relationship Id="rId6" Type="http://schemas.openxmlformats.org/officeDocument/2006/relationships/image" Target="../media/image-16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jpeg"/><Relationship Id="rId3" Type="http://schemas.openxmlformats.org/officeDocument/2006/relationships/image" Target="../media/image-18-3.jpeg"/><Relationship Id="rId4" Type="http://schemas.openxmlformats.org/officeDocument/2006/relationships/image" Target="../media/image-18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image" Target="../media/image-20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571775" y="167187"/>
            <a:ext cx="4271400" cy="3933526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629100" y="1335200"/>
            <a:ext cx="3779400" cy="2297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900" b="1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UNIT 3: Sounds Cool
</a:t>
            </a:r>
            <a:pPr algn="l" indent="0" marL="0">
              <a:lnSpc>
                <a:spcPct val="100000"/>
              </a:lnSpc>
              <a:buNone/>
            </a:pPr>
            <a:r>
              <a:rPr lang="en-US" sz="900" b="1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Звуки вокруг нас: слова, ощущения и английская речь.
</a:t>
            </a:r>
            <a:endParaRPr lang="en-US" sz="2900" dirty="0"/>
          </a:p>
        </p:txBody>
      </p:sp>
      <p:sp>
        <p:nvSpPr>
          <p:cNvPr id="7" name="Text 1"/>
          <p:cNvSpPr txBox="1"/>
          <p:nvPr/>
        </p:nvSpPr>
        <p:spPr>
          <a:xfrm>
            <a:off x="629100" y="4581200"/>
            <a:ext cx="4761900" cy="3693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i="1" dirty="0">
                <a:solidFill>
                  <a:srgbClr val="E6E9E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12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E6E9E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281" y="0"/>
            <a:ext cx="4639039" cy="51411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8492100" y="4866200"/>
            <a:ext cx="547800" cy="623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E6E9E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1200" dirty="0"/>
          </a:p>
        </p:txBody>
      </p:sp>
      <p:sp>
        <p:nvSpPr>
          <p:cNvPr id="6" name="Text 1"/>
          <p:cNvSpPr txBox="1"/>
          <p:nvPr/>
        </p:nvSpPr>
        <p:spPr>
          <a:xfrm>
            <a:off x="4874675" y="905675"/>
            <a:ext cx="4090500" cy="3416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sounds cool важно в 7 классе
</a:t>
            </a:r>
            <a:pPr algn="l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Эта тема учит точно описывать звуки, различать похожие слова и говорить о том, что мы слышим каждый день: дома, в школе, на улице и в музыке.
</a:t>
            </a:r>
            <a:endParaRPr lang="en-US" sz="25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E6E9E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280975" y="787692"/>
            <a:ext cx="4663800" cy="3568117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104375" y="4866200"/>
            <a:ext cx="547800" cy="623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42769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1200" dirty="0"/>
          </a:p>
        </p:txBody>
      </p:sp>
      <p:sp>
        <p:nvSpPr>
          <p:cNvPr id="5" name="Text 1"/>
          <p:cNvSpPr txBox="1"/>
          <p:nvPr/>
        </p:nvSpPr>
        <p:spPr>
          <a:xfrm>
            <a:off x="4280975" y="4578300"/>
            <a:ext cx="4663800" cy="153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50041"/>
              </a:lnSpc>
              <a:buNone/>
            </a:pPr>
            <a:r>
              <a:rPr lang="en-US" sz="808" dirty="0">
                <a:solidFill>
                  <a:srgbClr val="2A3E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Составлено по материалам UNIT 3 Sounds Cool
</a:t>
            </a:r>
            <a:endParaRPr lang="en-US" sz="808" dirty="0"/>
          </a:p>
        </p:txBody>
      </p:sp>
      <p:sp>
        <p:nvSpPr>
          <p:cNvPr id="6" name="Text 2"/>
          <p:cNvSpPr txBox="1"/>
          <p:nvPr/>
        </p:nvSpPr>
        <p:spPr>
          <a:xfrm>
            <a:off x="248300" y="786300"/>
            <a:ext cx="3758100" cy="3869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Слова для описания звуков: смысловые группы
</a:t>
            </a:r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Одно и то же звучание можно описать по-разному: по силе, по качеству или по тому, какие чувства оно вызывает.
</a:t>
            </a:r>
            <a:pPr algn="l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Самая широкая группа — слова качества звука: именно они точнее всего передают различия.
</a:t>
            </a:r>
            <a:endParaRPr lang="en-US" sz="20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E6E9E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104375" y="4866200"/>
            <a:ext cx="547800" cy="623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42769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1200" dirty="0"/>
          </a:p>
        </p:txBody>
      </p:sp>
      <p:sp>
        <p:nvSpPr>
          <p:cNvPr id="9" name="Text 1"/>
          <p:cNvSpPr txBox="1"/>
          <p:nvPr/>
        </p:nvSpPr>
        <p:spPr>
          <a:xfrm>
            <a:off x="292825" y="510150"/>
            <a:ext cx="5415300" cy="97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Основная лексика раздела
</a:t>
            </a:r>
            <a:endParaRPr lang="en-US" sz="2500" dirty="0"/>
          </a:p>
        </p:txBody>
      </p:sp>
      <p:sp>
        <p:nvSpPr>
          <p:cNvPr id="10" name="Text 2"/>
          <p:cNvSpPr txBox="1"/>
          <p:nvPr/>
        </p:nvSpPr>
        <p:spPr>
          <a:xfrm>
            <a:off x="860225" y="2828646"/>
            <a:ext cx="3361800" cy="900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Короткие звуковые действия
</a:t>
            </a:r>
            <a:pPr algn="l" indent="0" marL="0">
              <a:lnSpc>
                <a:spcPct val="100000"/>
              </a:lnSpc>
              <a:buNone/>
            </a:pPr>
            <a:r>
              <a:rPr lang="en-US" sz="500" b="1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Глаголы whisper, shout, ring, bang и beep передают способ звучания. Эти слова особенно полезны в описаниях событий, когда важно не только что произошло, но и как именно это прозвучало.
</a:t>
            </a:r>
            <a:endParaRPr lang="en-US" sz="1100" dirty="0"/>
          </a:p>
        </p:txBody>
      </p:sp>
      <p:sp>
        <p:nvSpPr>
          <p:cNvPr id="11" name="Text 3"/>
          <p:cNvSpPr txBox="1"/>
          <p:nvPr/>
        </p:nvSpPr>
        <p:spPr>
          <a:xfrm>
            <a:off x="860225" y="1780337"/>
            <a:ext cx="3361800" cy="900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Звук и тишина
</a:t>
            </a:r>
            <a:pPr algn="l" indent="0" marL="0">
              <a:lnSpc>
                <a:spcPct val="100000"/>
              </a:lnSpc>
              <a:buNone/>
            </a:pPr>
            <a:r>
              <a:rPr lang="en-US" sz="500" b="1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Слова sound, noise, voice, music и silence помогают называть само явление. Они нужны, чтобы описывать, что слышно в комнате, на улице или в классе, и сравнивать разные звуковые ситуации.
</a:t>
            </a:r>
            <a:endParaRPr lang="en-US" sz="1100" dirty="0"/>
          </a:p>
        </p:txBody>
      </p:sp>
      <p:sp>
        <p:nvSpPr>
          <p:cNvPr id="12" name="Text 4"/>
          <p:cNvSpPr txBox="1"/>
          <p:nvPr/>
        </p:nvSpPr>
        <p:spPr>
          <a:xfrm>
            <a:off x="860225" y="3884116"/>
            <a:ext cx="3361800" cy="900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Источники звука
</a:t>
            </a:r>
            <a:pPr algn="l" indent="0" marL="0">
              <a:lnSpc>
                <a:spcPct val="100000"/>
              </a:lnSpc>
              <a:buNone/>
            </a:pPr>
            <a:r>
              <a:rPr lang="en-US" sz="500" b="1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Bell, phone, drum, guitar, engine, footsteps и thunder называют предметы и явления, которые создают звук. Так ученик связывает слово с реальным объектом и легче понимает текст на слух.
</a:t>
            </a:r>
            <a:endParaRPr lang="en-US" sz="1100" dirty="0"/>
          </a:p>
        </p:txBody>
      </p:sp>
      <p:sp>
        <p:nvSpPr>
          <p:cNvPr id="13" name="Text 5"/>
          <p:cNvSpPr txBox="1"/>
          <p:nvPr/>
        </p:nvSpPr>
        <p:spPr>
          <a:xfrm>
            <a:off x="5596575" y="1780337"/>
            <a:ext cx="3361800" cy="900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Полезные глаголы
</a:t>
            </a:r>
            <a:pPr algn="l" indent="0" marL="0">
              <a:lnSpc>
                <a:spcPct val="100000"/>
              </a:lnSpc>
              <a:buNone/>
            </a:pPr>
            <a:r>
              <a:rPr lang="en-US" sz="500" b="1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To hear, to listen, to sound, to make noise, to turn up и to turn down часто встречаются в заданиях. Они помогают говорить о восприятии звука, его уровне и изменении громкости.
</a:t>
            </a:r>
            <a:endParaRPr lang="en-US" sz="11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E6E9E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6268475" y="3295168"/>
            <a:ext cx="2690700" cy="1484615"/>
          </a:xfrm>
          <a:prstGeom prst="rect">
            <a:avLst/>
          </a:prstGeom>
        </p:spPr>
      </p:pic>
      <p:sp>
        <p:nvSpPr>
          <p:cNvPr id="10" name="Text 0"/>
          <p:cNvSpPr txBox="1"/>
          <p:nvPr/>
        </p:nvSpPr>
        <p:spPr>
          <a:xfrm>
            <a:off x="371525" y="298825"/>
            <a:ext cx="8377800" cy="991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выглядят источники звука в реальной жизни
</a:t>
            </a:r>
            <a:endParaRPr lang="en-US" sz="2500" dirty="0"/>
          </a:p>
        </p:txBody>
      </p:sp>
      <p:sp>
        <p:nvSpPr>
          <p:cNvPr id="11" name="Text 1"/>
          <p:cNvSpPr txBox="1"/>
          <p:nvPr/>
        </p:nvSpPr>
        <p:spPr>
          <a:xfrm>
            <a:off x="104375" y="4866200"/>
            <a:ext cx="547800" cy="623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42769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1200" dirty="0"/>
          </a:p>
        </p:txBody>
      </p:sp>
      <p:sp>
        <p:nvSpPr>
          <p:cNvPr id="12" name="Text 2"/>
          <p:cNvSpPr txBox="1"/>
          <p:nvPr/>
        </p:nvSpPr>
        <p:spPr>
          <a:xfrm>
            <a:off x="590484" y="1724875"/>
            <a:ext cx="2145600" cy="1215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Школьные сигналы
</a:t>
            </a:r>
            <a:pPr algn="l" indent="0" marL="0">
              <a:lnSpc>
                <a:spcPct val="115000"/>
              </a:lnSpc>
              <a:buNone/>
            </a:pPr>
            <a:r>
              <a:rPr lang="en-US" sz="300" b="1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Звонок на урок, разговоры в коридоре и шум перемены помогают связать слово bell с реальной школьной ситуацией. Такие примеры легко узнаются и хорошо запоминаются.
</a:t>
            </a:r>
            <a:endParaRPr lang="en-US" sz="1000" dirty="0"/>
          </a:p>
        </p:txBody>
      </p:sp>
      <p:sp>
        <p:nvSpPr>
          <p:cNvPr id="13" name="Text 3"/>
          <p:cNvSpPr txBox="1"/>
          <p:nvPr/>
        </p:nvSpPr>
        <p:spPr>
          <a:xfrm>
            <a:off x="3646487" y="1724825"/>
            <a:ext cx="2140800" cy="1215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Музыкальные инструменты
</a:t>
            </a:r>
            <a:pPr algn="l" indent="0" marL="0">
              <a:lnSpc>
                <a:spcPct val="115000"/>
              </a:lnSpc>
              <a:buNone/>
            </a:pPr>
            <a:r>
              <a:rPr lang="en-US" sz="300" b="1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Барабан и гитара показывают, как один предмет может звучать по-разному: loud, soft, deep или clear. Это помогает не просто назвать инструмент, но и описать его звучание.
</a:t>
            </a:r>
            <a:endParaRPr lang="en-US" sz="1000" dirty="0"/>
          </a:p>
        </p:txBody>
      </p:sp>
      <p:sp>
        <p:nvSpPr>
          <p:cNvPr id="14" name="Text 4"/>
          <p:cNvSpPr txBox="1"/>
          <p:nvPr/>
        </p:nvSpPr>
        <p:spPr>
          <a:xfrm>
            <a:off x="3641575" y="3435000"/>
            <a:ext cx="2140800" cy="1215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Природные звуки
</a:t>
            </a:r>
            <a:pPr algn="l" indent="0" marL="0">
              <a:lnSpc>
                <a:spcPct val="115000"/>
              </a:lnSpc>
              <a:buNone/>
            </a:pPr>
            <a:r>
              <a:rPr lang="en-US" sz="300" b="1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Ветер, дождь и гром дают возможность использовать слова soft, scary, deep и loud. Такие примеры расширяют словарь и показывают, что звуки бывают не только городскими или школьными.
</a:t>
            </a:r>
            <a:endParaRPr lang="en-US" sz="1000" dirty="0"/>
          </a:p>
        </p:txBody>
      </p:sp>
      <p:sp>
        <p:nvSpPr>
          <p:cNvPr id="15" name="Text 5"/>
          <p:cNvSpPr txBox="1"/>
          <p:nvPr/>
        </p:nvSpPr>
        <p:spPr>
          <a:xfrm>
            <a:off x="590438" y="3435000"/>
            <a:ext cx="2145600" cy="1215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Бытовые предметы
</a:t>
            </a:r>
            <a:pPr algn="l" indent="0" marL="0">
              <a:lnSpc>
                <a:spcPct val="115000"/>
              </a:lnSpc>
              <a:buNone/>
            </a:pPr>
            <a:r>
              <a:rPr lang="en-US" sz="300" b="1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Телефон, дверь, часы и бытовые приборы часто издают короткие и заметные звуки. Для них подходят слова ring, beep и bang, если нужно описать резкий или внезапный звук.
</a:t>
            </a:r>
            <a:endParaRPr lang="en-US" sz="1000" dirty="0"/>
          </a:p>
        </p:txBody>
      </p:sp>
      <p:sp>
        <p:nvSpPr>
          <p:cNvPr id="16" name="Text 6"/>
          <p:cNvSpPr txBox="1"/>
          <p:nvPr/>
        </p:nvSpPr>
        <p:spPr>
          <a:xfrm>
            <a:off x="6675262" y="1724825"/>
            <a:ext cx="2140800" cy="1215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Звуки движения
</a:t>
            </a:r>
            <a:pPr algn="l" indent="0" marL="0">
              <a:lnSpc>
                <a:spcPct val="115000"/>
              </a:lnSpc>
              <a:buNone/>
            </a:pPr>
            <a:r>
              <a:rPr lang="en-US" sz="300" b="1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Машина, двигатель и шаги помогают описывать обычную городскую среду. В подобных случаях часто используются слова noise, footsteps, engine и выражение make noise.
</a:t>
            </a:r>
            <a:endParaRPr lang="en-US" sz="10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E6E9E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280975" y="1642419"/>
            <a:ext cx="4663800" cy="1858661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104375" y="4866200"/>
            <a:ext cx="547800" cy="623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42769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1200" dirty="0"/>
          </a:p>
        </p:txBody>
      </p:sp>
      <p:sp>
        <p:nvSpPr>
          <p:cNvPr id="5" name="Text 1"/>
          <p:cNvSpPr txBox="1"/>
          <p:nvPr/>
        </p:nvSpPr>
        <p:spPr>
          <a:xfrm>
            <a:off x="4280974" y="4502100"/>
            <a:ext cx="4663800" cy="153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50041"/>
              </a:lnSpc>
              <a:buNone/>
            </a:pPr>
            <a:r>
              <a:rPr lang="en-US" sz="808" dirty="0">
                <a:solidFill>
                  <a:srgbClr val="2A3E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Составлено по лексике UNIT 3 Sounds Cool
</a:t>
            </a:r>
            <a:endParaRPr lang="en-US" sz="808" dirty="0"/>
          </a:p>
        </p:txBody>
      </p:sp>
      <p:sp>
        <p:nvSpPr>
          <p:cNvPr id="6" name="Text 2"/>
          <p:cNvSpPr txBox="1"/>
          <p:nvPr/>
        </p:nvSpPr>
        <p:spPr>
          <a:xfrm>
            <a:off x="248300" y="786300"/>
            <a:ext cx="3758100" cy="3869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Глаголы и словосочетания для аудирования и описания
</a:t>
            </a:r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Таблица показывает, как выбирается правильный глагол и с какими словами он обычно сочетается.
</a:t>
            </a:r>
            <a:pPr algn="l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Значение часто зависит от предлога и контекста: особенно важно различать hear, listen и sound.
</a:t>
            </a:r>
            <a:endParaRPr lang="en-US" sz="20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E6E9E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72000" y="1621129"/>
            <a:ext cx="376800" cy="3768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800850" y="1621129"/>
            <a:ext cx="376800" cy="3768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16063" y="3374873"/>
            <a:ext cx="288675" cy="3849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723750" y="510900"/>
            <a:ext cx="7696500" cy="384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2500" b="1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Разница между hear и listen
</a:t>
            </a:r>
            <a:endParaRPr lang="en-US" sz="2500" dirty="0"/>
          </a:p>
        </p:txBody>
      </p:sp>
      <p:sp>
        <p:nvSpPr>
          <p:cNvPr id="7" name="Text 1"/>
          <p:cNvSpPr txBox="1"/>
          <p:nvPr/>
        </p:nvSpPr>
        <p:spPr>
          <a:xfrm>
            <a:off x="104375" y="4866200"/>
            <a:ext cx="547800" cy="623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42769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1200" dirty="0"/>
          </a:p>
        </p:txBody>
      </p:sp>
      <p:sp>
        <p:nvSpPr>
          <p:cNvPr id="8" name="Text 2"/>
          <p:cNvSpPr txBox="1"/>
          <p:nvPr/>
        </p:nvSpPr>
        <p:spPr>
          <a:xfrm>
            <a:off x="1134675" y="1617075"/>
            <a:ext cx="3279900" cy="384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600" dirty="0">
                <a:solidFill>
                  <a:srgbClr val="D26A7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Hear — слышать
</a:t>
            </a:r>
            <a:endParaRPr lang="en-US" sz="1600" dirty="0"/>
          </a:p>
        </p:txBody>
      </p:sp>
      <p:sp>
        <p:nvSpPr>
          <p:cNvPr id="9" name="Text 3"/>
          <p:cNvSpPr txBox="1"/>
          <p:nvPr/>
        </p:nvSpPr>
        <p:spPr>
          <a:xfrm>
            <a:off x="577225" y="2240449"/>
            <a:ext cx="3674700" cy="771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0046"/>
              </a:lnSpc>
              <a:buNone/>
            </a:pPr>
            <a:r>
              <a:rPr lang="en-US" sz="1200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Этот глагол описывает непроизвольное восприятие звука. Человек может услышать шум, звонок или голос даже без специального намерения, просто потому что звук рядом.
</a:t>
            </a:r>
            <a:endParaRPr lang="en-US" sz="1200" dirty="0"/>
          </a:p>
        </p:txBody>
      </p:sp>
      <p:sp>
        <p:nvSpPr>
          <p:cNvPr id="10" name="Text 4"/>
          <p:cNvSpPr txBox="1"/>
          <p:nvPr/>
        </p:nvSpPr>
        <p:spPr>
          <a:xfrm>
            <a:off x="5363525" y="1617075"/>
            <a:ext cx="3279900" cy="384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600" dirty="0">
                <a:solidFill>
                  <a:srgbClr val="D26A7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Listen — слушать
</a:t>
            </a:r>
            <a:endParaRPr lang="en-US" sz="1600" dirty="0"/>
          </a:p>
        </p:txBody>
      </p:sp>
      <p:sp>
        <p:nvSpPr>
          <p:cNvPr id="11" name="Text 5"/>
          <p:cNvSpPr txBox="1"/>
          <p:nvPr/>
        </p:nvSpPr>
        <p:spPr>
          <a:xfrm>
            <a:off x="4806075" y="2240450"/>
            <a:ext cx="3674700" cy="771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0046"/>
              </a:lnSpc>
              <a:buNone/>
            </a:pPr>
            <a:r>
              <a:rPr lang="en-US" sz="1200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Здесь внимание направлено на звук. Мы listen to the teacher, listen to music или listen carefully, когда хотим сосредоточиться и услышать важную информацию.
</a:t>
            </a:r>
            <a:endParaRPr lang="en-US" sz="1200" dirty="0"/>
          </a:p>
        </p:txBody>
      </p:sp>
      <p:sp>
        <p:nvSpPr>
          <p:cNvPr id="12" name="Text 6"/>
          <p:cNvSpPr txBox="1"/>
          <p:nvPr/>
        </p:nvSpPr>
        <p:spPr>
          <a:xfrm>
            <a:off x="1134675" y="3374825"/>
            <a:ext cx="3279900" cy="384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600" dirty="0">
                <a:solidFill>
                  <a:srgbClr val="D26A7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Главное различие
</a:t>
            </a:r>
            <a:endParaRPr lang="en-US" sz="1600" dirty="0"/>
          </a:p>
        </p:txBody>
      </p:sp>
      <p:sp>
        <p:nvSpPr>
          <p:cNvPr id="13" name="Text 7"/>
          <p:cNvSpPr txBox="1"/>
          <p:nvPr/>
        </p:nvSpPr>
        <p:spPr>
          <a:xfrm>
            <a:off x="577225" y="4001479"/>
            <a:ext cx="3674700" cy="771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0046"/>
              </a:lnSpc>
              <a:buNone/>
            </a:pPr>
            <a:r>
              <a:rPr lang="en-US" sz="1200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Hear связано с фактом, что звук достиг ушей, а listen — с выбором слушать. Это одно из самых важных различий в теме Sounds Cool для 7 класса.
</a:t>
            </a:r>
            <a:endParaRPr lang="en-US" sz="12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E6E9E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94934" y="1412700"/>
            <a:ext cx="8510981" cy="33606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104375" y="4866200"/>
            <a:ext cx="547800" cy="623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42769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1200" dirty="0"/>
          </a:p>
        </p:txBody>
      </p:sp>
      <p:sp>
        <p:nvSpPr>
          <p:cNvPr id="5" name="Text 1"/>
          <p:cNvSpPr txBox="1"/>
          <p:nvPr/>
        </p:nvSpPr>
        <p:spPr>
          <a:xfrm>
            <a:off x="292825" y="401025"/>
            <a:ext cx="8515200" cy="815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строится описание звука на английском
</a:t>
            </a:r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Пошаговая схема для короткого и точного предложения
</a:t>
            </a:r>
            <a:endParaRPr lang="en-US" sz="20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E6E9E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328800" y="195098"/>
            <a:ext cx="8486400" cy="805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Прилагательные для выражения отношения к звуку
</a:t>
            </a:r>
            <a:endParaRPr lang="en-US" sz="2500" dirty="0"/>
          </a:p>
        </p:txBody>
      </p:sp>
      <p:sp>
        <p:nvSpPr>
          <p:cNvPr id="9" name="Text 1"/>
          <p:cNvSpPr txBox="1"/>
          <p:nvPr/>
        </p:nvSpPr>
        <p:spPr>
          <a:xfrm>
            <a:off x="104375" y="4866200"/>
            <a:ext cx="547800" cy="623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E6E9E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1200" dirty="0"/>
          </a:p>
        </p:txBody>
      </p:sp>
      <p:sp>
        <p:nvSpPr>
          <p:cNvPr id="10" name="Text 2"/>
          <p:cNvSpPr txBox="1"/>
          <p:nvPr/>
        </p:nvSpPr>
        <p:spPr>
          <a:xfrm>
            <a:off x="617125" y="1723919"/>
            <a:ext cx="3485100" cy="805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Положительная реакция
</a:t>
            </a:r>
            <a:pPr algn="l" indent="0" marL="0">
              <a:lnSpc>
                <a:spcPct val="100000"/>
              </a:lnSpc>
              <a:buNone/>
            </a:pPr>
            <a:r>
              <a:rPr lang="en-US" sz="300" b="1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Слова happy, excited и relaxed помогают показать, что звук или музыка нравятся человеку. Они часто используются, когда речь идёт о любимой песне, спокойной мелодии или приятной атмосфере.
</a:t>
            </a:r>
            <a:endParaRPr lang="en-US" sz="1000" dirty="0"/>
          </a:p>
        </p:txBody>
      </p:sp>
      <p:sp>
        <p:nvSpPr>
          <p:cNvPr id="11" name="Text 3"/>
          <p:cNvSpPr txBox="1"/>
          <p:nvPr/>
        </p:nvSpPr>
        <p:spPr>
          <a:xfrm>
            <a:off x="5112500" y="1723919"/>
            <a:ext cx="3485400" cy="805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Негативная реакция
</a:t>
            </a:r>
            <a:pPr algn="l" indent="0" marL="0">
              <a:lnSpc>
                <a:spcPct val="100000"/>
              </a:lnSpc>
              <a:buNone/>
            </a:pPr>
            <a:r>
              <a:rPr lang="en-US" sz="300" b="1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Annoyed, nervous и bored передают неудобство, напряжение или скуку. Такие прилагательные уместны, когда звук слишком громкий, повторяющийся или мешает сосредоточиться.
</a:t>
            </a:r>
            <a:endParaRPr lang="en-US" sz="1000" dirty="0"/>
          </a:p>
        </p:txBody>
      </p:sp>
      <p:sp>
        <p:nvSpPr>
          <p:cNvPr id="12" name="Text 4"/>
          <p:cNvSpPr txBox="1"/>
          <p:nvPr/>
        </p:nvSpPr>
        <p:spPr>
          <a:xfrm>
            <a:off x="617125" y="2972444"/>
            <a:ext cx="3485100" cy="805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Спокойное состояние
</a:t>
            </a:r>
            <a:pPr algn="l" indent="0" marL="0">
              <a:lnSpc>
                <a:spcPct val="100000"/>
              </a:lnSpc>
              <a:buNone/>
            </a:pPr>
            <a:r>
              <a:rPr lang="en-US" sz="300" b="1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Calm и relaxed часто связаны с тихими звуками, природой и мягкой музыкой. Эти слова полезны, если нужно описать настроение после школы или во время отдыха.
</a:t>
            </a:r>
            <a:endParaRPr lang="en-US" sz="1000" dirty="0"/>
          </a:p>
        </p:txBody>
      </p:sp>
      <p:sp>
        <p:nvSpPr>
          <p:cNvPr id="13" name="Text 5"/>
          <p:cNvSpPr txBox="1"/>
          <p:nvPr/>
        </p:nvSpPr>
        <p:spPr>
          <a:xfrm>
            <a:off x="5112500" y="2972444"/>
            <a:ext cx="3498000" cy="805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Удивление и реакция
</a:t>
            </a:r>
            <a:pPr algn="l" indent="0" marL="0">
              <a:lnSpc>
                <a:spcPct val="100000"/>
              </a:lnSpc>
              <a:buNone/>
            </a:pPr>
            <a:r>
              <a:rPr lang="en-US" sz="300" b="1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Surprised и excited помогают показать неожиданность: резкий сигнал, внезапный шум или яркая музыка могут изменить настроение за секунду. Такие слова делают описание живым и точным.
</a:t>
            </a:r>
            <a:endParaRPr lang="en-US" sz="10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E6E9E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280975" y="787692"/>
            <a:ext cx="4663800" cy="3568117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104375" y="4866200"/>
            <a:ext cx="547800" cy="623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42769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1200" dirty="0"/>
          </a:p>
        </p:txBody>
      </p:sp>
      <p:sp>
        <p:nvSpPr>
          <p:cNvPr id="5" name="Text 1"/>
          <p:cNvSpPr txBox="1"/>
          <p:nvPr/>
        </p:nvSpPr>
        <p:spPr>
          <a:xfrm>
            <a:off x="4280975" y="4578300"/>
            <a:ext cx="4663800" cy="153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50041"/>
              </a:lnSpc>
              <a:buNone/>
            </a:pPr>
            <a:r>
              <a:rPr lang="en-US" sz="808" dirty="0">
                <a:solidFill>
                  <a:srgbClr val="2A3E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Составлено по типичным примерам UNIT 3 Sounds Cool
</a:t>
            </a:r>
            <a:endParaRPr lang="en-US" sz="808" dirty="0"/>
          </a:p>
        </p:txBody>
      </p:sp>
      <p:sp>
        <p:nvSpPr>
          <p:cNvPr id="6" name="Text 2"/>
          <p:cNvSpPr txBox="1"/>
          <p:nvPr/>
        </p:nvSpPr>
        <p:spPr>
          <a:xfrm>
            <a:off x="248300" y="786300"/>
            <a:ext cx="3758100" cy="3869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Громкость, тип звука и реакция человека
</a:t>
            </a:r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Чем сильнее звук, тем чаще меняется оценка: от спокойной до напряжённой. Но место и ситуация тоже влияют на восприятие.
</a:t>
            </a:r>
            <a:pPr algn="l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Тихие звуки обычно кажутся приятнее, а очень громкие чаще воспринимаются как мешающие или стрессовые.
</a:t>
            </a:r>
            <a:endParaRPr lang="en-US" sz="20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E6E9E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371525" y="298825"/>
            <a:ext cx="8377800" cy="991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Короткие описания в Present Simple
</a:t>
            </a:r>
            <a:endParaRPr lang="en-US" sz="2500" dirty="0"/>
          </a:p>
        </p:txBody>
      </p:sp>
      <p:sp>
        <p:nvSpPr>
          <p:cNvPr id="9" name="Text 1"/>
          <p:cNvSpPr txBox="1"/>
          <p:nvPr/>
        </p:nvSpPr>
        <p:spPr>
          <a:xfrm>
            <a:off x="104375" y="4866200"/>
            <a:ext cx="547800" cy="623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42769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1200" dirty="0"/>
          </a:p>
        </p:txBody>
      </p:sp>
      <p:sp>
        <p:nvSpPr>
          <p:cNvPr id="10" name="Text 2"/>
          <p:cNvSpPr txBox="1"/>
          <p:nvPr/>
        </p:nvSpPr>
        <p:spPr>
          <a:xfrm>
            <a:off x="762620" y="1724875"/>
            <a:ext cx="2067600" cy="1215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84" b="1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Привычные действия
</a:t>
            </a:r>
            <a:pPr algn="l" indent="0" marL="0">
              <a:lnSpc>
                <a:spcPct val="115000"/>
              </a:lnSpc>
              <a:buNone/>
            </a:pPr>
            <a:r>
              <a:rPr lang="en-US" sz="447" b="1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84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Present Simple помогает описывать повторяющиеся звуки и регулярные события. We use it for routines: the bell rings in the morning, my brother listens to music after homework, and thunder sounds frightening in summer.
</a:t>
            </a:r>
            <a:endParaRPr lang="en-US" sz="984" dirty="0"/>
          </a:p>
        </p:txBody>
      </p:sp>
      <p:sp>
        <p:nvSpPr>
          <p:cNvPr id="11" name="Text 3"/>
          <p:cNvSpPr txBox="1"/>
          <p:nvPr/>
        </p:nvSpPr>
        <p:spPr>
          <a:xfrm>
            <a:off x="762575" y="3435000"/>
            <a:ext cx="2067600" cy="1215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84" b="1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Точность описания
</a:t>
            </a:r>
            <a:pPr algn="l" indent="0" marL="0">
              <a:lnSpc>
                <a:spcPct val="115000"/>
              </a:lnSpc>
              <a:buNone/>
            </a:pPr>
            <a:r>
              <a:rPr lang="en-US" sz="447" b="1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84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Present Simple делает речь ясной и естественной, если нужно рассказать о привычке, школьном расписании или звуке, который обычно слышен в определённом месте. Это основа для speaking и writing.
</a:t>
            </a:r>
            <a:endParaRPr lang="en-US" sz="984" dirty="0"/>
          </a:p>
        </p:txBody>
      </p:sp>
      <p:sp>
        <p:nvSpPr>
          <p:cNvPr id="12" name="Text 4"/>
          <p:cNvSpPr txBox="1"/>
          <p:nvPr/>
        </p:nvSpPr>
        <p:spPr>
          <a:xfrm>
            <a:off x="3631370" y="1724875"/>
            <a:ext cx="2067600" cy="1215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84" b="1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Слова времени
</a:t>
            </a:r>
            <a:pPr algn="l" indent="0" marL="0">
              <a:lnSpc>
                <a:spcPct val="115000"/>
              </a:lnSpc>
              <a:buNone/>
            </a:pPr>
            <a:r>
              <a:rPr lang="en-US" sz="447" b="1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84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Чтобы сделать предложение точнее, добавляют every day, usually, often, sometimes и at night. Эти выражения показывают, когда звук появляется, как часто он повторяется и в какой ситуации его слышат.
</a:t>
            </a:r>
            <a:endParaRPr lang="en-US" sz="984" dirty="0"/>
          </a:p>
        </p:txBody>
      </p:sp>
      <p:sp>
        <p:nvSpPr>
          <p:cNvPr id="13" name="Text 5"/>
          <p:cNvSpPr txBox="1"/>
          <p:nvPr/>
        </p:nvSpPr>
        <p:spPr>
          <a:xfrm>
            <a:off x="6500120" y="1724875"/>
            <a:ext cx="2067600" cy="1215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84" b="1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Краткие модели
</a:t>
            </a:r>
            <a:pPr algn="l" indent="0" marL="0">
              <a:lnSpc>
                <a:spcPct val="115000"/>
              </a:lnSpc>
              <a:buNone/>
            </a:pPr>
            <a:r>
              <a:rPr lang="en-US" sz="447" b="1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84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английском удобно строить короткие фразы по образцу: источник звука + действие + обстоятельство. Например, the train arrives late and makes noise outside, or the school bell rings at 8:30.
</a:t>
            </a:r>
            <a:endParaRPr lang="en-US" sz="984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92911" y="1204957"/>
            <a:ext cx="3993300" cy="1520886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857037" y="1204957"/>
            <a:ext cx="3993300" cy="1520886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292825" y="212825"/>
            <a:ext cx="8557500" cy="850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Аудирование: звуки в школьной и городской среде
</a:t>
            </a:r>
            <a:endParaRPr lang="en-US" sz="3000" dirty="0"/>
          </a:p>
        </p:txBody>
      </p:sp>
      <p:sp>
        <p:nvSpPr>
          <p:cNvPr id="8" name="Text 1"/>
          <p:cNvSpPr txBox="1"/>
          <p:nvPr/>
        </p:nvSpPr>
        <p:spPr>
          <a:xfrm>
            <a:off x="104375" y="4866200"/>
            <a:ext cx="551700" cy="27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42769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1200" dirty="0"/>
          </a:p>
        </p:txBody>
      </p:sp>
      <p:sp>
        <p:nvSpPr>
          <p:cNvPr id="9" name="Text 2"/>
          <p:cNvSpPr txBox="1"/>
          <p:nvPr/>
        </p:nvSpPr>
        <p:spPr>
          <a:xfrm>
            <a:off x="610575" y="3504175"/>
            <a:ext cx="3357900" cy="649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начале listening-задания слышны тихие голоса, шёпот и шаги по коридору. Учитель говорит спокойно, а потом звонит телефон или раздаётся звонок на урок. Такие детали помогают понять, где происходит действие и кто говорит.
</a:t>
            </a:r>
            <a:endParaRPr lang="en-US" sz="1000" dirty="0"/>
          </a:p>
        </p:txBody>
      </p:sp>
      <p:sp>
        <p:nvSpPr>
          <p:cNvPr id="10" name="Text 3"/>
          <p:cNvSpPr txBox="1"/>
          <p:nvPr/>
        </p:nvSpPr>
        <p:spPr>
          <a:xfrm>
            <a:off x="610577" y="2964825"/>
            <a:ext cx="3357900" cy="402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b="1" dirty="0">
                <a:solidFill>
                  <a:srgbClr val="C62F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классе перед уроком
</a:t>
            </a:r>
            <a:endParaRPr lang="en-US" sz="1300" dirty="0"/>
          </a:p>
        </p:txBody>
      </p:sp>
      <p:sp>
        <p:nvSpPr>
          <p:cNvPr id="11" name="Text 4"/>
          <p:cNvSpPr txBox="1"/>
          <p:nvPr/>
        </p:nvSpPr>
        <p:spPr>
          <a:xfrm>
            <a:off x="5174674" y="3504175"/>
            <a:ext cx="3357900" cy="649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 улице звуки становятся громче: машины сигналят, люди спешат, дети разговаривают, а где-то вдалеке поют птицы. Если внимательно слушать, можно связать каждый звук с местом, временем и действием персонажей.
</a:t>
            </a:r>
            <a:endParaRPr lang="en-US" sz="1000" dirty="0"/>
          </a:p>
        </p:txBody>
      </p:sp>
      <p:sp>
        <p:nvSpPr>
          <p:cNvPr id="12" name="Text 5"/>
          <p:cNvSpPr txBox="1"/>
          <p:nvPr/>
        </p:nvSpPr>
        <p:spPr>
          <a:xfrm>
            <a:off x="5174675" y="2964825"/>
            <a:ext cx="3357900" cy="402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b="1" dirty="0">
                <a:solidFill>
                  <a:srgbClr val="C62F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Город рядом со школой
</a:t>
            </a:r>
            <a:endParaRPr lang="en-US" sz="13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E6E9E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35400" y="2257109"/>
            <a:ext cx="4339200" cy="1040132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292825" y="310575"/>
            <a:ext cx="8380800" cy="833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2500" b="1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Сравнение похожих слов в теме звуков
</a:t>
            </a:r>
            <a:endParaRPr lang="en-US" sz="2500" dirty="0"/>
          </a:p>
        </p:txBody>
      </p:sp>
      <p:sp>
        <p:nvSpPr>
          <p:cNvPr id="5" name="Text 1"/>
          <p:cNvSpPr txBox="1"/>
          <p:nvPr/>
        </p:nvSpPr>
        <p:spPr>
          <a:xfrm>
            <a:off x="4930675" y="991650"/>
            <a:ext cx="3742800" cy="357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5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Короткая таблица помогает не путать близкие по значению слова и правильно выбирать их в предложении.
</a:t>
            </a:r>
            <a:pPr algn="l" indent="0" marL="0">
              <a:lnSpc>
                <a:spcPct val="115000"/>
              </a:lnSpc>
              <a:buNone/>
            </a:pPr>
            <a:r>
              <a:rPr lang="en-US" sz="1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5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Близкие слова отличаются по функции: одни называют звук, другие — действие слушания. Контекст и предлог часто важнее буквального перевода.
</a:t>
            </a:r>
            <a:endParaRPr lang="en-US" sz="1500" dirty="0"/>
          </a:p>
        </p:txBody>
      </p:sp>
      <p:sp>
        <p:nvSpPr>
          <p:cNvPr id="6" name="Text 2"/>
          <p:cNvSpPr txBox="1"/>
          <p:nvPr/>
        </p:nvSpPr>
        <p:spPr>
          <a:xfrm>
            <a:off x="292825" y="4678225"/>
            <a:ext cx="4281900" cy="169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2A3E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Учебная лексика UNIT 3 Sounds cool
</a:t>
            </a:r>
            <a:endParaRPr lang="en-US" sz="1100" dirty="0"/>
          </a:p>
        </p:txBody>
      </p:sp>
      <p:sp>
        <p:nvSpPr>
          <p:cNvPr id="7" name="Text 3"/>
          <p:cNvSpPr txBox="1"/>
          <p:nvPr/>
        </p:nvSpPr>
        <p:spPr>
          <a:xfrm>
            <a:off x="8425975" y="4777775"/>
            <a:ext cx="547800" cy="623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42769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12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E6E9E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104375" y="4866200"/>
            <a:ext cx="547800" cy="623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42769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1200" dirty="0"/>
          </a:p>
        </p:txBody>
      </p:sp>
      <p:sp>
        <p:nvSpPr>
          <p:cNvPr id="8" name="Text 1"/>
          <p:cNvSpPr txBox="1"/>
          <p:nvPr/>
        </p:nvSpPr>
        <p:spPr>
          <a:xfrm>
            <a:off x="292825" y="510150"/>
            <a:ext cx="5415300" cy="97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Интонация, ударение и произношение
</a:t>
            </a:r>
            <a:endParaRPr lang="en-US" sz="2500" dirty="0"/>
          </a:p>
        </p:txBody>
      </p:sp>
      <p:sp>
        <p:nvSpPr>
          <p:cNvPr id="9" name="Text 2"/>
          <p:cNvSpPr txBox="1"/>
          <p:nvPr/>
        </p:nvSpPr>
        <p:spPr>
          <a:xfrm>
            <a:off x="860225" y="2845732"/>
            <a:ext cx="4848000" cy="900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Логическое ударение
</a:t>
            </a:r>
            <a:pPr algn="l" indent="0" marL="0">
              <a:lnSpc>
                <a:spcPct val="100000"/>
              </a:lnSpc>
              <a:buNone/>
            </a:pPr>
            <a:r>
              <a:rPr lang="en-US" sz="500" b="1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предложении особенно выделяются ключевые слова: sound, music, noise, quiet и loud. Ударение показывает, какая часть сообщения важнее всего, и делает речь более выразительной и понятной для слушателя.
</a:t>
            </a:r>
            <a:endParaRPr lang="en-US" sz="1200" dirty="0"/>
          </a:p>
        </p:txBody>
      </p:sp>
      <p:sp>
        <p:nvSpPr>
          <p:cNvPr id="10" name="Text 3"/>
          <p:cNvSpPr txBox="1"/>
          <p:nvPr/>
        </p:nvSpPr>
        <p:spPr>
          <a:xfrm>
            <a:off x="860225" y="1797425"/>
            <a:ext cx="4848000" cy="900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Интонация вопроса
</a:t>
            </a:r>
            <a:pPr algn="l" indent="0" marL="0">
              <a:lnSpc>
                <a:spcPct val="100000"/>
              </a:lnSpc>
              <a:buNone/>
            </a:pPr>
            <a:r>
              <a:rPr lang="en-US" sz="500" b="1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Вопросительные предложения в английском языке часто произносятся с восходящей или нисходящей интонацией. Она помогает понять, спрашивает ли говорящий о факте, удивляется или уточняет информацию в беседе о звуках.
</a:t>
            </a:r>
            <a:endParaRPr lang="en-US" sz="1200" dirty="0"/>
          </a:p>
        </p:txBody>
      </p:sp>
      <p:sp>
        <p:nvSpPr>
          <p:cNvPr id="11" name="Text 4"/>
          <p:cNvSpPr txBox="1"/>
          <p:nvPr/>
        </p:nvSpPr>
        <p:spPr>
          <a:xfrm>
            <a:off x="860225" y="3901200"/>
            <a:ext cx="4848000" cy="900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Тренировка звучания
</a:t>
            </a:r>
            <a:pPr algn="l" indent="0" marL="0">
              <a:lnSpc>
                <a:spcPct val="100000"/>
              </a:lnSpc>
              <a:buNone/>
            </a:pPr>
            <a:r>
              <a:rPr lang="en-US" sz="500" b="1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Эти слова удобно отрабатывать вслух, потому что их произношение связано с самой темой раздела. Регулярное повторение помогает лучше запоминать лексику, слышать различия и говорить увереннее.
</a:t>
            </a:r>
            <a:endParaRPr lang="en-US" sz="12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E6E9E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94934" y="1412700"/>
            <a:ext cx="8510981" cy="33606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104375" y="4866200"/>
            <a:ext cx="547800" cy="623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42769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1200" dirty="0"/>
          </a:p>
        </p:txBody>
      </p:sp>
      <p:sp>
        <p:nvSpPr>
          <p:cNvPr id="5" name="Text 1"/>
          <p:cNvSpPr txBox="1"/>
          <p:nvPr/>
        </p:nvSpPr>
        <p:spPr>
          <a:xfrm>
            <a:off x="292825" y="401025"/>
            <a:ext cx="8515200" cy="815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понимать задание на listening
</a:t>
            </a:r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Схема показывает типичный порядок работы с аудиотекстом в 7 классе: от первого прослушивания к проверке ответа.
</a:t>
            </a:r>
            <a:endParaRPr lang="en-US" sz="20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A1BBD4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618550" y="1772918"/>
            <a:ext cx="376800" cy="3768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618550" y="2708904"/>
            <a:ext cx="376800" cy="30144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1618550" y="3614882"/>
            <a:ext cx="376800" cy="334933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104375" y="4866200"/>
            <a:ext cx="547800" cy="623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42769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1200" dirty="0"/>
          </a:p>
        </p:txBody>
      </p:sp>
      <p:sp>
        <p:nvSpPr>
          <p:cNvPr id="9" name="Text 1"/>
          <p:cNvSpPr txBox="1"/>
          <p:nvPr/>
        </p:nvSpPr>
        <p:spPr>
          <a:xfrm>
            <a:off x="723750" y="358475"/>
            <a:ext cx="7696500" cy="696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2395" b="1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Мини-текст о музыке, шуме и повседневной жизни
</a:t>
            </a:r>
            <a:endParaRPr lang="en-US" sz="2395" dirty="0"/>
          </a:p>
        </p:txBody>
      </p:sp>
      <p:sp>
        <p:nvSpPr>
          <p:cNvPr id="10" name="Text 2"/>
          <p:cNvSpPr txBox="1"/>
          <p:nvPr/>
        </p:nvSpPr>
        <p:spPr>
          <a:xfrm>
            <a:off x="2445325" y="1660475"/>
            <a:ext cx="5385600" cy="623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73" b="1" dirty="0">
                <a:solidFill>
                  <a:srgbClr val="2A3E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Музыка дома
</a:t>
            </a:r>
            <a:pPr algn="l" indent="0" marL="0">
              <a:lnSpc>
                <a:spcPct val="90000"/>
              </a:lnSpc>
              <a:buNone/>
            </a:pPr>
            <a:r>
              <a:rPr lang="en-US" sz="588" dirty="0">
                <a:solidFill>
                  <a:srgbClr val="2A3E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0046"/>
              </a:lnSpc>
              <a:buNone/>
            </a:pPr>
            <a:r>
              <a:rPr lang="en-US" sz="979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Многие семиклассники слушают музыку после уроков, чтобы отдохнуть или настроиться на домашнее задание. В такой ситуации удобно говорить о том, what music sounds like и how it makes you feel.
</a:t>
            </a:r>
            <a:endParaRPr lang="en-US" sz="1273" dirty="0"/>
          </a:p>
        </p:txBody>
      </p:sp>
      <p:sp>
        <p:nvSpPr>
          <p:cNvPr id="11" name="Text 3"/>
          <p:cNvSpPr txBox="1"/>
          <p:nvPr/>
        </p:nvSpPr>
        <p:spPr>
          <a:xfrm>
            <a:off x="2445325" y="2570991"/>
            <a:ext cx="5385600" cy="623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73" b="1" dirty="0">
                <a:solidFill>
                  <a:srgbClr val="2A3E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Городской шум
</a:t>
            </a:r>
            <a:pPr algn="l" indent="0" marL="0">
              <a:lnSpc>
                <a:spcPct val="90000"/>
              </a:lnSpc>
              <a:buNone/>
            </a:pPr>
            <a:r>
              <a:rPr lang="en-US" sz="588" dirty="0">
                <a:solidFill>
                  <a:srgbClr val="2A3E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0046"/>
              </a:lnSpc>
              <a:buNone/>
            </a:pPr>
            <a:r>
              <a:rPr lang="en-US" sz="979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Шум транспорта, разговоры на улице и сигналы машин часто становятся частью повседневной среды. Ученики учатся описывать такие звуки коротко и точно, without making the description too long.
</a:t>
            </a:r>
            <a:endParaRPr lang="en-US" sz="1273" dirty="0"/>
          </a:p>
        </p:txBody>
      </p:sp>
      <p:sp>
        <p:nvSpPr>
          <p:cNvPr id="12" name="Text 4"/>
          <p:cNvSpPr txBox="1"/>
          <p:nvPr/>
        </p:nvSpPr>
        <p:spPr>
          <a:xfrm>
            <a:off x="2445325" y="3502832"/>
            <a:ext cx="5385600" cy="623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73" b="1" dirty="0">
                <a:solidFill>
                  <a:srgbClr val="2A3E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Тихие моменты
</a:t>
            </a:r>
            <a:pPr algn="l" indent="0" marL="0">
              <a:lnSpc>
                <a:spcPct val="90000"/>
              </a:lnSpc>
              <a:buNone/>
            </a:pPr>
            <a:r>
              <a:rPr lang="en-US" sz="588" dirty="0">
                <a:solidFill>
                  <a:srgbClr val="2A3E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0046"/>
              </a:lnSpc>
              <a:buNone/>
            </a:pPr>
            <a:r>
              <a:rPr lang="en-US" sz="979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Звук может помогать учиться: спокойная атмосфера в классе, тихая библиотека или негромкая фоновая музыка создают комфорт. Эти примеры показывают, что sound and noise are not always the same.
</a:t>
            </a:r>
            <a:endParaRPr lang="en-US" sz="1273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E6E9E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280975" y="787692"/>
            <a:ext cx="4663800" cy="3568117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104375" y="4866200"/>
            <a:ext cx="547800" cy="623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42769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1200" dirty="0"/>
          </a:p>
        </p:txBody>
      </p:sp>
      <p:sp>
        <p:nvSpPr>
          <p:cNvPr id="5" name="Text 1"/>
          <p:cNvSpPr txBox="1"/>
          <p:nvPr/>
        </p:nvSpPr>
        <p:spPr>
          <a:xfrm>
            <a:off x="4280975" y="4578300"/>
            <a:ext cx="4663800" cy="153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50041"/>
              </a:lnSpc>
              <a:buNone/>
            </a:pPr>
            <a:r>
              <a:rPr lang="en-US" sz="808" dirty="0">
                <a:solidFill>
                  <a:srgbClr val="2A3E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Схематическая учебная модель типичных ситуаций 7 класса
</a:t>
            </a:r>
            <a:endParaRPr lang="en-US" sz="808" dirty="0"/>
          </a:p>
        </p:txBody>
      </p:sp>
      <p:sp>
        <p:nvSpPr>
          <p:cNvPr id="6" name="Text 2"/>
          <p:cNvSpPr txBox="1"/>
          <p:nvPr/>
        </p:nvSpPr>
        <p:spPr>
          <a:xfrm>
            <a:off x="248300" y="786300"/>
            <a:ext cx="3758100" cy="3869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Какие звуки встречаются чаще всего в жизни подростка
</a:t>
            </a:r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Диаграмма показывает, что самые знакомые звуки связаны с повседневным маршрутом ученика: школа, дом и дорога. Это делает задания на listening понятными и близкими.
</a:t>
            </a:r>
            <a:pPr algn="l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Чаще всего учащиеся слышат звуки из привычных ситуаций, поэтому легче всего распознают их в контексте школы, дома и пути по городу.
</a:t>
            </a:r>
            <a:endParaRPr lang="en-US" sz="20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92900" y="1203486"/>
            <a:ext cx="3993300" cy="2300827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857025" y="1203486"/>
            <a:ext cx="3993300" cy="2300827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292825" y="212825"/>
            <a:ext cx="8557500" cy="850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Культурный контекст: музыка и звук в англоязычной среде
</a:t>
            </a:r>
            <a:endParaRPr lang="en-US" sz="3000" dirty="0"/>
          </a:p>
        </p:txBody>
      </p:sp>
      <p:sp>
        <p:nvSpPr>
          <p:cNvPr id="7" name="Text 1"/>
          <p:cNvSpPr txBox="1"/>
          <p:nvPr/>
        </p:nvSpPr>
        <p:spPr>
          <a:xfrm>
            <a:off x="104375" y="4866200"/>
            <a:ext cx="551700" cy="27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1200" dirty="0"/>
          </a:p>
        </p:txBody>
      </p:sp>
      <p:sp>
        <p:nvSpPr>
          <p:cNvPr id="8" name="Text 2"/>
          <p:cNvSpPr txBox="1"/>
          <p:nvPr/>
        </p:nvSpPr>
        <p:spPr>
          <a:xfrm>
            <a:off x="292900" y="4009498"/>
            <a:ext cx="3993300" cy="351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95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англоязычной среде музыка звучит в школе, дома и на улице: ученики ходят в музыкальные кружки, слушают радио и делятся playlist с друзьями. Такие ситуации делают лексику темы живой и полезной для общения.
</a:t>
            </a:r>
            <a:endParaRPr lang="en-US" sz="895" dirty="0"/>
          </a:p>
        </p:txBody>
      </p:sp>
      <p:sp>
        <p:nvSpPr>
          <p:cNvPr id="9" name="Text 3"/>
          <p:cNvSpPr txBox="1"/>
          <p:nvPr/>
        </p:nvSpPr>
        <p:spPr>
          <a:xfrm>
            <a:off x="292900" y="3614900"/>
            <a:ext cx="3993300" cy="27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Музыка за пределами урока
</a:t>
            </a:r>
            <a:endParaRPr lang="en-US" sz="1300" dirty="0"/>
          </a:p>
        </p:txBody>
      </p:sp>
      <p:sp>
        <p:nvSpPr>
          <p:cNvPr id="10" name="Text 4"/>
          <p:cNvSpPr txBox="1"/>
          <p:nvPr/>
        </p:nvSpPr>
        <p:spPr>
          <a:xfrm>
            <a:off x="4857025" y="4002598"/>
            <a:ext cx="3993300" cy="351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 живом концерте люди слушают исполнителя, а не просто слышат звук. В городе можно встретить уличных музыкантов, тихие места для отдыха и популярные песни, которые звучат в public spaces и на радио.
</a:t>
            </a:r>
            <a:endParaRPr lang="en-US" sz="922" dirty="0"/>
          </a:p>
        </p:txBody>
      </p:sp>
      <p:sp>
        <p:nvSpPr>
          <p:cNvPr id="11" name="Text 5"/>
          <p:cNvSpPr txBox="1"/>
          <p:nvPr/>
        </p:nvSpPr>
        <p:spPr>
          <a:xfrm>
            <a:off x="4857025" y="3614900"/>
            <a:ext cx="3993300" cy="27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Концерт и городская среда
</a:t>
            </a:r>
            <a:endParaRPr lang="en-US" sz="13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E6E9E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280975" y="2012780"/>
            <a:ext cx="4663800" cy="111794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104375" y="4866200"/>
            <a:ext cx="547800" cy="623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42769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1200" dirty="0"/>
          </a:p>
        </p:txBody>
      </p:sp>
      <p:sp>
        <p:nvSpPr>
          <p:cNvPr id="5" name="Text 1"/>
          <p:cNvSpPr txBox="1"/>
          <p:nvPr/>
        </p:nvSpPr>
        <p:spPr>
          <a:xfrm>
            <a:off x="4280974" y="4502100"/>
            <a:ext cx="4663800" cy="153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50041"/>
              </a:lnSpc>
              <a:buNone/>
            </a:pPr>
            <a:r>
              <a:rPr lang="en-US" sz="808" dirty="0">
                <a:solidFill>
                  <a:srgbClr val="2A3E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Содержание UNIT 3 Sounds cool
</a:t>
            </a:r>
            <a:endParaRPr lang="en-US" sz="808" dirty="0"/>
          </a:p>
        </p:txBody>
      </p:sp>
      <p:sp>
        <p:nvSpPr>
          <p:cNvPr id="6" name="Text 2"/>
          <p:cNvSpPr txBox="1"/>
          <p:nvPr/>
        </p:nvSpPr>
        <p:spPr>
          <a:xfrm>
            <a:off x="248300" y="786300"/>
            <a:ext cx="3758100" cy="3869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Итоги языковых навыков в разделе
</a:t>
            </a:r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Таблица показывает, какие умения развиваются одновременно: от словаря до понимания на слух и короткой устной речи.
</a:t>
            </a:r>
            <a:pPr algn="l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Раздел объединяет лексику, грамматику и аудирование: ученик не только узнаёт слова, но и использует их в коротких высказываниях и простых заданиях на слух.
</a:t>
            </a:r>
            <a:endParaRPr lang="en-US" sz="20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E6E9E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419475" y="1432950"/>
            <a:ext cx="8112000" cy="2084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200" b="1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даёт UNIT 3 Sounds cool
</a:t>
            </a:r>
            <a:pPr algn="l" indent="0" marL="0">
              <a:lnSpc>
                <a:spcPct val="100000"/>
              </a:lnSpc>
              <a:buNone/>
            </a:pPr>
            <a:r>
              <a:rPr lang="en-US" sz="3200" b="1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500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Этот раздел учит описывать звуки, шум, музыку и реакцию на них простыми и точными английскими фразами. Он помогает уверенно различать hear и listen и использовать звук как тему для общения и понимания речи.
</a:t>
            </a:r>
            <a:endParaRPr lang="en-US" sz="32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2026-05-31T01:16:10Z</dcterms:created>
  <dcterms:modified xsi:type="dcterms:W3CDTF">2026-05-31T01:16:10Z</dcterms:modified>
</cp:coreProperties>
</file>