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00" y="1151600"/>
            <a:ext cx="8218500" cy="174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в 1920–1930-е годы: главный поворот эпохи
</a:t>
            </a:r>
            <a:endParaRPr lang="en-US" sz="3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539900" y="3176275"/>
            <a:ext cx="4802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кризиса к мобилизации: СССР меняется за одно десятилетие.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6219" y="0"/>
            <a:ext cx="376721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504750"/>
            <a:ext cx="4660800" cy="945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период ключевой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6300"/>
            <a:ext cx="4503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десятилетие определило, каким стал СССР: от НЭПа и восстановления — к плановой экономике, индустриализации, коллективизации и усилению партийного контроля.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20800" cy="7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8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Гражданской войны: кризис и поиск выхода
</a:t>
            </a:r>
            <a:endParaRPr lang="en-US" sz="2718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63850" y="1530350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оставила страну в разрухе: упали производство, транспорт и снабжение, а политика военного коммунизма усилила напряжение в деревне и городах.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65100" y="3000375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кризиса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Продразвёрстка и жёсткие меры власти вызвали недовольство, рост сопротивления и кризис управления. Экономический коллапс стал очевиден для руководства.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8600" y="1530350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 НЭПу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1921 году был введён НЭП — компромиссный курс, который должен был восстановить хозяйство и снизить социальную напряжённость.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40063"/>
            <a:ext cx="9144000" cy="1902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18100" cy="5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СССР и система власти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264438" y="2225900"/>
            <a:ext cx="27597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1922 году был создан СССР — новое союзное государство, объединившее республики в единую политическую систему. Формально сохранялась федерация, но решения всё сильнее унифицировались.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264450" y="1851320"/>
            <a:ext cx="27597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Союза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94988" y="2225900"/>
            <a:ext cx="27597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власть сосредоточивалась в ВКП (б): партийные органы определяли курс страны, а государственные институты выполняли их решения. Это усиливало централизацию и дисциплину.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000" y="1851320"/>
            <a:ext cx="27597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Партийное руководство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19838" y="2225900"/>
            <a:ext cx="27597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устройство обеспечило единообразие политики на огромной территории, но сократило самостоятельность республик и местных органов власти. Управление стало более жёстким и вертикальным.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119850" y="1851320"/>
            <a:ext cx="27597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курс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9400"/>
            <a:ext cx="83109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власть в 1920-е годы
</a:t>
            </a:r>
            <a:endParaRPr lang="en-US" sz="2612" dirty="0"/>
          </a:p>
        </p:txBody>
      </p:sp>
      <p:sp>
        <p:nvSpPr>
          <p:cNvPr id="4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5" name="Text 2"/>
          <p:cNvSpPr txBox="1"/>
          <p:nvPr/>
        </p:nvSpPr>
        <p:spPr>
          <a:xfrm>
            <a:off x="261611" y="1252404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Ленина борьба за лидерство развернулась между несколькими влиятельными фигурами. Вопрос был не только в персональной власти, но и в будущем направлении всей партии.
</a:t>
            </a:r>
            <a:endParaRPr lang="en-US" sz="1049" dirty="0"/>
          </a:p>
        </p:txBody>
      </p:sp>
      <p:sp>
        <p:nvSpPr>
          <p:cNvPr id="6" name="Text 3"/>
          <p:cNvSpPr txBox="1"/>
          <p:nvPr/>
        </p:nvSpPr>
        <p:spPr>
          <a:xfrm>
            <a:off x="261642" y="1013255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Ленина
</a:t>
            </a:r>
            <a:endParaRPr lang="en-US" sz="1161" dirty="0"/>
          </a:p>
        </p:txBody>
      </p:sp>
      <p:sp>
        <p:nvSpPr>
          <p:cNvPr id="7" name="Text 4"/>
          <p:cNvSpPr txBox="1"/>
          <p:nvPr/>
        </p:nvSpPr>
        <p:spPr>
          <a:xfrm>
            <a:off x="261611" y="2226409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Троцкий, Зиновьев, Каменев и Бухарин по-разному видели темпы преобразований и роль партии. Споры быстро вышли за рамки теории и стали борьбой за политическое влияние.
</a:t>
            </a:r>
            <a:endParaRPr lang="en-US" sz="1049" dirty="0"/>
          </a:p>
        </p:txBody>
      </p:sp>
      <p:sp>
        <p:nvSpPr>
          <p:cNvPr id="8" name="Text 5"/>
          <p:cNvSpPr txBox="1"/>
          <p:nvPr/>
        </p:nvSpPr>
        <p:spPr>
          <a:xfrm>
            <a:off x="261642" y="1987223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линии
</a:t>
            </a:r>
            <a:endParaRPr lang="en-US" sz="1161" dirty="0"/>
          </a:p>
        </p:txBody>
      </p:sp>
      <p:sp>
        <p:nvSpPr>
          <p:cNvPr id="9" name="Text 6"/>
          <p:cNvSpPr txBox="1"/>
          <p:nvPr/>
        </p:nvSpPr>
        <p:spPr>
          <a:xfrm>
            <a:off x="261598" y="3200429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 постепенно усиливал позиции, опираясь на партийный аппарат, контроль над кадрами и дисциплину. Его курс предполагал подчинение оппозиции и отказ от внутрипартийной дискуссии.
</a:t>
            </a:r>
            <a:endParaRPr lang="en-US" sz="1049" dirty="0"/>
          </a:p>
        </p:txBody>
      </p:sp>
      <p:sp>
        <p:nvSpPr>
          <p:cNvPr id="10" name="Text 7"/>
          <p:cNvSpPr txBox="1"/>
          <p:nvPr/>
        </p:nvSpPr>
        <p:spPr>
          <a:xfrm>
            <a:off x="261628" y="2961243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Сталина
</a:t>
            </a:r>
            <a:endParaRPr lang="en-US" sz="1161" dirty="0"/>
          </a:p>
        </p:txBody>
      </p:sp>
      <p:sp>
        <p:nvSpPr>
          <p:cNvPr id="11" name="Text 8"/>
          <p:cNvSpPr txBox="1"/>
          <p:nvPr/>
        </p:nvSpPr>
        <p:spPr>
          <a:xfrm>
            <a:off x="261598" y="4174462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1920-х годов именно сталинская линия стала определяющей: централизация, жёсткое руководство и устранение конкурентов подготовили переход к новой модели государства.
</a:t>
            </a:r>
            <a:endParaRPr lang="en-US" sz="1049" dirty="0"/>
          </a:p>
        </p:txBody>
      </p:sp>
      <p:sp>
        <p:nvSpPr>
          <p:cNvPr id="12" name="Text 9"/>
          <p:cNvSpPr txBox="1"/>
          <p:nvPr/>
        </p:nvSpPr>
        <p:spPr>
          <a:xfrm>
            <a:off x="261628" y="3935277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одной линии
</a:t>
            </a:r>
            <a:endParaRPr lang="en-US" sz="116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00" y="1121138"/>
            <a:ext cx="4453800" cy="11873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200" y="2388505"/>
            <a:ext cx="4453800" cy="118739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00" y="3655880"/>
            <a:ext cx="4453800" cy="11873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НЭП: как оживлялась страна
</a:t>
            </a:r>
            <a:endParaRPr lang="en-US" sz="26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858800" y="1120683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оживления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политики военного коммунизма страна получила передышку. НЭП позволил рынку частично вернуться в повседневную жизнь: на улицах снова появились торговля, услуги и денежные расчёты.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58800" y="2388050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правила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могли свободнее распоряжаться частью продукции, а в городе развивались кооперация, мелкая частная торговля и аренда. Это быстро улучшило снабжение и бытовую жизнь.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858800" y="3655425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дозволенного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государство не отказалось от ключевых рычагов. Крупная промышленность, банки и внешняя торговля оставались под контролем, поэтому НЭП был ограниченным и временным компромиссом.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1020600"/>
            <a:ext cx="8620800" cy="9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НЭПа и отказ от него
</a:t>
            </a:r>
            <a:endParaRPr lang="en-US" sz="3412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62600" y="2649150"/>
            <a:ext cx="27180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НЭП быстро дал заметный эффект: восстановились рынки, торговля и часть промышленного производства. Однако вместе с ростом появились и новые противоречия между городом и деревней.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12998" y="2649150"/>
            <a:ext cx="27180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диспропорций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1920-х обострились «ножницы цен», безработица и дефицит промышленных товаров. Хлебозаготовительные трудности 1927–1928 годов показали слабые места системы.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63398" y="2649150"/>
            <a:ext cx="27180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НЭПа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Руководство сделало вывод, что НЭП не станет долгосрочной моделью. На смену ему пришёл курс на ускоренное планирование и жёсткое государственное управление экономикой.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модернизации к директивному плану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общих целей модернизации к директивным заданиям и распределению ресурсов через государственный план.
</a:t>
            </a:r>
            <a:endParaRPr lang="en-US" sz="125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18466"/>
            <a:ext cx="9144000" cy="23217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Индустриализация: от планов к стройкам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575" y="1698680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пятилетка, начавшаяся в 1928 году, сделала ставку на отрасли, которые должны были обеспечить быстрый промышленный рывок и военную устойчивость государства.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61587" y="1238708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роста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41430" y="1698680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получили металлургия, машиностроение, энергетика и транспорт. Именно они должны были создать основу для новой индустриальной экономики и масштабного строительства.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1440" y="1238708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отрасли
</a:t>
            </a:r>
            <a:endParaRPr lang="en-US" sz="1000" dirty="0"/>
          </a:p>
        </p:txBody>
      </p:sp>
      <p:sp>
        <p:nvSpPr>
          <p:cNvPr id="10" name="Text 6"/>
          <p:cNvSpPr txBox="1"/>
          <p:nvPr/>
        </p:nvSpPr>
        <p:spPr>
          <a:xfrm>
            <a:off x="4621285" y="1697797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стройки — Днепрогэс, Магнитогорский комбинат, Кузнецкстрой и тракторные заводы — стали символами эпохи и центрами притяжения рабочих ресурсов.
</a:t>
            </a:r>
            <a:endParaRPr lang="en-US" sz="900" dirty="0"/>
          </a:p>
        </p:txBody>
      </p:sp>
      <p:sp>
        <p:nvSpPr>
          <p:cNvPr id="11" name="Text 7"/>
          <p:cNvSpPr txBox="1"/>
          <p:nvPr/>
        </p:nvSpPr>
        <p:spPr>
          <a:xfrm>
            <a:off x="4621294" y="1237825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стройки
</a:t>
            </a:r>
            <a:endParaRPr lang="en-US" sz="1000" dirty="0"/>
          </a:p>
        </p:txBody>
      </p:sp>
      <p:sp>
        <p:nvSpPr>
          <p:cNvPr id="12" name="Text 8"/>
          <p:cNvSpPr txBox="1"/>
          <p:nvPr/>
        </p:nvSpPr>
        <p:spPr>
          <a:xfrm>
            <a:off x="6801131" y="1704497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такой рывок требовал жёсткой мобилизации людей, материалов и времени. Цена ускорения ощущалась в дефиците, перегрузке и постоянном напряжении на производстве.
</a:t>
            </a:r>
            <a:endParaRPr lang="en-US" sz="900" dirty="0"/>
          </a:p>
        </p:txBody>
      </p:sp>
      <p:sp>
        <p:nvSpPr>
          <p:cNvPr id="13" name="Text 9"/>
          <p:cNvSpPr txBox="1"/>
          <p:nvPr/>
        </p:nvSpPr>
        <p:spPr>
          <a:xfrm>
            <a:off x="6801141" y="1244525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ускорения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промышленности в 1930-е годы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был быстрым, но неравномерным: тяжёлая индустрия развивалась заметно быстрее потребительского сектора.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ускорение индустриализации, но приоритет тяжёлой отрасли оставлял потребительский сектор в тени.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индексная схема по обобщённым историческим данным о промышленном росте СССР в 1930-е годы.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2215358"/>
            <a:ext cx="4776300" cy="12994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показатели пятилеток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246875" y="1656075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пятилеток отражали не только реальный рост, но и способы его административного измерения.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46875" y="2984354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Формальные цифры часто показывали успех, но не всегда отражали реальное состояние экономики и качество результата.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61700" y="41435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СССР 1930-х годов; учебные обобщения по плановой экономике СССР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разворачивалась коллективизация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переход от индивидуальных хозяйств к жёстко управляемой коллективной системе.
</a:t>
            </a:r>
            <a:endParaRPr lang="en-US" sz="134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1400" y="776825"/>
            <a:ext cx="3841200" cy="150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019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1932–1933
</a:t>
            </a:r>
            <a:endParaRPr lang="en-US" sz="6019" dirty="0"/>
          </a:p>
        </p:txBody>
      </p:sp>
      <p:sp>
        <p:nvSpPr>
          <p:cNvPr id="4" name="Text 1"/>
          <p:cNvSpPr txBox="1"/>
          <p:nvPr/>
        </p:nvSpPr>
        <p:spPr>
          <a:xfrm>
            <a:off x="2538300" y="3886863"/>
            <a:ext cx="4067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1932–1933 годах форсированная коллективизация и хлебозаготовки привели к тяжёлому голоду в ряде регионов СССР.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080650" y="2334100"/>
            <a:ext cx="4982700" cy="9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4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годах голод стал прямым следствием насильственной ломки деревни.
</a:t>
            </a:r>
            <a:endParaRPr lang="en-US" sz="2304" dirty="0"/>
          </a:p>
        </p:txBody>
      </p:sp>
      <p:sp>
        <p:nvSpPr>
          <p:cNvPr id="7" name="Text 4"/>
          <p:cNvSpPr txBox="1"/>
          <p:nvPr/>
        </p:nvSpPr>
        <p:spPr>
          <a:xfrm>
            <a:off x="2538300" y="3407575"/>
            <a:ext cx="4067400" cy="1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 коллективизации и голоду в СССР, 1932–1933 годы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1400" y="776825"/>
            <a:ext cx="3841200" cy="150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33%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2538300" y="3886863"/>
            <a:ext cx="4067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1939 году почти треть жителей СССР жила в городах, что отражало быстрый сдвиг от аграрной страны к индустриальному обществу.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080650" y="2334100"/>
            <a:ext cx="4982700" cy="9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86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населения СССР составляли горожане по переписи 1939 года.
</a:t>
            </a:r>
            <a:endParaRPr lang="en-US" sz="2386" dirty="0"/>
          </a:p>
        </p:txBody>
      </p:sp>
      <p:sp>
        <p:nvSpPr>
          <p:cNvPr id="7" name="Text 4"/>
          <p:cNvSpPr txBox="1"/>
          <p:nvPr/>
        </p:nvSpPr>
        <p:spPr>
          <a:xfrm>
            <a:off x="2538300" y="3407575"/>
            <a:ext cx="4067400" cy="1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Всесоюзная перепись населения 1939 года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1400" y="776825"/>
            <a:ext cx="3841200" cy="150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102 т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2538300" y="3886863"/>
            <a:ext cx="4067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 Стаханова стал символом трудового подвига, но одновременно показал, как единичное достижение превращали в обязательную норму для всех.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080650" y="2334100"/>
            <a:ext cx="4982700" cy="9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4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угля за смену сделали имя шахтёра символом стахановского движения.
</a:t>
            </a:r>
            <a:endParaRPr lang="en-US" sz="2304" dirty="0"/>
          </a:p>
        </p:txBody>
      </p:sp>
      <p:sp>
        <p:nvSpPr>
          <p:cNvPr id="7" name="Text 4"/>
          <p:cNvSpPr txBox="1"/>
          <p:nvPr/>
        </p:nvSpPr>
        <p:spPr>
          <a:xfrm>
            <a:off x="2538300" y="3407575"/>
            <a:ext cx="4067400" cy="1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о стахановском движении 1935 года; газета «Правда», 1935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80" y="1081132"/>
            <a:ext cx="2787900" cy="18268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8225" y="1081132"/>
            <a:ext cx="2787900" cy="18268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4474" y="1081132"/>
            <a:ext cx="2787900" cy="182683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995827"/>
            <a:ext cx="2787900" cy="17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Букварь как знак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школах и кружках ликвидация неграмотности меняла повседневную жизнь семьи. Для многих подростков тетрадь, букварь и вечерние занятия стали первым шагом к новому социальному опыту.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177848" y="2995827"/>
            <a:ext cx="2787900" cy="17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для индустриализации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стройках, заводах и в аудиториях вузов формировался новый образ знания. Техническая подготовка и дисциплина воспринимались как ресурсы страны, которой требовались инженеры, учителя и управленцы.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94097" y="2995827"/>
            <a:ext cx="2787900" cy="17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с заданием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кино, живописи и литературе закреплялся социалистический реализм. Героями становились рабочие, колхозницы и командиры, а искусство должно было внушать уверенность в будущем и верность государству.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нормы образования и культуры
</a:t>
            </a:r>
            <a:endParaRPr lang="en-US" sz="32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9400"/>
            <a:ext cx="86208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коренизации
</a:t>
            </a:r>
            <a:endParaRPr lang="en-US" sz="2612" dirty="0"/>
          </a:p>
        </p:txBody>
      </p:sp>
      <p:sp>
        <p:nvSpPr>
          <p:cNvPr id="7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634775" y="1622023"/>
            <a:ext cx="4818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Союзные и автономные республики получали больше школ, печати и кадров на местных языках. Это помогало вовлекать население в советский проект и снижало дистанцию между центром и регионами.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34796" y="1300525"/>
            <a:ext cx="4818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кадры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4775" y="2800170"/>
            <a:ext cx="4818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национальных элит делало управление многонациональной страной более гибким. Власть опиралась на учителей, партийных работников и чиновников, говоривших на языке местного населения.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34796" y="2478671"/>
            <a:ext cx="4818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управления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34775" y="3978323"/>
            <a:ext cx="4818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курс стал жёстче и централизованнее. Усиление контроля из Москвы ограничивало автономию республик, а национальная политика всё чаще подчинялась общесоюзным интересам.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34796" y="3656825"/>
            <a:ext cx="4818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 централизации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9400"/>
            <a:ext cx="83109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работали идеология и пропаганда
</a:t>
            </a:r>
            <a:endParaRPr lang="en-US" sz="2612" dirty="0"/>
          </a:p>
        </p:txBody>
      </p:sp>
      <p:sp>
        <p:nvSpPr>
          <p:cNvPr id="4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5" name="Text 2"/>
          <p:cNvSpPr txBox="1"/>
          <p:nvPr/>
        </p:nvSpPr>
        <p:spPr>
          <a:xfrm>
            <a:off x="261614" y="1649654"/>
            <a:ext cx="4923788" cy="717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 создавала образ гражданина, который ставит коллектив и государство выше личных интересов. Такой человек должен был быть дисциплинированным, трудолюбивым и политически надёжным.
</a:t>
            </a:r>
            <a:endParaRPr lang="en-US" sz="1149" dirty="0"/>
          </a:p>
        </p:txBody>
      </p:sp>
      <p:sp>
        <p:nvSpPr>
          <p:cNvPr id="6" name="Text 3"/>
          <p:cNvSpPr txBox="1"/>
          <p:nvPr/>
        </p:nvSpPr>
        <p:spPr>
          <a:xfrm>
            <a:off x="261644" y="1358321"/>
            <a:ext cx="4923788" cy="23311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человек
</a:t>
            </a:r>
            <a:endParaRPr lang="en-US" sz="1261" dirty="0"/>
          </a:p>
        </p:txBody>
      </p:sp>
      <p:sp>
        <p:nvSpPr>
          <p:cNvPr id="7" name="Text 4"/>
          <p:cNvSpPr txBox="1"/>
          <p:nvPr/>
        </p:nvSpPr>
        <p:spPr>
          <a:xfrm>
            <a:off x="261614" y="2836191"/>
            <a:ext cx="4923788" cy="717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Плакаты, кинохроника и школьные уроки работали вместе, формируя единые ответы на вопросы о прошлом, настоящем и будущем. Массовая культура превращалась в инструмент воспитания.
</a:t>
            </a:r>
            <a:endParaRPr lang="en-US" sz="1149" dirty="0"/>
          </a:p>
        </p:txBody>
      </p:sp>
      <p:sp>
        <p:nvSpPr>
          <p:cNvPr id="8" name="Text 5"/>
          <p:cNvSpPr txBox="1"/>
          <p:nvPr/>
        </p:nvSpPr>
        <p:spPr>
          <a:xfrm>
            <a:off x="261644" y="2544813"/>
            <a:ext cx="4923788" cy="23311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воздействия
</a:t>
            </a:r>
            <a:endParaRPr lang="en-US" sz="1261" dirty="0"/>
          </a:p>
        </p:txBody>
      </p:sp>
      <p:sp>
        <p:nvSpPr>
          <p:cNvPr id="9" name="Text 6"/>
          <p:cNvSpPr txBox="1"/>
          <p:nvPr/>
        </p:nvSpPr>
        <p:spPr>
          <a:xfrm>
            <a:off x="261600" y="4022746"/>
            <a:ext cx="4923788" cy="717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лозунгов и ритуалов постепенно входил в повседневность. Праздники, собрания и парады закрепляли ощущение единства, а также подсказывали, как правильно говорить и думать.
</a:t>
            </a:r>
            <a:endParaRPr lang="en-US" sz="1149" dirty="0"/>
          </a:p>
        </p:txBody>
      </p:sp>
      <p:sp>
        <p:nvSpPr>
          <p:cNvPr id="10" name="Text 7"/>
          <p:cNvSpPr txBox="1"/>
          <p:nvPr/>
        </p:nvSpPr>
        <p:spPr>
          <a:xfrm>
            <a:off x="261631" y="3731369"/>
            <a:ext cx="4923788" cy="23311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норма поведения
</a:t>
            </a:r>
            <a:endParaRPr lang="en-US" sz="126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00" y="1121138"/>
            <a:ext cx="4453800" cy="11873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200" y="2388505"/>
            <a:ext cx="4453800" cy="118739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00" y="3655880"/>
            <a:ext cx="4453800" cy="11873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разворачивался Большой террор
</a:t>
            </a:r>
            <a:endParaRPr lang="en-US" sz="26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858800" y="1120683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Собрание под подозрением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партийное собрание могло обернуться обвинением, если человек попадал в список «ненадёжных». Чистки ломали карьеру, разрушали доверие и заставляли людей бояться даже осторожного слова.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58800" y="2388050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как спектакль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Показательные процессы делали обвинение публичным спектаклем. Газеты и радио превращали признания подсудимых в доказательство существования внутренних врагов и оправдание новых арестов.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858800" y="3655425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как 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1937–1938 годам страх проник в учреждения, семьи и трудовые коллективы. Донос становился способом самозащиты, а репрессии — частью повседневного управления обществом.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200" y="1215775"/>
            <a:ext cx="7383600" cy="12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созидания и тяжёлой цены
</a:t>
            </a:r>
            <a:endParaRPr lang="en-US" sz="3412" dirty="0"/>
          </a:p>
        </p:txBody>
      </p:sp>
      <p:sp>
        <p:nvSpPr>
          <p:cNvPr id="4" name="Text 1"/>
          <p:cNvSpPr txBox="1"/>
          <p:nvPr/>
        </p:nvSpPr>
        <p:spPr>
          <a:xfrm>
            <a:off x="2165725" y="2753800"/>
            <a:ext cx="4802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1920–1930-е годы СССР совершил резкий рывок к индустриальному обществу, но достиг его ценой насилия, дефицита свободы и огромных человеческих потерь.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2026-07-26T01:25:45Z</dcterms:created>
  <dcterms:modified xsi:type="dcterms:W3CDTF">2026-07-26T01:25:45Z</dcterms:modified>
</cp:coreProperties>
</file>