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83855" y="440175"/>
            <a:ext cx="4256439" cy="4260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050" y="440175"/>
            <a:ext cx="4558500" cy="5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49050" y="1101675"/>
            <a:ext cx="3905100" cy="359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72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клетки — основа жизни на Земле
</a:t>
            </a:r>
            <a:pPr algn="l" indent="0" marL="0">
              <a:lnSpc>
                <a:spcPct val="100000"/>
              </a:lnSpc>
              <a:buNone/>
            </a:pPr>
            <a:r>
              <a:rPr lang="en-US" sz="157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7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— фундаментальная единица всех живых организмов.
</a:t>
            </a:r>
            <a:endParaRPr lang="en-US" sz="472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1350" y="740863"/>
            <a:ext cx="4150800" cy="36603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37875" y="739975"/>
            <a:ext cx="40530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7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открытия в мире микроскопии и клеток
</a:t>
            </a:r>
            <a:endParaRPr lang="en-US" sz="1772" dirty="0"/>
          </a:p>
        </p:txBody>
      </p:sp>
      <p:sp>
        <p:nvSpPr>
          <p:cNvPr id="5" name="Text 1"/>
          <p:cNvSpPr txBox="1"/>
          <p:nvPr/>
        </p:nvSpPr>
        <p:spPr>
          <a:xfrm>
            <a:off x="4737875" y="1377275"/>
            <a:ext cx="4053000" cy="30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XVII веке Роберт Гук открыл клетки, изучая пробку. Позже световой микроскоп позволил увидеть клетки животных, растений и бактерий. Клеточная теория объяснила их ключевую роль в жизни.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000" y="1125896"/>
            <a:ext cx="2769600" cy="15335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87197" y="1125896"/>
            <a:ext cx="2769600" cy="153355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553" y="1125896"/>
            <a:ext cx="2769600" cy="153355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352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обеспечивают обмен веществ, рост и деление. Они создают ткани и органы, поддерживая жизнедеятельность всего организма. Каждая клетка активна и работает на сохранение жизни.
</a:t>
            </a:r>
            <a:endParaRPr lang="en-US" sz="1003" dirty="0"/>
          </a:p>
        </p:txBody>
      </p:sp>
      <p:sp>
        <p:nvSpPr>
          <p:cNvPr id="10" name="Text 1"/>
          <p:cNvSpPr txBox="1"/>
          <p:nvPr/>
        </p:nvSpPr>
        <p:spPr>
          <a:xfrm>
            <a:off x="5352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функции клетки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34084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Одноклеточные, такие как бактерии и дрожжи, живут самостоятельно. Клетки человеческой кожи формируют защитный слой. Таким образом, клетки — основа всей биологической разнообразности.
</a:t>
            </a:r>
            <a:endParaRPr lang="en-US" sz="1003" dirty="0"/>
          </a:p>
        </p:txBody>
      </p:sp>
      <p:sp>
        <p:nvSpPr>
          <p:cNvPr id="12" name="Text 3"/>
          <p:cNvSpPr txBox="1"/>
          <p:nvPr/>
        </p:nvSpPr>
        <p:spPr>
          <a:xfrm>
            <a:off x="34084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9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клеточных организмов
</a:t>
            </a:r>
            <a:endParaRPr lang="en-US" sz="1598" dirty="0"/>
          </a:p>
        </p:txBody>
      </p:sp>
      <p:sp>
        <p:nvSpPr>
          <p:cNvPr id="13" name="Text 4"/>
          <p:cNvSpPr txBox="1"/>
          <p:nvPr/>
        </p:nvSpPr>
        <p:spPr>
          <a:xfrm>
            <a:off x="62816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клеток невозможны процессы регенерации и метаболизма. Они служат базой для всех физиологических функций, поддерживающих существование организмов на Земле.
</a:t>
            </a:r>
            <a:endParaRPr lang="en-US" sz="1003" dirty="0"/>
          </a:p>
        </p:txBody>
      </p:sp>
      <p:sp>
        <p:nvSpPr>
          <p:cNvPr id="14" name="Text 5"/>
          <p:cNvSpPr txBox="1"/>
          <p:nvPr/>
        </p:nvSpPr>
        <p:spPr>
          <a:xfrm>
            <a:off x="62816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Жизненная необходимость клеток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16" name="Text 7"/>
          <p:cNvSpPr txBox="1"/>
          <p:nvPr/>
        </p:nvSpPr>
        <p:spPr>
          <a:xfrm>
            <a:off x="537150" y="351850"/>
            <a:ext cx="8083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клетки в живых организмах
</a:t>
            </a:r>
            <a:endParaRPr lang="en-US" sz="3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6899" y="-125"/>
            <a:ext cx="458595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5992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7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Прокариоты и эукариоты — две фундаментальные группы клеток
</a:t>
            </a:r>
            <a:endParaRPr lang="en-US" sz="1772" dirty="0"/>
          </a:p>
        </p:txBody>
      </p:sp>
      <p:sp>
        <p:nvSpPr>
          <p:cNvPr id="5" name="Text 1"/>
          <p:cNvSpPr txBox="1"/>
          <p:nvPr/>
        </p:nvSpPr>
        <p:spPr>
          <a:xfrm>
            <a:off x="943550" y="1425375"/>
            <a:ext cx="5330400" cy="12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Прокариоты — простейшие организмы с неклеточным ядром, включают бактерии и археи, обладают компактным строением без мембранных органелл.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943550" y="3026375"/>
            <a:ext cx="3450600" cy="167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Эукариоты имеют оформленное ядро и множество мембранных органелл. Их клетки крупнее, встречаются у растений, животных, грибов и протистов.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3200" y="1304528"/>
            <a:ext cx="3569400" cy="229223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отличия прокариот и эукариот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315950"/>
            <a:ext cx="3780600" cy="15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отражает ключевые структурные различия и размеры клеток двух типов.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37150" y="3306200"/>
            <a:ext cx="3780600" cy="9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Прокариоты имеют менее сложное строение, эукариоты — более развитую структуру и функции.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068950" y="3932454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2022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4725" y="1157849"/>
            <a:ext cx="3345600" cy="32508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клеточной мембраны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044925" y="1210961"/>
            <a:ext cx="2033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строение мембраны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044925" y="1969075"/>
            <a:ext cx="20331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Мембрана состоит из двойного слоя фосфолипидов с встраиваемыми белками. Такая структура обеспечивает гибкость и селективную проницаемость.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6573750" y="1969075"/>
            <a:ext cx="20331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мембрана защищает внутреннее содержимое, регулирует обмен веществ и участвует в передаче сигналов между клетками.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6573750" y="1210961"/>
            <a:ext cx="2033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Функциональные задачи мембраны
</a:t>
            </a:r>
            <a:endParaRPr lang="en-US" sz="1600" dirty="0"/>
          </a:p>
        </p:txBody>
      </p:sp>
      <p:sp>
        <p:nvSpPr>
          <p:cNvPr id="9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1240603"/>
            <a:ext cx="3595800" cy="31673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2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Цитоплазма и гиалоплазма: жизненная среда клетки
</a:t>
            </a:r>
            <a:endParaRPr lang="en-US" sz="2420" dirty="0"/>
          </a:p>
        </p:txBody>
      </p:sp>
      <p:sp>
        <p:nvSpPr>
          <p:cNvPr id="5" name="Text 1"/>
          <p:cNvSpPr txBox="1"/>
          <p:nvPr/>
        </p:nvSpPr>
        <p:spPr>
          <a:xfrm>
            <a:off x="4105440" y="1386398"/>
            <a:ext cx="45384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Цитоплазма заполняет пространство между мембраной и ядром. В ней расположены органеллы и протекают важные химические процессы, обеспечивающие функцию клетки.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105440" y="3050973"/>
            <a:ext cx="45384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Гиалоплазма — жидкая фаза цитоплазмы, содержащая воду, минеральные соли и органические вещества, необходимые для поддержания клеточных реакций.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000" y="1126335"/>
            <a:ext cx="4165800" cy="15743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4400" y="1126335"/>
            <a:ext cx="4165800" cy="157437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7150" y="3458075"/>
            <a:ext cx="3746700" cy="10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окружено двойной мембраной — ядерной оболочкой, которая регулирует обмен веществ с цитоплазмой и защищает генетический материал.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537150" y="2837575"/>
            <a:ext cx="37467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ядерной оболочки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873950" y="3458075"/>
            <a:ext cx="3746700" cy="10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ядре хранится ДНК, управляющая синтезом белков. Ядрышко внутри отвечает за образование рибосом. Ядро регулирует рост, деление и обмен веществ.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4873950" y="2840650"/>
            <a:ext cx="37467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функции ядра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12" name="Text 5"/>
          <p:cNvSpPr txBox="1"/>
          <p:nvPr/>
        </p:nvSpPr>
        <p:spPr>
          <a:xfrm>
            <a:off x="537150" y="351850"/>
            <a:ext cx="8083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— управляющий центр клетки
</a:t>
            </a:r>
            <a:endParaRPr lang="en-US" sz="3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6899" y="-125"/>
            <a:ext cx="458595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5992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28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Митохондрии — энергетика клетки
</a:t>
            </a:r>
            <a:endParaRPr lang="en-US" sz="2728" dirty="0"/>
          </a:p>
        </p:txBody>
      </p:sp>
      <p:sp>
        <p:nvSpPr>
          <p:cNvPr id="5" name="Text 1"/>
          <p:cNvSpPr txBox="1"/>
          <p:nvPr/>
        </p:nvSpPr>
        <p:spPr>
          <a:xfrm>
            <a:off x="943550" y="1425375"/>
            <a:ext cx="5330400" cy="12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Митохондрии обеспечивают выработку энергии в виде АТФ через процессы клеточного дыхания, благодаря двойной мембране и складчатой внутренней поверхности — кристам.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943550" y="3026375"/>
            <a:ext cx="3450600" cy="167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содержат собственную ДНК и могут самостоятельно размножаться. В клетках с высокой энергозатратой митохондрий особенно много.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51155" y="1145650"/>
            <a:ext cx="3892389" cy="3997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6800" y="351850"/>
            <a:ext cx="7294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Рибосомы — фабрики синтеза белка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46799" y="1492225"/>
            <a:ext cx="42156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Рибосомы состоят из РНК и белка, находятся как свободно в цитоплазме, так и на шероховатой ЭПС, где они синтезируют белки для клетки или экспорта.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46799" y="3159100"/>
            <a:ext cx="42156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органеллы присутствуют во всех клетках, обеспечивая производство белков, необходимых для выполнения различных биологических функций.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13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550" y="1584186"/>
            <a:ext cx="8544900" cy="287687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80697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68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информация ДНК превращается в белок
</a:t>
            </a:r>
            <a:endParaRPr lang="en-US" sz="2868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078424"/>
            <a:ext cx="8069700" cy="3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Последовательные этапы синтеза белка на основе генетического кода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24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4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000" y="1126390"/>
            <a:ext cx="4165800" cy="15499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4400" y="1126390"/>
            <a:ext cx="4165800" cy="154997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7150" y="3600247"/>
            <a:ext cx="37467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6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поверхности шероховатой ЭПС находятся рибосомы, которые создают белки. Затем эти белки транспортируются внутри сети к нужным участкам клетки или вне её.
</a:t>
            </a:r>
            <a:endParaRPr lang="en-US" sz="1386" dirty="0"/>
          </a:p>
        </p:txBody>
      </p:sp>
      <p:sp>
        <p:nvSpPr>
          <p:cNvPr id="8" name="Text 1"/>
          <p:cNvSpPr txBox="1"/>
          <p:nvPr/>
        </p:nvSpPr>
        <p:spPr>
          <a:xfrm>
            <a:off x="537150" y="2837575"/>
            <a:ext cx="37467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Шероховатая ЭПС — центр белкового синтеза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873950" y="3600247"/>
            <a:ext cx="37467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Гладкая ЭПС отвечает за синтез липидов и обезвреживание вредных веществ. Она также помогает хранить ионы кальция, необходимые для работы клетки.
</a:t>
            </a:r>
            <a:endParaRPr lang="en-US" sz="1505" dirty="0"/>
          </a:p>
        </p:txBody>
      </p:sp>
      <p:sp>
        <p:nvSpPr>
          <p:cNvPr id="10" name="Text 3"/>
          <p:cNvSpPr txBox="1"/>
          <p:nvPr/>
        </p:nvSpPr>
        <p:spPr>
          <a:xfrm>
            <a:off x="4873950" y="2840650"/>
            <a:ext cx="37467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Гладкая ЭПС — производство и детоксикация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138" dirty="0"/>
          </a:p>
        </p:txBody>
      </p:sp>
      <p:sp>
        <p:nvSpPr>
          <p:cNvPr id="12" name="Text 5"/>
          <p:cNvSpPr txBox="1"/>
          <p:nvPr/>
        </p:nvSpPr>
        <p:spPr>
          <a:xfrm>
            <a:off x="537150" y="351850"/>
            <a:ext cx="8083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2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Эндоплазматическая сеть: две разновидности
</a:t>
            </a:r>
            <a:endParaRPr lang="en-US" sz="272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6899" y="-125"/>
            <a:ext cx="458595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5992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71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Аппарат Гольджи — упаковка и сортировка
</a:t>
            </a:r>
            <a:endParaRPr lang="en-US" sz="2171" dirty="0"/>
          </a:p>
        </p:txBody>
      </p:sp>
      <p:sp>
        <p:nvSpPr>
          <p:cNvPr id="5" name="Text 1"/>
          <p:cNvSpPr txBox="1"/>
          <p:nvPr/>
        </p:nvSpPr>
        <p:spPr>
          <a:xfrm>
            <a:off x="943550" y="1425375"/>
            <a:ext cx="5330400" cy="12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Аппарат Гольджи состоит из стопок мембранных пузырьков, которые изменяют и упаковывают белки и липиды, поступающие из эндоплазматической сети.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943550" y="3026375"/>
            <a:ext cx="3450600" cy="167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помощью аппарата Гольджи формируются секреторные пузырьки, выводящие готовые вещества из клетки. Особенно он развит в железистых клетках, активно выделяющих секреты.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13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1240603"/>
            <a:ext cx="3595800" cy="31673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94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Лизосомы: системы утилизации и защиты
</a:t>
            </a:r>
            <a:endParaRPr lang="en-US" sz="2994" dirty="0"/>
          </a:p>
        </p:txBody>
      </p:sp>
      <p:sp>
        <p:nvSpPr>
          <p:cNvPr id="5" name="Text 1"/>
          <p:cNvSpPr txBox="1"/>
          <p:nvPr/>
        </p:nvSpPr>
        <p:spPr>
          <a:xfrm>
            <a:off x="4105440" y="1386398"/>
            <a:ext cx="45384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Лизосомы содержат ферменты, разлагающие старые органоиды и крупные молекулы, поддерживая чистоту внутри клетки.
2. Они утилизируют нежелательные и вредные вещества, предотвращая их накопление.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105440" y="3050973"/>
            <a:ext cx="45384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Эти органеллы защищают клетку от патогенов, расщепляя бактерии и вирусы.
2. В процессе аутофагии лизосомы помогают клетке самостоятельно перерабатывать повреждённые структуры.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13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450" y="1493820"/>
            <a:ext cx="3982500" cy="20439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3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 органелл клетки и их функций
</a:t>
            </a:r>
            <a:endParaRPr lang="en-US" sz="2303" dirty="0"/>
          </a:p>
        </p:txBody>
      </p:sp>
      <p:sp>
        <p:nvSpPr>
          <p:cNvPr id="5" name="Text 1"/>
          <p:cNvSpPr txBox="1"/>
          <p:nvPr/>
        </p:nvSpPr>
        <p:spPr>
          <a:xfrm>
            <a:off x="4853575" y="1245101"/>
            <a:ext cx="3693300" cy="17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Органеллы отличаются набором функций и присутствием в разных типах клеток, что определяет их специализацию.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853575" y="3326050"/>
            <a:ext cx="3693300" cy="107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Набор органелл отражает тип и функции клетки, определяя её роль в организме.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28750" y="4079490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5 класс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13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09809" y="181000"/>
            <a:ext cx="4033682" cy="4786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59430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9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Растительная клетка: особенности строения
</a:t>
            </a:r>
            <a:endParaRPr lang="en-US" sz="2092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194250"/>
            <a:ext cx="40347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стенка и вакуоли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37150" y="1721375"/>
            <a:ext cx="4034700" cy="10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9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Растительная клетка покрыта прочной клеточной стенкой из целлюлозы, которая обеспечивает защиту и форму. Внутри находится крупная центральная вакуоль, хранящая воду и соли, поддерживающая тургор.
</a:t>
            </a:r>
            <a:endParaRPr lang="en-US" sz="1439" dirty="0"/>
          </a:p>
        </p:txBody>
      </p:sp>
      <p:sp>
        <p:nvSpPr>
          <p:cNvPr id="7" name="Text 3"/>
          <p:cNvSpPr txBox="1"/>
          <p:nvPr/>
        </p:nvSpPr>
        <p:spPr>
          <a:xfrm>
            <a:off x="537150" y="2967231"/>
            <a:ext cx="40347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Хлоропласты и фотосинтез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537150" y="3489574"/>
            <a:ext cx="4034700" cy="10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Хлоропласты содержат хлорофилл и обеспечивают фотосинтез — преобразование солнечной энергии в питательные вещества для клетки и всего растения.
</a:t>
            </a:r>
            <a:endParaRPr lang="en-US" sz="1600" dirty="0"/>
          </a:p>
        </p:txBody>
      </p:sp>
      <p:sp>
        <p:nvSpPr>
          <p:cNvPr id="9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13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6899" y="-125"/>
            <a:ext cx="458595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5992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7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Хлоропласты и фотосинтез — источник энергии жизни
</a:t>
            </a:r>
            <a:endParaRPr lang="en-US" sz="1772" dirty="0"/>
          </a:p>
        </p:txBody>
      </p:sp>
      <p:sp>
        <p:nvSpPr>
          <p:cNvPr id="5" name="Text 1"/>
          <p:cNvSpPr txBox="1"/>
          <p:nvPr/>
        </p:nvSpPr>
        <p:spPr>
          <a:xfrm>
            <a:off x="943550" y="1425375"/>
            <a:ext cx="5330400" cy="12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Хлоропласты содержат зелёный пигмент хлорофилл, который улавливает свет для фотосинтеза. Этот процесс превращает световую энергию в химическую, обезпечивая клетку глюкозой.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943550" y="3026375"/>
            <a:ext cx="3450600" cy="167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выделяет кислород, необходимый для дыхания многих организмов. Он лежит в основе всей пищевой цепочки на Земле, поддерживая жизнь.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13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000" y="1126335"/>
            <a:ext cx="4165800" cy="15743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4400" y="1126335"/>
            <a:ext cx="4165800" cy="157437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7150" y="3458075"/>
            <a:ext cx="3746700" cy="10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1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клетки не имеют клеточной стенки, поэтому они более подвижны и могут принимать разные формы. Это помогает им выполнять специализированные функции в тканях и органах.
</a:t>
            </a:r>
            <a:endParaRPr lang="en-US" sz="1411" dirty="0"/>
          </a:p>
        </p:txBody>
      </p:sp>
      <p:sp>
        <p:nvSpPr>
          <p:cNvPr id="8" name="Text 1"/>
          <p:cNvSpPr txBox="1"/>
          <p:nvPr/>
        </p:nvSpPr>
        <p:spPr>
          <a:xfrm>
            <a:off x="537150" y="2837575"/>
            <a:ext cx="37467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клеточной стенки — гибкость и форма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873950" y="3458075"/>
            <a:ext cx="3746700" cy="10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вакуоли служат для хранения веществ, а центриоли играют ключевую роль в процессе деления клетки, обеспечивая правильное распределение хромосом.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4873950" y="2840650"/>
            <a:ext cx="37467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Центриоли и вакуоли в животной клетке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138" dirty="0"/>
          </a:p>
        </p:txBody>
      </p:sp>
      <p:sp>
        <p:nvSpPr>
          <p:cNvPr id="12" name="Text 5"/>
          <p:cNvSpPr txBox="1"/>
          <p:nvPr/>
        </p:nvSpPr>
        <p:spPr>
          <a:xfrm>
            <a:off x="537150" y="351850"/>
            <a:ext cx="8083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Животная клетка: структура и особенности
</a:t>
            </a:r>
            <a:endParaRPr lang="en-US" sz="295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51155" y="1145650"/>
            <a:ext cx="3892389" cy="3997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6800" y="351850"/>
            <a:ext cx="7294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9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Межклеточные связи: ткани и химическая коммуникация
</a:t>
            </a:r>
            <a:endParaRPr lang="en-US" sz="2019" dirty="0"/>
          </a:p>
        </p:txBody>
      </p:sp>
      <p:sp>
        <p:nvSpPr>
          <p:cNvPr id="5" name="Text 1"/>
          <p:cNvSpPr txBox="1"/>
          <p:nvPr/>
        </p:nvSpPr>
        <p:spPr>
          <a:xfrm>
            <a:off x="546799" y="1492225"/>
            <a:ext cx="42156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7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Клетки объединяются в ткани с помощью плотных контактов и десмосом, что обеспечивает прочность и согласованность работы.
2. Эти связи важны для поддержания структуры органов.
</a:t>
            </a:r>
            <a:endParaRPr lang="en-US" sz="1567" dirty="0"/>
          </a:p>
        </p:txBody>
      </p:sp>
      <p:sp>
        <p:nvSpPr>
          <p:cNvPr id="6" name="Text 2"/>
          <p:cNvSpPr txBox="1"/>
          <p:nvPr/>
        </p:nvSpPr>
        <p:spPr>
          <a:xfrm>
            <a:off x="546799" y="3159100"/>
            <a:ext cx="42156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Гормоны и нейромедиаторы передают сигналы между клетками, координируя их функции.
2. Благодаря этому клетки кожи, мышц и нервов работают слаженно в организме.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13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94950" y="942920"/>
            <a:ext cx="3312000" cy="32376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0675" y="2255925"/>
            <a:ext cx="5233800" cy="263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4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клетки в жизни организмов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— фундаментальная единица жизни, обеспечивающая все биологические процессы. Понимание её строения раскрывает секреты функционирования организмов и природы жизни на Земле.
</a:t>
            </a:r>
            <a:endParaRPr lang="en-US" sz="4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2026-05-09T09:20:15Z</dcterms:created>
  <dcterms:modified xsi:type="dcterms:W3CDTF">2026-05-09T09:20:15Z</dcterms:modified>
</cp:coreProperties>
</file>