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6250" y="418576"/>
            <a:ext cx="4155000" cy="21829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9125" y="3917100"/>
            <a:ext cx="3774900" cy="8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Невидимый щит Земли: газы, тепло, защита.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90275" y="360000"/>
            <a:ext cx="35757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463525" y="1389075"/>
            <a:ext cx="3774900" cy="224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Земли: состав и строение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551" y="52650"/>
            <a:ext cx="4517397" cy="5022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2384950"/>
            <a:ext cx="4029600" cy="239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46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атмосфера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59425" y="359991"/>
            <a:ext cx="3774900" cy="14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кажется пустым, но у него есть состав, масса и слоистое строение. Именно свойства атмосферы влияют на погоду, полёты, связь и защиту Земли.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400" y="1476713"/>
            <a:ext cx="4161300" cy="32388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5260675" y="1668923"/>
            <a:ext cx="32691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Земное притяжение
</a:t>
            </a:r>
            <a:pPr algn="l" indent="0" marL="0">
              <a:lnSpc>
                <a:spcPct val="100000"/>
              </a:lnSpc>
              <a:buNone/>
            </a:pPr>
            <a:r>
              <a:rPr lang="en-US" sz="4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тяжести удерживает молекулы газов возле Земли, поэтому атмосфера не рассеивается в космосе. Без этого у планеты не было бы привычного воздуха.
</a:t>
            </a:r>
            <a:endParaRPr lang="en-US" sz="843" dirty="0"/>
          </a:p>
        </p:txBody>
      </p:sp>
      <p:sp>
        <p:nvSpPr>
          <p:cNvPr id="12" name="Text 2"/>
          <p:cNvSpPr txBox="1"/>
          <p:nvPr/>
        </p:nvSpPr>
        <p:spPr>
          <a:xfrm>
            <a:off x="5260675" y="2473786"/>
            <a:ext cx="32691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воздуха
</a:t>
            </a:r>
            <a:pPr algn="l" indent="0" marL="0">
              <a:lnSpc>
                <a:spcPct val="100000"/>
              </a:lnSpc>
              <a:buNone/>
            </a:pPr>
            <a:r>
              <a:rPr lang="en-US" sz="4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давит на всё вокруг, потому что сверху находится целый столб газов. У поверхности давление наибольшее, а с высотой оно уменьшается.
</a:t>
            </a:r>
            <a:endParaRPr lang="en-US" sz="909" dirty="0"/>
          </a:p>
        </p:txBody>
      </p:sp>
      <p:sp>
        <p:nvSpPr>
          <p:cNvPr id="13" name="Text 3"/>
          <p:cNvSpPr txBox="1"/>
          <p:nvPr/>
        </p:nvSpPr>
        <p:spPr>
          <a:xfrm>
            <a:off x="5260675" y="3278711"/>
            <a:ext cx="32691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Разрежение с высотой
</a:t>
            </a:r>
            <a:pPr algn="l" indent="0" marL="0">
              <a:lnSpc>
                <a:spcPct val="100000"/>
              </a:lnSpc>
              <a:buNone/>
            </a:pPr>
            <a:r>
              <a:rPr lang="en-US" sz="4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подъём, тем меньше молекул воздуха в каждом объёме. Из-за этого воздух становится более разреженным, а дышать и летать сложнее.
</a:t>
            </a:r>
            <a:endParaRPr lang="en-US" sz="924" dirty="0"/>
          </a:p>
        </p:txBody>
      </p:sp>
      <p:sp>
        <p:nvSpPr>
          <p:cNvPr id="14" name="Text 4"/>
          <p:cNvSpPr txBox="1"/>
          <p:nvPr/>
        </p:nvSpPr>
        <p:spPr>
          <a:xfrm>
            <a:off x="5260675" y="4083511"/>
            <a:ext cx="32691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чувствует человек
</a:t>
            </a:r>
            <a:pPr algn="l" indent="0" marL="0">
              <a:lnSpc>
                <a:spcPct val="100000"/>
              </a:lnSpc>
              <a:buNone/>
            </a:pPr>
            <a:r>
              <a:rPr lang="en-US" sz="4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вершинах гор и в самолётах давление ниже, чем у моря. Поэтому изменения высоты заметно влияют на самочувствие человека и работу приборов.
</a:t>
            </a:r>
            <a:endParaRPr lang="en-US" sz="846" dirty="0"/>
          </a:p>
        </p:txBody>
      </p:sp>
      <p:sp>
        <p:nvSpPr>
          <p:cNvPr id="15" name="Text 5"/>
          <p:cNvSpPr txBox="1"/>
          <p:nvPr/>
        </p:nvSpPr>
        <p:spPr>
          <a:xfrm>
            <a:off x="463525" y="554400"/>
            <a:ext cx="7753200" cy="7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воздух остаётся у Земли
</a:t>
            </a:r>
            <a:endParaRPr lang="en-US" sz="2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525" y="1648460"/>
            <a:ext cx="4468800" cy="313483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63525" y="460100"/>
            <a:ext cx="7753200" cy="9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воздуха
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253750" y="4435947"/>
            <a:ext cx="362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данные о составе сухого воздуха; значения округлены.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280950" y="1740602"/>
            <a:ext cx="3603900" cy="9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воздуха почти не меняется в обычных условиях, но следы примесей заметно влияют на его свойства.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атмосферы образуют два газа, а остальные компоненты присутствуют в очень малых количествах.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375" y="1675700"/>
            <a:ext cx="396000" cy="39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7750" y="1715300"/>
            <a:ext cx="396000" cy="31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57750" y="3307425"/>
            <a:ext cx="396000" cy="35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8625" y="3285425"/>
            <a:ext cx="247500" cy="396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63525" y="581175"/>
            <a:ext cx="77532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свойства водяного пара
</a:t>
            </a:r>
            <a:endParaRPr lang="en-US" sz="2300" dirty="0"/>
          </a:p>
        </p:txBody>
      </p:sp>
      <p:sp>
        <p:nvSpPr>
          <p:cNvPr id="12" name="Text 1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A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714375" y="2159475"/>
            <a:ext cx="3630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46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и осадки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водяного пара меняется каждый день и даже каждый час. От него зависят влажность, образование облаков и появление осадков.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857750" y="2159475"/>
            <a:ext cx="3630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46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 и облака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воздух насыщается влагой, водяной пар легче превращается в капли. Так образуются туман, роса и низкие облака.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57750" y="3769200"/>
            <a:ext cx="3630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46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температуры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воздух обычно содержит больше влаги, чем холодный. Из-за этого в разных районах Земли облачность и погода сильно отличаются.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714375" y="3769200"/>
            <a:ext cx="3630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46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тепла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Водяной пар задерживает часть тепла, исходящего от поверхности Земли. Поэтому нижние слои атмосферы не остывают слишком быстро ночью.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A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70584" y="360000"/>
            <a:ext cx="78831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малые доли углекислого газа заметно влияют на климат и фотосинтез растений.
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470565" y="4565966"/>
            <a:ext cx="8424000" cy="2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данные о составе сухого воздуха; значение округлено.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7813" y="2701985"/>
            <a:ext cx="34560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46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0,04%
</a:t>
            </a:r>
            <a:endParaRPr lang="en-US" sz="4700" dirty="0"/>
          </a:p>
        </p:txBody>
      </p:sp>
      <p:sp>
        <p:nvSpPr>
          <p:cNvPr id="8" name="Text 4"/>
          <p:cNvSpPr txBox="1"/>
          <p:nvPr/>
        </p:nvSpPr>
        <p:spPr>
          <a:xfrm>
            <a:off x="878072" y="3504624"/>
            <a:ext cx="3456000" cy="6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примерно столько CO₂ содержится в сухом воздухе у поверхности Земли.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250" y="2142297"/>
            <a:ext cx="2566200" cy="13683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8900" y="1595597"/>
            <a:ext cx="2566200" cy="136830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57550" y="2127297"/>
            <a:ext cx="2566200" cy="136830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25" y="3551671"/>
            <a:ext cx="24804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A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дымка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A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A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дорогой поднимается дым, а в городском воздухе остаются мельчайшие частицы сажи и пыли. Они рассеивают свет, поэтому дальние объекты видны хуже, особенно в сухую погоду.
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331800" y="3007371"/>
            <a:ext cx="24804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A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соль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A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A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моря воздух несёт крошечные кристаллы соли. Они почти не заметны, но помогают водяному пару собираться в капли, из которых затем формируются облака.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084375" y="3551671"/>
            <a:ext cx="24804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 в воздухе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пыльной бури в воздухе долго держатся твёрдые частицы. Они делают небо мутным и могут переноситься на большие расстояния вместе с ветром.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45250" y="360000"/>
            <a:ext cx="75831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примеси меняют воздух
</a:t>
            </a:r>
            <a:endParaRPr lang="en-US" sz="2300" dirty="0"/>
          </a:p>
        </p:txBody>
      </p:sp>
      <p:sp>
        <p:nvSpPr>
          <p:cNvPr id="13" name="Text 4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A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525" y="1648425"/>
            <a:ext cx="8204100" cy="3134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63525" y="460100"/>
            <a:ext cx="77532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давление с высотой
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463525" y="1101475"/>
            <a:ext cx="8052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общий закон: с ростом высоты столб воздуха над человеком становится меньше.
</a:t>
            </a:r>
            <a:endParaRPr lang="en-US" sz="137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525" y="1648460"/>
            <a:ext cx="4468800" cy="313483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63525" y="460100"/>
            <a:ext cx="7753200" cy="9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по высоте
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253750" y="4435947"/>
            <a:ext cx="362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Схематический профиль по учебным данным о строении атмосферы; значения условные.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280950" y="1740602"/>
            <a:ext cx="3603900" cy="9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между слоями показывают, что атмосфера нагревается и охлаждается неравномерно.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видно чередование охлаждения и нагрева: именно оно помогает выделить основные слои атмосферы.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525" y="1648425"/>
            <a:ext cx="8204100" cy="3134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63525" y="460100"/>
            <a:ext cx="77532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атмосферы
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463525" y="1101475"/>
            <a:ext cx="8052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слоёв от поверхности Земли к внешней границе атмосферы.
</a:t>
            </a:r>
            <a:endParaRPr lang="en-US" sz="134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658" y="163275"/>
            <a:ext cx="4389935" cy="4807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39675" y="360000"/>
            <a:ext cx="3743700" cy="13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Тропосфера: слой погоды
</a:t>
            </a:r>
            <a:endParaRPr lang="en-US" sz="2300" dirty="0"/>
          </a:p>
        </p:txBody>
      </p:sp>
      <p:sp>
        <p:nvSpPr>
          <p:cNvPr id="10" name="Text 1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A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889500" y="4241904"/>
            <a:ext cx="39573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вверх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высотой в тропосфере обычно становится холоднее. Поэтому на вершинах гор воздух разреженнее и прохладнее, чем у поверхности, а условия для жизни меняются.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889500" y="1887929"/>
            <a:ext cx="39573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Нижний слой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Тропосфера — самый нижний слой атмосферы, который начинается прямо у земной поверхности. Именно здесь сосредоточены почти весь водяной пар, облака и основные воздушные потоки.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89500" y="2672588"/>
            <a:ext cx="39573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 облака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тропосфере формируются дождь, снег, грозы и туман, поэтому её называют слоем погоды. Здесь постоянно перемешиваются тёплые и холодные массы воздуха.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89500" y="3457246"/>
            <a:ext cx="39573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Неравномерная высота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Толщина тропосферы не везде одинакова: над полюсами она тоньше, а над экватором заметно выше. Это связано с разной температурой и движением воздуха.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075" y="1513511"/>
            <a:ext cx="8247000" cy="17959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A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579450" y="3500438"/>
            <a:ext cx="1750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Спокойный воздух
</a:t>
            </a:r>
            <a:pPr algn="l" indent="0" marL="0">
              <a:lnSpc>
                <a:spcPct val="100000"/>
              </a:lnSpc>
              <a:buNone/>
            </a:pPr>
            <a:r>
              <a:rPr lang="en-US" sz="6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Стратосфера начинается выше тропосферы и отличается более спокойным воздухом. В ней почти нет сильной турбулентности, поэтому самолёты нередко выбирают этот слой для более ровного полёта.
</a:t>
            </a:r>
            <a:endParaRPr lang="en-US" sz="1030" dirty="0"/>
          </a:p>
        </p:txBody>
      </p:sp>
      <p:sp>
        <p:nvSpPr>
          <p:cNvPr id="12" name="Text 2"/>
          <p:cNvSpPr txBox="1"/>
          <p:nvPr/>
        </p:nvSpPr>
        <p:spPr>
          <a:xfrm>
            <a:off x="2651125" y="3500438"/>
            <a:ext cx="1750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Защитный экран
</a:t>
            </a:r>
            <a:pPr algn="l" indent="0" marL="0">
              <a:lnSpc>
                <a:spcPct val="100000"/>
              </a:lnSpc>
              <a:buNone/>
            </a:pPr>
            <a:r>
              <a:rPr lang="en-US" sz="6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стратосфере расположен озоновый слой — область с повышенным содержанием озона. Он поглощает значительную часть опасного ультрафиолетового излучения и тем самым защищает живые организмы.
</a:t>
            </a:r>
            <a:endParaRPr lang="en-US" sz="994" dirty="0"/>
          </a:p>
        </p:txBody>
      </p:sp>
      <p:sp>
        <p:nvSpPr>
          <p:cNvPr id="13" name="Text 3"/>
          <p:cNvSpPr txBox="1"/>
          <p:nvPr/>
        </p:nvSpPr>
        <p:spPr>
          <a:xfrm>
            <a:off x="4722825" y="3500438"/>
            <a:ext cx="1750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Мало влаги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здесь суше, чем в тропосфере, поэтому облака образуются редко. Из-за слабого перемешивания этот слой кажется более стабильным и «чистым».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794500" y="3500438"/>
            <a:ext cx="1750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Нагрев сверху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нижней части стратосферы температура почти не меняется, а выше начинает возрастать. Такой необычный профиль связан с поглощением солнечной энергии озоном.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63525" y="554400"/>
            <a:ext cx="7753200" cy="7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Стратосфера и озоновый слой
</a:t>
            </a:r>
            <a:endParaRPr lang="en-US" sz="2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3525" y="3461750"/>
            <a:ext cx="48912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Стратопауза: переходный рубеж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9017" y="638677"/>
            <a:ext cx="2508350" cy="154454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тропосферы к стратосфере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тропосферы температура перестаёт понижаться так же быстро, и начинается стратосфера. Воздух становится более устойчивым, а движение частиц — спокойнее.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8842" y="1323895"/>
            <a:ext cx="2508350" cy="154454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перехода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высоте около верхней границы стратосферы нагрев уже почти не усиливается. Это и есть стратопауза — переходная зона между слоями с разным температурным режимом.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078667" y="2011370"/>
            <a:ext cx="2508350" cy="154454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температурный режим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Выше этой границы начинается мезосфера, где температура снова идёт вниз. Так смена направлений показывает, что атмосфера устроена неравномерно по всей высоте.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850" y="1478855"/>
            <a:ext cx="8368800" cy="22147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A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99000" y="3832550"/>
            <a:ext cx="2393700" cy="8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и разреженный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Мезосфера тянется выше стратосферы примерно до 80–85 километров. Это уже очень разреженный слой, где воздух почти не задерживает тепло.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116725" y="3832550"/>
            <a:ext cx="2393700" cy="8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Метеоры в небе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мезосфере большинство метеоров быстро нагревается и сгорает. С земной поверхности это выглядит как яркие «падающие звёзды» в ночном небе.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357863" y="3832550"/>
            <a:ext cx="2393700" cy="8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из самых холодных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температура снова снижается с высотой, поэтому мезосфера входит в число самых холодных областей атмосферы. Условия в ней резко отличаются от нижних слоёв.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3525" y="554400"/>
            <a:ext cx="7753200" cy="7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Мезосфера: где сгорают метеоры
</a:t>
            </a:r>
            <a:endParaRPr lang="en-US" sz="2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A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70584" y="360000"/>
            <a:ext cx="78831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этой границы заканчивается самая холодная часть атмосферы и начинается резкий рост температуры. Это важный переход между двумя сильно разными слоями.
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470565" y="4565966"/>
            <a:ext cx="8424000" cy="2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данные по строению атмосферы Земли; стандартные справочные значения высоты мезопаузы.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7813" y="2701985"/>
            <a:ext cx="34560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46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80–85 км
</a:t>
            </a:r>
            <a:endParaRPr lang="en-US" sz="4700" dirty="0"/>
          </a:p>
        </p:txBody>
      </p:sp>
      <p:sp>
        <p:nvSpPr>
          <p:cNvPr id="8" name="Text 4"/>
          <p:cNvSpPr txBox="1"/>
          <p:nvPr/>
        </p:nvSpPr>
        <p:spPr>
          <a:xfrm>
            <a:off x="878072" y="3504624"/>
            <a:ext cx="3456000" cy="6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находится мезопауза, отделяющая мезосферу от термосферы.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658" y="163275"/>
            <a:ext cx="4389935" cy="4807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39675" y="360000"/>
            <a:ext cx="3743700" cy="13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Термосфера: горячо, но не жарко
</a:t>
            </a:r>
            <a:endParaRPr lang="en-US" sz="2300" dirty="0"/>
          </a:p>
        </p:txBody>
      </p:sp>
      <p:sp>
        <p:nvSpPr>
          <p:cNvPr id="10" name="Text 1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A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889500" y="4241904"/>
            <a:ext cx="39573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управляет условиями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Термосфера играет важную роль в верхней атмосфере: она связана с ионосферой и космической погодой. Именно здесь особенно заметно влияние Солнца на воздух.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889500" y="1887929"/>
            <a:ext cx="39573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высокая температура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термосфере солнечное излучение поглощается особенно активно, поэтому температура частиц может быть очень высокой. Однако воздух здесь настолько разрежен, что тепло почти не ощущается.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89500" y="2672588"/>
            <a:ext cx="39573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столкновения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 в этом слое мало, и они далеко друг от друга. Из-за редких столкновений энергия распределяется иначе, чем в нижних, более плотных слоях.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89500" y="3457246"/>
            <a:ext cx="39573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Необычное тепло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высоких значениях температуры человек не почувствовал бы здесь жару как возле огня. Для ощущения тепла важна не только температура, но и плотность воздуха.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400" y="1476713"/>
            <a:ext cx="4161300" cy="32388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5260675" y="1668923"/>
            <a:ext cx="32691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Ионизация воздуха
</a:t>
            </a:r>
            <a:pPr algn="l" indent="0" marL="0">
              <a:lnSpc>
                <a:spcPct val="100000"/>
              </a:lnSpc>
              <a:buNone/>
            </a:pPr>
            <a:r>
              <a:rPr lang="en-US" sz="4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действием солнечного излучения часть газов в верхней атмосфере теряет электроны и превращается в заряженные частицы. Так возникает ионосфера — проводящий электричество слой.
</a:t>
            </a:r>
            <a:endParaRPr lang="en-US" sz="842" dirty="0"/>
          </a:p>
        </p:txBody>
      </p:sp>
      <p:sp>
        <p:nvSpPr>
          <p:cNvPr id="12" name="Text 2"/>
          <p:cNvSpPr txBox="1"/>
          <p:nvPr/>
        </p:nvSpPr>
        <p:spPr>
          <a:xfrm>
            <a:off x="5260675" y="2473786"/>
            <a:ext cx="32691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Связь на расстоянии
</a:t>
            </a:r>
            <a:pPr algn="l" indent="0" marL="0">
              <a:lnSpc>
                <a:spcPct val="100000"/>
              </a:lnSpc>
              <a:buNone/>
            </a:pPr>
            <a:r>
              <a:rPr lang="en-US" sz="4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заряженных частиц помогает отражать и преломлять радиоволны. Поэтому ионосфера важна для дальней радиосвязи и передачи сигналов на большие расстояния.
</a:t>
            </a:r>
            <a:endParaRPr lang="en-US" sz="842" dirty="0"/>
          </a:p>
        </p:txBody>
      </p:sp>
      <p:sp>
        <p:nvSpPr>
          <p:cNvPr id="13" name="Text 3"/>
          <p:cNvSpPr txBox="1"/>
          <p:nvPr/>
        </p:nvSpPr>
        <p:spPr>
          <a:xfrm>
            <a:off x="5260675" y="3278711"/>
            <a:ext cx="32691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Свет в небе
</a:t>
            </a:r>
            <a:pPr algn="l" indent="0" marL="0">
              <a:lnSpc>
                <a:spcPct val="100000"/>
              </a:lnSpc>
              <a:buNone/>
            </a:pPr>
            <a:r>
              <a:rPr lang="en-US" sz="4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атмосферу входят частицы солнечного ветра, они взаимодействуют с газами и вызывают свечение. Так появляются полярные сияния вблизи магнитных полюсов.
</a:t>
            </a:r>
            <a:endParaRPr lang="en-US" sz="842" dirty="0"/>
          </a:p>
        </p:txBody>
      </p:sp>
      <p:sp>
        <p:nvSpPr>
          <p:cNvPr id="14" name="Text 4"/>
          <p:cNvSpPr txBox="1"/>
          <p:nvPr/>
        </p:nvSpPr>
        <p:spPr>
          <a:xfrm>
            <a:off x="5260675" y="4083511"/>
            <a:ext cx="32691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Разные оттенки
</a:t>
            </a:r>
            <a:pPr algn="l" indent="0" marL="0">
              <a:lnSpc>
                <a:spcPct val="100000"/>
              </a:lnSpc>
              <a:buNone/>
            </a:pPr>
            <a:r>
              <a:rPr lang="en-US" sz="4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сияния зависит от того, с какими газами сталкиваются частицы и на какой высоте это происходит. Поэтому небо может светиться зелёным, красным или фиолетовым.
</a:t>
            </a:r>
            <a:endParaRPr lang="en-US" sz="842" dirty="0"/>
          </a:p>
        </p:txBody>
      </p:sp>
      <p:sp>
        <p:nvSpPr>
          <p:cNvPr id="15" name="Text 5"/>
          <p:cNvSpPr txBox="1"/>
          <p:nvPr/>
        </p:nvSpPr>
        <p:spPr>
          <a:xfrm>
            <a:off x="463525" y="554400"/>
            <a:ext cx="7753200" cy="7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Ионосфера и полярное сияние
</a:t>
            </a:r>
            <a:endParaRPr lang="en-US" sz="2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250" y="1510893"/>
            <a:ext cx="2728200" cy="21234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2167" y="1510893"/>
            <a:ext cx="2728200" cy="212341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59084" y="1510893"/>
            <a:ext cx="2728200" cy="212341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45250" y="360000"/>
            <a:ext cx="75831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Экзосфера: граница с космосом
</a:t>
            </a:r>
            <a:endParaRPr lang="en-US" sz="2300" dirty="0"/>
          </a:p>
        </p:txBody>
      </p:sp>
      <p:sp>
        <p:nvSpPr>
          <p:cNvPr id="11" name="Text 1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76301" y="3724625"/>
            <a:ext cx="2673600" cy="24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пустое пространство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476250" y="4135700"/>
            <a:ext cx="2673600" cy="7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Экзосфера начинается там, где частицы газа встречаются уже совсем редко. Между ними огромные расстояния, поэтому воздух становится почти незаметным, а переход к космосу — плавным.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3233217" y="3724625"/>
            <a:ext cx="2673600" cy="24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уходят наружу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233167" y="4135700"/>
            <a:ext cx="2673600" cy="7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лёгкие частицы, особенно водород и гелий, могут постепенно покидать Землю. Это происходит медленно, без резкой границы, словно атмосфера растворяется в космосе.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5990134" y="3724625"/>
            <a:ext cx="2673600" cy="24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Плавный переход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5990084" y="4135700"/>
            <a:ext cx="2673600" cy="7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Экзосфера не похожа на привычный слой с облаками или ветром. Она показывает, что атмосфера не заканчивается стеной, а постепенно переходит в межпланетное пространство.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525" y="1648425"/>
            <a:ext cx="8204100" cy="3134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63525" y="460100"/>
            <a:ext cx="77532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в круговороте веществ
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463525" y="1101475"/>
            <a:ext cx="8052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источники и поглотители углекислого газа в системе «воздух — вода — живые организмы».
</a:t>
            </a:r>
            <a:endParaRPr lang="en-US" sz="112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525" y="1803450"/>
            <a:ext cx="7820700" cy="104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 — невидимая защита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63525" y="3006476"/>
            <a:ext cx="7607700" cy="10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делает Землю удобной для жизни: она даёт воздух, удерживает тепло, защищает от опасного излучения и связывает между собой погоду, воду и живые организмы.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2026-07-26T17:51:35Z</dcterms:created>
  <dcterms:modified xsi:type="dcterms:W3CDTF">2026-07-26T17:51:35Z</dcterms:modified>
</cp:coreProperties>
</file>