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image" Target="../media/image-6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90599" y="1394500"/>
            <a:ext cx="59463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 — «город славы трудовой»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 XX века — мощная промышленность, наука и труд, ставшие опорой стойкости страны.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Ленинград получил это название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Петербург стал крупнейшим промышленным центром страны: заводы, верфи и училища готовили специалистов. Объединение производства, науки и трудовой дисциплины сделало будущий Ленинград символом трудовой славы.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 Петербурга до 1917 года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нарастало машиностроение и судостроение. Город укреплял мастерские, развивал металлургию, электротехнику, а также производство оборудования для промышленности.
</a:t>
            </a:r>
            <a:endParaRPr lang="en-US" sz="1023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1900–1910-е годы
</a:t>
            </a:r>
            <a:pPr algn="ctr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выпускали локомотивы, станки, корабли и артиллерийские орудия, металлические конструкции. Росло число рабочих и инженеров, расширялась сеть профессионального обучения.
</a:t>
            </a:r>
            <a:endParaRPr lang="en-US" sz="993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науки и образования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училища готовили кадры для новых цехов и сложных работ. Инженеры и мастера повышали качество производства, помогая промышленности идти в ногу с развитием технологий.
</a:t>
            </a:r>
            <a:endParaRPr lang="en-US" sz="987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Накануне 1917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оставался «опорным» промышленным узлом страны: множество отраслей работали в связке. Это усиливало трудовую культуру и ответственность работников за результат.
</a:t>
            </a:r>
            <a:endParaRPr lang="en-US" sz="1031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промышленности Ленинграда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производство и наукоёмкие отрасли определяли промышленный облик города, особенно в судостроении, электронике и точном машиностроении.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отраслей поддерживало и мирные нужды, и оборону: транспорт, энергетика и оборудование обеспечивали устойчивую работу промышленности.
</a:t>
            </a:r>
            <a:endParaRPr lang="en-US" sz="79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схема по описанию ведущих отраслей; точные доли не приведены.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Завод, где рождалась дисциплина производства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Путиловский завод выпускал паровозы, артиллерийские системы, металлические конструкции и промышленное оборудование. Здесь ценили точность и ответственность: от настройки станка до контроля детали. Так формировались привычки «делать как надо» и держать высокий темп работы.
</a:t>
            </a:r>
            <a:endParaRPr lang="en-US" sz="976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Преемственность профессий: от мастера к ученику
</a:t>
            </a:r>
            <a:endParaRPr lang="en-US" sz="1131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Рабочая традиция на предприятии передавалась из поколения в поколение. Новые специалисты учились у опытных мастеров и осваивали сложные операции на практике. Именно преемственность помогала сохранять качество даже при росте объёма задач.
</a:t>
            </a:r>
            <a:endParaRPr lang="en-US" sz="102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Квалификация как основа «трудовой славы»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Путиловский завод показывал, что трудовая слава строится не на случайности, а на умении. Жёсткая производственная дисциплина сочеталась с высокой квалификацией работников. Такие заводы становились фундаментом промышленного и человеческого успеха Ленинграда.
</a:t>
            </a:r>
            <a:endParaRPr lang="en-US" sz="945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Путиловский завод и рабочая школа Ленинграда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3541682"/>
            <a:ext cx="90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7341" y="345168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2948" y="1925962"/>
            <a:ext cx="504000" cy="50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89705" y="1925962"/>
            <a:ext cx="441000" cy="504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321680" y="1925962"/>
            <a:ext cx="441000" cy="5040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 как научно-промышленный центр
</a:t>
            </a:r>
            <a:endParaRPr lang="en-US" sz="2400" dirty="0"/>
          </a:p>
        </p:txBody>
      </p:sp>
      <p:sp>
        <p:nvSpPr>
          <p:cNvPr id="20" name="Text 1"/>
          <p:cNvSpPr txBox="1"/>
          <p:nvPr/>
        </p:nvSpPr>
        <p:spPr>
          <a:xfrm>
            <a:off x="1741482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вузы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кадров обеспечивала промышленность специалистами нового уровня. Выпускники конструкторских и технических направлений усиливали заводские команды.
</a:t>
            </a:r>
            <a:endParaRPr lang="en-US" sz="1012" dirty="0"/>
          </a:p>
        </p:txBody>
      </p:sp>
      <p:sp>
        <p:nvSpPr>
          <p:cNvPr id="21" name="Text 2"/>
          <p:cNvSpPr txBox="1"/>
          <p:nvPr/>
        </p:nvSpPr>
        <p:spPr>
          <a:xfrm>
            <a:off x="6148135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Конструкторские бюро
</a:t>
            </a:r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Конструкторы превращали идеи в реальные устройства. Так накапливался опыт, который помогал создавать и совершенствовать оборонную технику.
</a:t>
            </a:r>
            <a:endParaRPr lang="en-US" sz="1046" dirty="0"/>
          </a:p>
        </p:txBody>
      </p:sp>
      <p:sp>
        <p:nvSpPr>
          <p:cNvPr id="22" name="Text 3"/>
          <p:cNvSpPr txBox="1"/>
          <p:nvPr/>
        </p:nvSpPr>
        <p:spPr>
          <a:xfrm>
            <a:off x="1213333" y="1825028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Крыловский научный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задачи помогали совершенствовать морскую технику. Результаты исследований находили применение в судостроении и инженерных расчётах.
</a:t>
            </a:r>
            <a:endParaRPr lang="en-US" sz="708" dirty="0"/>
          </a:p>
        </p:txBody>
      </p:sp>
      <p:sp>
        <p:nvSpPr>
          <p:cNvPr id="23" name="Text 4"/>
          <p:cNvSpPr txBox="1"/>
          <p:nvPr/>
        </p:nvSpPr>
        <p:spPr>
          <a:xfrm>
            <a:off x="4141464" y="1821495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электросварки
</a:t>
            </a:r>
            <a:pPr algn="l" indent="0" marL="0">
              <a:lnSpc>
                <a:spcPct val="100000"/>
              </a:lnSpc>
              <a:buNone/>
            </a:pPr>
            <a:r>
              <a:rPr lang="en-US" sz="7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Разработки в области сварки ускоряли производство и повышали прочность соединений. Это было важно для ремонта и для выпуска сложных изделий.
</a:t>
            </a:r>
            <a:endParaRPr lang="en-US" sz="709" dirty="0"/>
          </a:p>
        </p:txBody>
      </p:sp>
      <p:sp>
        <p:nvSpPr>
          <p:cNvPr id="24" name="Text 5"/>
          <p:cNvSpPr txBox="1"/>
          <p:nvPr/>
        </p:nvSpPr>
        <p:spPr>
          <a:xfrm>
            <a:off x="7069615" y="1825028"/>
            <a:ext cx="14604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Академии наук
</a:t>
            </a:r>
            <a:pPr algn="l" indent="0" marL="0">
              <a:lnSpc>
                <a:spcPct val="100000"/>
              </a:lnSpc>
              <a:buNone/>
            </a:pPr>
            <a:r>
              <a:rPr lang="en-US" sz="7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Фундаментальные исследования поддерживали практические проекты. Взаимодействие учёных и инженеров влияло на связь, энергетику и металлообработку.
</a:t>
            </a:r>
            <a:endParaRPr lang="en-US" sz="727" dirty="0"/>
          </a:p>
        </p:txBody>
      </p:sp>
      <p:sp>
        <p:nvSpPr>
          <p:cNvPr id="25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650004"/>
            <a:ext cx="5139684" cy="2456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Заводы, определившие лицо города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предприятия обеспечивали промышленную мощь Ленинграда и поддерживали развитие страны — от судов до вооружения и энергетики.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предприятия общегосударственного значения делала Ленинград промышленным «каркасом»: город работал как единая система производства.
</a:t>
            </a:r>
            <a:endParaRPr lang="en-US" sz="804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перечисленным предприятиям и их направлениям (по описанию в outline).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формировался трудовой подвиг Ленинграда
</a:t>
            </a:r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развития: от подготовки кадров до сохранения памяти о подвиге.
</a:t>
            </a:r>
            <a:endParaRPr lang="en-US" sz="2266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 в годы Великой Отечественной войны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1941–1944 годах город оказался в блокаде, но многие предприятия продолжали работать. Заводы выпускали снаряды и мины, изготавливали детали и предметы для повседневной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шло в тяжёлых условиях: под обстрелами и при нехватке топлива, электроэнергии и продовольствия. Рабочие совмещали задачи, чтобы поддерживать непрерывность выпуска.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ленинградцев стал частью обороны города: ремонтировали оружие, помогали технике оставаться в строю и обеспечивали потребности фронта и жителей. Это требовало выдержки и ответственности.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и восстановление промышленного производства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показывает: выпуск резко сократился в 1941 году, затем долго держался на минимальных уровнях и начал расти после освобождения города.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падение связано с потерями оборудования и разрушениями, а восстановление — с возвратом производства и налаживанием коммуникаций.
</a:t>
            </a:r>
            <a:endParaRPr lang="en-US" sz="883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Схематичная иллюстрация динамики; точные статистические значения в исходном описании не указаны.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Блокадные рабочие: труд на пределе человеческих сил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заводах и мастерских в годы блокады работали женщины, подростки и пожилые люди: многие мужчины ушли на фронт. Смены проходили при холоде, голоде и нехватке света, но станки продолжали работать.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осваивали новые операции, нередко совмещая сразу несколько профессий, и сохраняли выпуск продукции даже в самых тяжёлых условиях. Этот труд стал трагической и героической страницей истории Ленинграда.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237741"/>
            <a:ext cx="5139684" cy="17132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выпускали ленинградские предприятия в войну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осаждённом городе работали производства, которые обеспечивали фронт и быт жителей. Ниже — примеры продукции и того, как она помогала армии и спасала повседневную жизнь.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разрушениях и дефиците ресурсов промышленность продолжала выпускать то, что было необходимо одновременно для боевых действий и для выживания города.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тематике отраслей ленинградской промышленности в годы войны (без указания точных объёмов по каждому предприятию).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948" y="1916387"/>
            <a:ext cx="45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4779" y="1916387"/>
            <a:ext cx="63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48244"/>
            <a:ext cx="72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720243"/>
            <a:ext cx="720000" cy="57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и подростковый труд в ленинградской промышленности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у станков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ухода многих мужчин на фронт доля женщин на заводах заметно выросла. Они работали токарями, сборщиками, контролёрами, быстро учились и держали темп выпуска продукции, несмотря на тяжёлые условия и усталость.
</a:t>
            </a:r>
            <a:endParaRPr lang="en-US" sz="809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на производстве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включались в работу, выполняя задания, требующие внимательности и аккуратности: слесарные операции, сборка и упаковка. Многие осваивали новые навыки за короткое время, чтобы цехи не останавливались.
</a:t>
            </a:r>
            <a:endParaRPr lang="en-US" sz="809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профессий и взаимозаменяемость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блокадных условиях нередко приходилось заменять несколько профессий сразу. Одни учились на смежных участках, другие переходили на новые операции, чтобы обеспечить бесперебойность ремонта техники и выпуска деталей.
</a:t>
            </a:r>
            <a:endParaRPr lang="en-US" sz="809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Коллективный характер подвига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Трудовая мобилизация охватывала почти все семьи города: кто-то работал на заводе, кто-то помогал в мастерских и на участках. Поэтому подвиг Ленинграда был коллективным, а не только фронтовым.
</a:t>
            </a:r>
            <a:endParaRPr lang="en-US" sz="809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восстановление Ленинграда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664802" y="1640733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1944 год — начало восстановления
</a:t>
            </a:r>
            <a:endParaRPr lang="en-US" sz="943" dirty="0"/>
          </a:p>
        </p:txBody>
      </p:sp>
      <p:sp>
        <p:nvSpPr>
          <p:cNvPr id="9" name="Text 2"/>
          <p:cNvSpPr txBox="1"/>
          <p:nvPr/>
        </p:nvSpPr>
        <p:spPr>
          <a:xfrm>
            <a:off x="1443956" y="2108697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освобождения города стартовали работы на заводах и в транспортной системе: ремонтировали оборудование, электросети и инфраструктуру, чтобы возвращать производство и движение в городе.
</a:t>
            </a:r>
            <a:endParaRPr lang="en-US" sz="869" dirty="0"/>
          </a:p>
        </p:txBody>
      </p:sp>
      <p:sp>
        <p:nvSpPr>
          <p:cNvPr id="10" name="Text 3"/>
          <p:cNvSpPr txBox="1"/>
          <p:nvPr/>
        </p:nvSpPr>
        <p:spPr>
          <a:xfrm>
            <a:off x="5601619" y="2924326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Эвакуированные специалисты возвращались домой, открывались новые цеха и участки. Производственные планы опирались на восстановленные мощности и накопленный опыт военных лет.
</a:t>
            </a:r>
            <a:endParaRPr lang="en-US" sz="916" dirty="0"/>
          </a:p>
        </p:txBody>
      </p:sp>
      <p:sp>
        <p:nvSpPr>
          <p:cNvPr id="11" name="Text 4"/>
          <p:cNvSpPr txBox="1"/>
          <p:nvPr/>
        </p:nvSpPr>
        <p:spPr>
          <a:xfrm>
            <a:off x="5814460" y="2459211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специалистов и запуск цехов
</a:t>
            </a:r>
            <a:endParaRPr lang="en-US" sz="901" dirty="0"/>
          </a:p>
        </p:txBody>
      </p:sp>
      <p:sp>
        <p:nvSpPr>
          <p:cNvPr id="12" name="Text 5"/>
          <p:cNvSpPr txBox="1"/>
          <p:nvPr/>
        </p:nvSpPr>
        <p:spPr>
          <a:xfrm>
            <a:off x="1664697" y="3161070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Наращивание выпуска и рост промышленности
</a:t>
            </a:r>
            <a:endParaRPr lang="en-US" sz="943" dirty="0"/>
          </a:p>
        </p:txBody>
      </p:sp>
      <p:sp>
        <p:nvSpPr>
          <p:cNvPr id="13" name="Text 6"/>
          <p:cNvSpPr txBox="1"/>
          <p:nvPr/>
        </p:nvSpPr>
        <p:spPr>
          <a:xfrm>
            <a:off x="1443956" y="3629034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восстановления коммуникаций предприятия постепенно увеличивали выпуск продукции. Ленинград снова становился крупным индустриальным центром, готовым к мирной экономике.
</a:t>
            </a:r>
            <a:endParaRPr lang="en-US" sz="873" dirty="0"/>
          </a:p>
        </p:txBody>
      </p:sp>
      <p:sp>
        <p:nvSpPr>
          <p:cNvPr id="14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промышленности после войны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общий тренд: после восстановления заводов увеличивались выпуск продукции, численность работников и объём восстановленных мощностей — без остановки производственного развития.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условных индикаторах заметен устойчивый рост от 1945 к 1950 и далее к 1960-м: восстановление разрушенного сменилось дальнейшим расширением промышленной базы.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сопоставление по годам в учебных курсах; значения на диаграмме представлены как условные индексы для визуального сравнения тренда.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династии и рабочая память города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«Профессия — как фамилия»: токарь в трёх поколениях
</a:t>
            </a:r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токаря навыки передавались не только словами: показывали приёмы, объясняли, как держать инструмент и зачем важна точность. Через годы его дети и внуки выбирали близкие профессии, потому что уважение к мастерству становилось частью семейной жизни.
</a:t>
            </a:r>
            <a:endParaRPr lang="en-US" sz="710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Сварка как традиция: преемственность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Слесарь и сварщик учили друг друга на практике: как готовить металл, как вести шов и проверять результат. В рабочих династиях ценили дисциплину и бережное отношение к оборудованию. Важно, что опыт закреплялся в документах, учебных записях и семейных рассказах.
</a:t>
            </a:r>
            <a:endParaRPr lang="en-US" sz="710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у проходной: музеи, доски почёта и фотографии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много лет трудился на предприятии, его путь сохраняли для будущих: заводские музеи, доски почёта, архивы и семейные фотографии помогали не забывать имена и дела. Так профессиональная память превращалась в ориентир для подростков и новых работников.
</a:t>
            </a:r>
            <a:endParaRPr lang="en-US" sz="71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Ленинград стал символом трудовой славы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Звание города трудовой славы связано с массовым героизмом рабочих и жителей. В Ленинграде труд держался на дисциплине, умении учиться и коллективной ответственности даже тогда, когда условия становились почти невыносимыми.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культура производства проявлялась в точности работы, развитии технологий и грамотной организации смен. Люди осваивали сложные операции и сохраняли качество, чтобы результат приносил пользу фронту и городу.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 показал, что труд может быть формой подвига: он защищал город в годы войны, обеспечивал армию и помогал людям выжить. Именно производство связывало надежду с реальными действиями.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Ленинграда стал примером стойкости и профессионализма для всей страны. Он учит, что единство народа, знания специалистов и труд людей вместе создают устойчивость и помогают восстанавливать жизнь после разрушений.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труда, науки и обороны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Ленинградский опыт: исследования и инженерные решения превращались в производство, а оно поддерживало фронт и сохранение жизни города.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128" y="1611696"/>
            <a:ext cx="3081389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символы трудового Ленинграда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Трудовая слава города складывалась из повседневных дел: от цеховой непрерывной работы до напряжённого труда в осаждённом городе, а также из инженерных решений и восстановления после войны.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символы показывают, что подвиг был не единичным событием, а целой системой: производство, инженерия и человеческая преемственность работали вместе.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смысловые примеры для учебного представления ключевых признаков трудовой славы.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 — город труда и стойкости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 вошёл в историю как город мощной промышленности, научных достижений и самоотверженного труда жителей. Его опыт показывает, что труд защищает город, поддерживает армию и помогает восстанавливать жизнь после разрушений.
</a:t>
            </a:r>
            <a:endParaRPr lang="en-US" sz="13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2026-05-14T17:28:27Z</dcterms:created>
  <dcterms:modified xsi:type="dcterms:W3CDTF">2026-05-14T17:28:27Z</dcterms:modified>
</cp:coreProperties>
</file>