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jpe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slideLayout" Target="../slideLayouts/slideLayout1.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jpe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slideLayout" Target="../slideLayouts/slideLayout1.xml"/><Relationship Id="rId1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1.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slideLayout" Target="../slideLayouts/slideLayout1.xml"/><Relationship Id="rId1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57977" y="253644"/>
            <a:ext cx="3690736" cy="24364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088729" y="651641"/>
            <a:ext cx="3582261" cy="355838"/>
          </a:xfrm>
          <a:prstGeom prst="rect">
            <a:avLst/>
          </a:prstGeom>
          <a:noFill/>
          <a:ln/>
        </p:spPr>
        <p:txBody>
          <a:bodyPr wrap="square" lIns="0" tIns="0" rIns="0" bIns="0" rtlCol="0" anchor="b"/>
          <a:lstStyle/>
          <a:p>
            <a:pPr algn="l" indent="0" marL="0">
              <a:lnSpc>
                <a:spcPct val="100000"/>
              </a:lnSpc>
              <a:buNone/>
            </a:pPr>
            <a:r>
              <a:rPr lang="en-US" sz="1050" dirty="0">
                <a:solidFill>
                  <a:srgbClr val="180939"/>
                </a:solidFill>
                <a:latin typeface="Arial" pitchFamily="34" charset="0"/>
                <a:ea typeface="Arial" pitchFamily="34" charset="-122"/>
                <a:cs typeface="Arial" pitchFamily="34" charset="-120"/>
              </a:rPr>
              <a:t>
</a:t>
            </a:r>
            <a:endParaRPr lang="en-US" sz="1050" dirty="0"/>
          </a:p>
        </p:txBody>
      </p:sp>
      <p:sp>
        <p:nvSpPr>
          <p:cNvPr id="5" name="Text 1"/>
          <p:cNvSpPr txBox="1"/>
          <p:nvPr/>
        </p:nvSpPr>
        <p:spPr>
          <a:xfrm>
            <a:off x="1085985" y="1196341"/>
            <a:ext cx="3585005" cy="2038082"/>
          </a:xfrm>
          <a:prstGeom prst="rect">
            <a:avLst/>
          </a:prstGeom>
          <a:noFill/>
          <a:ln/>
        </p:spPr>
        <p:txBody>
          <a:bodyPr wrap="square" lIns="0" tIns="0" rIns="0" bIns="0" rtlCol="0" anchor="t"/>
          <a:lstStyle/>
          <a:p>
            <a:pPr algn="l" indent="0" marL="0">
              <a:lnSpc>
                <a:spcPct val="90000"/>
              </a:lnSpc>
              <a:buNone/>
            </a:pPr>
            <a:r>
              <a:rPr lang="en-US" sz="3069" b="1" dirty="0">
                <a:solidFill>
                  <a:srgbClr val="FFFFFF"/>
                </a:solidFill>
                <a:latin typeface="Arial" pitchFamily="34" charset="0"/>
                <a:ea typeface="Arial" pitchFamily="34" charset="-122"/>
                <a:cs typeface="Arial" pitchFamily="34" charset="-120"/>
              </a:rPr>
              <a:t>Британская и русская еда: простое сравнение для урока английского
</a:t>
            </a:r>
            <a:endParaRPr lang="en-US" sz="3069" dirty="0"/>
          </a:p>
        </p:txBody>
      </p:sp>
      <p:sp>
        <p:nvSpPr>
          <p:cNvPr id="6" name="Text 2"/>
          <p:cNvSpPr txBox="1"/>
          <p:nvPr/>
        </p:nvSpPr>
        <p:spPr>
          <a:xfrm>
            <a:off x="5327650" y="2837051"/>
            <a:ext cx="3421063" cy="1529771"/>
          </a:xfrm>
          <a:prstGeom prst="rect">
            <a:avLst/>
          </a:prstGeom>
          <a:noFill/>
          <a:ln/>
        </p:spPr>
        <p:txBody>
          <a:bodyPr wrap="square" lIns="0" tIns="0" rIns="0" bIns="0" rtlCol="0" anchor="b"/>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Учимся говорить о еде по-английски и сравнивать традиции двух стран.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31743" y="1245327"/>
            <a:ext cx="3101907" cy="32052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98525" y="399850"/>
            <a:ext cx="6621600" cy="387900"/>
          </a:xfrm>
          <a:prstGeom prst="rect">
            <a:avLst/>
          </a:prstGeom>
          <a:noFill/>
          <a:ln/>
        </p:spPr>
        <p:txBody>
          <a:bodyPr wrap="square" lIns="0" tIns="0" rIns="0" bIns="0" rtlCol="0" anchor="t"/>
          <a:lstStyle/>
          <a:p>
            <a:pPr algn="l" indent="0" marL="0">
              <a:lnSpc>
                <a:spcPct val="90000"/>
              </a:lnSpc>
              <a:buNone/>
            </a:pPr>
            <a:r>
              <a:rPr lang="en-US" sz="2226" b="1" dirty="0">
                <a:solidFill>
                  <a:srgbClr val="180939"/>
                </a:solidFill>
                <a:latin typeface="Arial" pitchFamily="34" charset="0"/>
                <a:ea typeface="Arial" pitchFamily="34" charset="-122"/>
                <a:cs typeface="Arial" pitchFamily="34" charset="-120"/>
              </a:rPr>
              <a:t>Почему тема еды важна на уроках английского
</a:t>
            </a:r>
            <a:endParaRPr lang="en-US" sz="2226" dirty="0"/>
          </a:p>
        </p:txBody>
      </p:sp>
      <p:sp>
        <p:nvSpPr>
          <p:cNvPr id="7" name="Text 1"/>
          <p:cNvSpPr txBox="1"/>
          <p:nvPr/>
        </p:nvSpPr>
        <p:spPr>
          <a:xfrm>
            <a:off x="3851275" y="2009067"/>
            <a:ext cx="4678128" cy="1579747"/>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Еда близка каждому школьнику: её легко увидеть, назвать и обсудить. Сравнивая British и Russian meals, можно быстро запомнить новые слова, потренировать простые фразы и лучше понять повседневную культуру двух стран.
</a:t>
            </a:r>
            <a:endParaRPr lang="en-US" sz="1200" dirty="0"/>
          </a:p>
        </p:txBody>
      </p:sp>
      <p:sp>
        <p:nvSpPr>
          <p:cNvPr id="8" name="Text 2"/>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66700" y="3128035"/>
            <a:ext cx="8582025" cy="16594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03662" y="409922"/>
            <a:ext cx="66246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Everyday meals in Britain
</a:t>
            </a:r>
            <a:endParaRPr lang="en-US" sz="2800" dirty="0"/>
          </a:p>
        </p:txBody>
      </p:sp>
      <p:sp>
        <p:nvSpPr>
          <p:cNvPr id="10"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3</a:t>
            </a:r>
            <a:endParaRPr lang="en-US" sz="1800" dirty="0"/>
          </a:p>
        </p:txBody>
      </p:sp>
      <p:sp>
        <p:nvSpPr>
          <p:cNvPr id="11" name="Text 2"/>
          <p:cNvSpPr txBox="1"/>
          <p:nvPr/>
        </p:nvSpPr>
        <p:spPr>
          <a:xfrm>
            <a:off x="607915" y="1274858"/>
            <a:ext cx="1704035" cy="1664387"/>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Утро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Британский завтрак часто состоит из toast, cereal, eggs и иногда porridge. Это простые и знакомые продукты, которые помогают начать день быстро и без сложных приготовлений.
</a:t>
            </a:r>
            <a:endParaRPr lang="en-US" sz="1400" dirty="0"/>
          </a:p>
        </p:txBody>
      </p:sp>
      <p:sp>
        <p:nvSpPr>
          <p:cNvPr id="12" name="Text 3"/>
          <p:cNvSpPr txBox="1"/>
          <p:nvPr/>
        </p:nvSpPr>
        <p:spPr>
          <a:xfrm>
            <a:off x="2758307" y="1274858"/>
            <a:ext cx="1704035" cy="1664387"/>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Обед вне дома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На ланч школьники и взрослые нередко берут sandwich, fruit, yogurt или небольшой snack. Такой приём пищи обычно лёгкий, потому что днём людям нужно быстро вернуться к делам.
</a:t>
            </a:r>
            <a:endParaRPr lang="en-US" sz="1400" dirty="0"/>
          </a:p>
        </p:txBody>
      </p:sp>
      <p:sp>
        <p:nvSpPr>
          <p:cNvPr id="13" name="Text 4"/>
          <p:cNvSpPr txBox="1"/>
          <p:nvPr/>
        </p:nvSpPr>
        <p:spPr>
          <a:xfrm>
            <a:off x="4908699" y="1274858"/>
            <a:ext cx="1704035" cy="1664387"/>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Вечерняя еда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Вечером подают hot dinner: fish and chips, pasta, pie или vegetables with meat. Это более сытный приём пищи, чем дневной ланч, и часто он проходит дома с семьёй.
</a:t>
            </a:r>
            <a:endParaRPr lang="en-US" sz="1400" dirty="0"/>
          </a:p>
        </p:txBody>
      </p:sp>
      <p:sp>
        <p:nvSpPr>
          <p:cNvPr id="14" name="Text 5"/>
          <p:cNvSpPr txBox="1"/>
          <p:nvPr/>
        </p:nvSpPr>
        <p:spPr>
          <a:xfrm>
            <a:off x="7059092" y="1274858"/>
            <a:ext cx="1704035" cy="1664387"/>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Слово tea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 британской культуре tea — это не только напиток, но и вечерний приём пищи. Поэтому одно слово может обозначать и чашку чая, и время, когда семья садится за стол.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5721" y="1996159"/>
            <a:ext cx="4724400" cy="12853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84645" y="4055250"/>
            <a:ext cx="3071400" cy="6906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Основные приёмы пищи похожи, но самые привычные блюда и набор слов в двух странах различаются.
</a:t>
            </a:r>
            <a:endParaRPr lang="en-US" sz="1100" dirty="0"/>
          </a:p>
        </p:txBody>
      </p:sp>
      <p:sp>
        <p:nvSpPr>
          <p:cNvPr id="7" name="Text 1"/>
          <p:cNvSpPr txBox="1"/>
          <p:nvPr/>
        </p:nvSpPr>
        <p:spPr>
          <a:xfrm>
            <a:off x="3670771" y="941092"/>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Школьный обзор everyday food vocabulary
</a:t>
            </a:r>
            <a:endParaRPr lang="en-US" sz="1100" dirty="0"/>
          </a:p>
        </p:txBody>
      </p:sp>
      <p:sp>
        <p:nvSpPr>
          <p:cNvPr id="8" name="Text 2"/>
          <p:cNvSpPr txBox="1"/>
          <p:nvPr/>
        </p:nvSpPr>
        <p:spPr>
          <a:xfrm>
            <a:off x="533152" y="1457473"/>
            <a:ext cx="2768100" cy="2352600"/>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Таблица показывает, как называются основные приёмы пищи и привычные блюда в двух странах.
</a:t>
            </a:r>
            <a:endParaRPr lang="en-US" sz="1200" dirty="0"/>
          </a:p>
        </p:txBody>
      </p:sp>
      <p:sp>
        <p:nvSpPr>
          <p:cNvPr id="9" name="Text 3"/>
          <p:cNvSpPr txBox="1"/>
          <p:nvPr/>
        </p:nvSpPr>
        <p:spPr>
          <a:xfrm>
            <a:off x="395850" y="399850"/>
            <a:ext cx="6624000" cy="387900"/>
          </a:xfrm>
          <a:prstGeom prst="rect">
            <a:avLst/>
          </a:prstGeom>
          <a:noFill/>
          <a:ln/>
        </p:spPr>
        <p:txBody>
          <a:bodyPr wrap="square" lIns="0" tIns="0" rIns="0" bIns="0" rtlCol="0" anchor="t"/>
          <a:lstStyle/>
          <a:p>
            <a:pPr algn="l" indent="0" marL="0">
              <a:lnSpc>
                <a:spcPct val="90000"/>
              </a:lnSpc>
              <a:buNone/>
            </a:pPr>
            <a:r>
              <a:rPr lang="en-US" sz="2253" b="1" dirty="0">
                <a:solidFill>
                  <a:srgbClr val="180939"/>
                </a:solidFill>
                <a:latin typeface="Arial" pitchFamily="34" charset="0"/>
                <a:ea typeface="Arial" pitchFamily="34" charset="-122"/>
                <a:cs typeface="Arial" pitchFamily="34" charset="-120"/>
              </a:rPr>
              <a:t>British and Russian meals: matching vocabulary
</a:t>
            </a:r>
            <a:endParaRPr lang="en-US" sz="2253"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4</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285004" y="2807473"/>
            <a:ext cx="2580996" cy="15022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97150" y="397625"/>
            <a:ext cx="66228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English breakfast
</a:t>
            </a:r>
            <a:endParaRPr lang="en-US" sz="2800" dirty="0"/>
          </a:p>
        </p:txBody>
      </p:sp>
      <p:sp>
        <p:nvSpPr>
          <p:cNvPr id="11"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5</a:t>
            </a:r>
            <a:endParaRPr lang="en-US" sz="1800" dirty="0"/>
          </a:p>
        </p:txBody>
      </p:sp>
      <p:sp>
        <p:nvSpPr>
          <p:cNvPr id="12" name="Text 2"/>
          <p:cNvSpPr txBox="1"/>
          <p:nvPr/>
        </p:nvSpPr>
        <p:spPr>
          <a:xfrm>
            <a:off x="611205" y="1280387"/>
            <a:ext cx="2442749" cy="133405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Сытное начало дня
</a:t>
            </a:r>
            <a:pPr algn="l" indent="0" marL="0">
              <a:lnSpc>
                <a:spcPct val="10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Full English breakfast считается очень плотным завтраком. Он помогает надолго сохранить чувство сытости и поэтому часто подаётся в кафе, гостиницах и ресторанах.
</a:t>
            </a:r>
            <a:endParaRPr lang="en-US" sz="1300" dirty="0"/>
          </a:p>
        </p:txBody>
      </p:sp>
      <p:sp>
        <p:nvSpPr>
          <p:cNvPr id="13" name="Text 3"/>
          <p:cNvSpPr txBox="1"/>
          <p:nvPr/>
        </p:nvSpPr>
        <p:spPr>
          <a:xfrm>
            <a:off x="3462751" y="1280387"/>
            <a:ext cx="2442749" cy="133405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Основные продукты
</a:t>
            </a:r>
            <a:pPr algn="l" indent="0" marL="0">
              <a:lnSpc>
                <a:spcPct val="10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классический вариант обычно входят eggs, bacon, sausages, baked beans, mushrooms, tomatoes and toast. Все компоненты подают на одной большой тарелке.
</a:t>
            </a:r>
            <a:endParaRPr lang="en-US" sz="1300" dirty="0"/>
          </a:p>
        </p:txBody>
      </p:sp>
      <p:sp>
        <p:nvSpPr>
          <p:cNvPr id="14" name="Text 4"/>
          <p:cNvSpPr txBox="1"/>
          <p:nvPr/>
        </p:nvSpPr>
        <p:spPr>
          <a:xfrm>
            <a:off x="6314297" y="1280387"/>
            <a:ext cx="2442749" cy="133405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Словарь по теме
</a:t>
            </a:r>
            <a:pPr algn="l" indent="0" marL="0">
              <a:lnSpc>
                <a:spcPct val="10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Полезно запомнить пары: fried eggs — жареные яйца, sausages — сосиски, beans — фасоль, toast — тост. Эти слова часто встречаются в учебных текстах.
</a:t>
            </a:r>
            <a:endParaRPr lang="en-US" sz="1300" dirty="0"/>
          </a:p>
        </p:txBody>
      </p:sp>
      <p:sp>
        <p:nvSpPr>
          <p:cNvPr id="15" name="Text 5"/>
          <p:cNvSpPr txBox="1"/>
          <p:nvPr/>
        </p:nvSpPr>
        <p:spPr>
          <a:xfrm>
            <a:off x="636603" y="2895048"/>
            <a:ext cx="2442749" cy="133405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Когда подают
</a:t>
            </a:r>
            <a:pPr algn="l" indent="0" marL="0">
              <a:lnSpc>
                <a:spcPct val="10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Такой завтрак чаще всего едят утром, но в некоторых местах его предлагают в течение всего дня. Он хорошо отражает британскую любовь к простым и основательным блюдам.
</a:t>
            </a:r>
            <a:endParaRPr lang="en-US" sz="1300" dirty="0"/>
          </a:p>
        </p:txBody>
      </p:sp>
      <p:sp>
        <p:nvSpPr>
          <p:cNvPr id="16" name="Text 6"/>
          <p:cNvSpPr txBox="1"/>
          <p:nvPr/>
        </p:nvSpPr>
        <p:spPr>
          <a:xfrm>
            <a:off x="6297229" y="2895048"/>
            <a:ext cx="2459817" cy="1334052"/>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Идея для иллюстрации
</a:t>
            </a:r>
            <a:pPr algn="l" indent="0" marL="0">
              <a:lnSpc>
                <a:spcPct val="100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 изображении лучше всего показать большую тарелку с несколькими ингредиентами и чашкой tea. Это сразу делает тему наглядной и понятной для учеников.
</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Учебная иллюстративная диаграмма по теме British food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2702" b="1" dirty="0">
                <a:solidFill>
                  <a:srgbClr val="180939"/>
                </a:solidFill>
                <a:latin typeface="Arial" pitchFamily="34" charset="0"/>
                <a:ea typeface="Arial" pitchFamily="34" charset="-122"/>
                <a:cs typeface="Arial" pitchFamily="34" charset="-120"/>
              </a:rPr>
              <a:t>Самые узнаваемые британские блюда
</a:t>
            </a:r>
            <a:endParaRPr lang="en-US" sz="2702"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Диаграмма показывает, какие блюда и традиции чаще всего связывают с британской кухней.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Лидируют fish and chips и tea: именно они сильнее всего формируют образ британской еды.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6</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20040" y="3084466"/>
            <a:ext cx="8503920" cy="157787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95300" y="399850"/>
            <a:ext cx="66186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Everyday meals in Russia
</a:t>
            </a:r>
            <a:endParaRPr lang="en-US" sz="2800" dirty="0"/>
          </a:p>
        </p:txBody>
      </p:sp>
      <p:sp>
        <p:nvSpPr>
          <p:cNvPr id="11" name="Text 1"/>
          <p:cNvSpPr txBox="1"/>
          <p:nvPr/>
        </p:nvSpPr>
        <p:spPr>
          <a:xfrm>
            <a:off x="535600" y="1446194"/>
            <a:ext cx="1664921" cy="1379077"/>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Завтрак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Утро в России часто начинается с каши, яиц или бутербродов. Такие блюда дают энергию на первую половину дня и легко готовятся дома.
</a:t>
            </a:r>
            <a:endParaRPr lang="en-US" sz="1200" dirty="0"/>
          </a:p>
        </p:txBody>
      </p:sp>
      <p:sp>
        <p:nvSpPr>
          <p:cNvPr id="12" name="Text 2"/>
          <p:cNvSpPr txBox="1"/>
          <p:nvPr/>
        </p:nvSpPr>
        <p:spPr>
          <a:xfrm>
            <a:off x="2684440" y="1446195"/>
            <a:ext cx="1664921" cy="1379076"/>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Обед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На обед обычно едят soup, а затем второе блюдо с гарниром. Этот порядок хорошо знаком школьникам и часто встречается в домашнем меню.
</a:t>
            </a:r>
            <a:endParaRPr lang="en-US" sz="1200" dirty="0"/>
          </a:p>
        </p:txBody>
      </p:sp>
      <p:sp>
        <p:nvSpPr>
          <p:cNvPr id="13" name="Text 3"/>
          <p:cNvSpPr txBox="1"/>
          <p:nvPr/>
        </p:nvSpPr>
        <p:spPr>
          <a:xfrm>
            <a:off x="4795180" y="1446194"/>
            <a:ext cx="1664921" cy="1379077"/>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Перекус и напитки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Днём могут пить tea, compote или kefir, а также есть небольшой snack. Такие напитки и лёгкая еда помогают дождаться ужина без чувства голода.
</a:t>
            </a:r>
            <a:endParaRPr lang="en-US" sz="1200" dirty="0"/>
          </a:p>
        </p:txBody>
      </p:sp>
      <p:sp>
        <p:nvSpPr>
          <p:cNvPr id="14" name="Text 4"/>
          <p:cNvSpPr txBox="1"/>
          <p:nvPr/>
        </p:nvSpPr>
        <p:spPr>
          <a:xfrm>
            <a:off x="6928780" y="1446194"/>
            <a:ext cx="1664921" cy="1379077"/>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Ужин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50" dirty="0">
                <a:solidFill>
                  <a:srgbClr val="000000"/>
                </a:solidFill>
                <a:latin typeface="Arial" pitchFamily="34" charset="0"/>
                <a:ea typeface="Arial" pitchFamily="34" charset="-122"/>
                <a:cs typeface="Arial" pitchFamily="34" charset="-120"/>
              </a:rPr>
              <a:t>Вечером часто подают hot dinner: мясо, картофель, гречку или овощи. Это более плотный приём пищи, который обычно проходит дома всей семьёй.
</a:t>
            </a:r>
            <a:endParaRPr lang="en-US" sz="1200" dirty="0"/>
          </a:p>
        </p:txBody>
      </p:sp>
      <p:sp>
        <p:nvSpPr>
          <p:cNvPr id="15"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7</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7375" y="1690205"/>
            <a:ext cx="5506500" cy="187059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02901" y="4055250"/>
            <a:ext cx="3062100" cy="6906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Супы занимают важное место в российском рационе и часто становятся первым блюдом дня.
</a:t>
            </a:r>
            <a:endParaRPr lang="en-US" sz="1100" dirty="0"/>
          </a:p>
        </p:txBody>
      </p:sp>
      <p:sp>
        <p:nvSpPr>
          <p:cNvPr id="7" name="Text 1"/>
          <p:cNvSpPr txBox="1"/>
          <p:nvPr/>
        </p:nvSpPr>
        <p:spPr>
          <a:xfrm>
            <a:off x="402908" y="991291"/>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FFFFFF"/>
                </a:solidFill>
                <a:latin typeface="Arial" pitchFamily="34" charset="0"/>
                <a:ea typeface="Arial" pitchFamily="34" charset="-122"/>
                <a:cs typeface="Arial" pitchFamily="34" charset="-120"/>
              </a:rPr>
              <a:t>Traditional home cooking
</a:t>
            </a:r>
            <a:endParaRPr lang="en-US" sz="1100" dirty="0"/>
          </a:p>
        </p:txBody>
      </p:sp>
      <p:sp>
        <p:nvSpPr>
          <p:cNvPr id="8" name="Text 2"/>
          <p:cNvSpPr txBox="1"/>
          <p:nvPr/>
        </p:nvSpPr>
        <p:spPr>
          <a:xfrm>
            <a:off x="398425" y="397625"/>
            <a:ext cx="6621600" cy="387900"/>
          </a:xfrm>
          <a:prstGeom prst="rect">
            <a:avLst/>
          </a:prstGeom>
          <a:noFill/>
          <a:ln/>
        </p:spPr>
        <p:txBody>
          <a:bodyPr wrap="square" lIns="0" tIns="0" rIns="0" bIns="0" rtlCol="0" anchor="t"/>
          <a:lstStyle/>
          <a:p>
            <a:pPr algn="l" indent="0" marL="0">
              <a:lnSpc>
                <a:spcPct val="90000"/>
              </a:lnSpc>
              <a:buNone/>
            </a:pPr>
            <a:r>
              <a:rPr lang="en-US" sz="2598" b="1" dirty="0">
                <a:solidFill>
                  <a:srgbClr val="FFFFFF"/>
                </a:solidFill>
                <a:latin typeface="Arial" pitchFamily="34" charset="0"/>
                <a:ea typeface="Arial" pitchFamily="34" charset="-122"/>
                <a:cs typeface="Arial" pitchFamily="34" charset="-120"/>
              </a:rPr>
              <a:t>Common Russian soups and first courses
</a:t>
            </a:r>
            <a:endParaRPr lang="en-US" sz="2598" dirty="0"/>
          </a:p>
        </p:txBody>
      </p:sp>
      <p:sp>
        <p:nvSpPr>
          <p:cNvPr id="9" name="Text 3"/>
          <p:cNvSpPr txBox="1"/>
          <p:nvPr/>
        </p:nvSpPr>
        <p:spPr>
          <a:xfrm>
            <a:off x="6640402" y="1457473"/>
            <a:ext cx="1916856" cy="2352528"/>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Таблица знакомит с самыми известными супами и тем, когда их обычно едят.
</a:t>
            </a:r>
            <a:endParaRPr lang="en-US" sz="1200"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FFFFFF"/>
                </a:solidFill>
                <a:latin typeface="Arial" pitchFamily="34" charset="0"/>
                <a:ea typeface="Arial" pitchFamily="34" charset="-122"/>
                <a:cs typeface="Arial" pitchFamily="34" charset="-120"/>
              </a:rPr>
              <a:t>8</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2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98225" y="1230217"/>
            <a:ext cx="3862882" cy="201066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482557" y="1230217"/>
            <a:ext cx="3862882" cy="201066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619675" y="3242473"/>
            <a:ext cx="3442500" cy="901151"/>
          </a:xfrm>
          <a:prstGeom prst="rect">
            <a:avLst/>
          </a:prstGeom>
          <a:noFill/>
          <a:ln/>
        </p:spPr>
        <p:txBody>
          <a:bodyPr wrap="square" lIns="0" tIns="0" rIns="0" bIns="0" rtlCol="0" anchor="t"/>
          <a:lstStyle/>
          <a:p>
            <a:pPr algn="l" indent="0" marL="0">
              <a:lnSpc>
                <a:spcPct val="90000"/>
              </a:lnSpc>
              <a:buNone/>
            </a:pPr>
            <a:r>
              <a:rPr lang="en-US" sz="1478" b="1" dirty="0">
                <a:solidFill>
                  <a:srgbClr val="180939"/>
                </a:solidFill>
                <a:latin typeface="Arial" pitchFamily="34" charset="0"/>
                <a:ea typeface="Arial" pitchFamily="34" charset="-122"/>
                <a:cs typeface="Arial" pitchFamily="34" charset="-120"/>
              </a:rPr>
              <a:t>Красный суп с ярким вкусом
</a:t>
            </a:r>
            <a:pPr algn="l" indent="0" marL="0">
              <a:lnSpc>
                <a:spcPct val="90000"/>
              </a:lnSpc>
              <a:buNone/>
            </a:pPr>
            <a:r>
              <a:rPr lang="en-US" sz="49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82" dirty="0">
                <a:solidFill>
                  <a:srgbClr val="180939"/>
                </a:solidFill>
                <a:latin typeface="Arial" pitchFamily="34" charset="0"/>
                <a:ea typeface="Arial" pitchFamily="34" charset="-122"/>
                <a:cs typeface="Arial" pitchFamily="34" charset="-120"/>
              </a:rPr>
              <a:t>Borscht is one of the best-known Russian soups. It has a rich red colour from beetroot and a full flavour from cabbage, potatoes and carrots. In many families it is served hot and often comes with sour cream, dill and a slice of bread.
</a:t>
            </a:r>
            <a:endParaRPr lang="en-US" sz="1478" dirty="0"/>
          </a:p>
        </p:txBody>
      </p:sp>
      <p:sp>
        <p:nvSpPr>
          <p:cNvPr id="9" name="Text 1"/>
          <p:cNvSpPr txBox="1"/>
          <p:nvPr/>
        </p:nvSpPr>
        <p:spPr>
          <a:xfrm>
            <a:off x="4710245" y="3242473"/>
            <a:ext cx="3402600" cy="901151"/>
          </a:xfrm>
          <a:prstGeom prst="rect">
            <a:avLst/>
          </a:prstGeom>
          <a:noFill/>
          <a:ln/>
        </p:spPr>
        <p:txBody>
          <a:bodyPr wrap="square" lIns="0" tIns="0" rIns="0" bIns="0" rtlCol="0" anchor="t"/>
          <a:lstStyle/>
          <a:p>
            <a:pPr algn="l" indent="0" marL="0">
              <a:lnSpc>
                <a:spcPct val="90000"/>
              </a:lnSpc>
              <a:buNone/>
            </a:pPr>
            <a:r>
              <a:rPr lang="en-US" sz="1478" b="1" dirty="0">
                <a:solidFill>
                  <a:srgbClr val="180939"/>
                </a:solidFill>
                <a:latin typeface="Arial" pitchFamily="34" charset="0"/>
                <a:ea typeface="Arial" pitchFamily="34" charset="-122"/>
                <a:cs typeface="Arial" pitchFamily="34" charset="-120"/>
              </a:rPr>
              <a:t>Блюдо для семейного стола
</a:t>
            </a:r>
            <a:pPr algn="l" indent="0" marL="0">
              <a:lnSpc>
                <a:spcPct val="90000"/>
              </a:lnSpc>
              <a:buNone/>
            </a:pPr>
            <a:r>
              <a:rPr lang="en-US" sz="493" dirty="0">
                <a:solidFill>
                  <a:srgbClr val="180939"/>
                </a:solidFill>
                <a:latin typeface="Arial" pitchFamily="34" charset="0"/>
                <a:ea typeface="Arial" pitchFamily="34" charset="-122"/>
                <a:cs typeface="Arial" pitchFamily="34" charset="-120"/>
              </a:rPr>
              <a:t>
</a:t>
            </a:r>
            <a:pPr algn="l" indent="0" marL="0">
              <a:lnSpc>
                <a:spcPct val="90000"/>
              </a:lnSpc>
              <a:buNone/>
            </a:pPr>
            <a:r>
              <a:rPr lang="en-US" sz="1182" dirty="0">
                <a:solidFill>
                  <a:srgbClr val="180939"/>
                </a:solidFill>
                <a:latin typeface="Arial" pitchFamily="34" charset="0"/>
                <a:ea typeface="Arial" pitchFamily="34" charset="-122"/>
                <a:cs typeface="Arial" pitchFamily="34" charset="-120"/>
              </a:rPr>
              <a:t>This soup is not only filling, but also very familiar in home cooking. People often eat it for lunch, and it is popular in Russia and other countries of Eastern Europe. Its simple ingredients make it easy to recognise and remember.
</a:t>
            </a:r>
            <a:endParaRPr lang="en-US" sz="1478" dirty="0"/>
          </a:p>
        </p:txBody>
      </p:sp>
      <p:sp>
        <p:nvSpPr>
          <p:cNvPr id="10" name="Text 2"/>
          <p:cNvSpPr txBox="1"/>
          <p:nvPr/>
        </p:nvSpPr>
        <p:spPr>
          <a:xfrm>
            <a:off x="398225" y="397625"/>
            <a:ext cx="66198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Borscht as a famous Russian dish
</a:t>
            </a:r>
            <a:endParaRPr lang="en-US" sz="2800" dirty="0"/>
          </a:p>
        </p:txBody>
      </p:sp>
      <p:sp>
        <p:nvSpPr>
          <p:cNvPr id="11"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9</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A typical day of eating in Britain
</a:t>
            </a:r>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200" dirty="0">
                <a:solidFill>
                  <a:srgbClr val="FFFFFF"/>
                </a:solidFill>
                <a:latin typeface="Arial" pitchFamily="34" charset="0"/>
                <a:ea typeface="Arial" pitchFamily="34" charset="-122"/>
                <a:cs typeface="Arial" pitchFamily="34" charset="-120"/>
              </a:rPr>
              <a:t>Схема показывает обычную последовательность приёмов пищи в течение дня.
</a:t>
            </a:r>
            <a:endParaRPr lang="en-US" sz="2800"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10</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88856" y="1754181"/>
            <a:ext cx="7954527" cy="233396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98425" y="397625"/>
            <a:ext cx="6621600" cy="941796"/>
          </a:xfrm>
          <a:prstGeom prst="rect">
            <a:avLst/>
          </a:prstGeom>
          <a:noFill/>
          <a:ln/>
        </p:spPr>
        <p:txBody>
          <a:bodyPr wrap="square" lIns="0" tIns="0" rIns="0" bIns="0" rtlCol="0" anchor="t"/>
          <a:lstStyle/>
          <a:p>
            <a:pPr algn="l" indent="0" marL="0">
              <a:lnSpc>
                <a:spcPct val="90000"/>
              </a:lnSpc>
              <a:buNone/>
            </a:pPr>
            <a:r>
              <a:rPr lang="en-US" sz="2797" b="1" dirty="0">
                <a:solidFill>
                  <a:srgbClr val="FFFFFF"/>
                </a:solidFill>
                <a:latin typeface="Arial" pitchFamily="34" charset="0"/>
                <a:ea typeface="Arial" pitchFamily="34" charset="-122"/>
                <a:cs typeface="Arial" pitchFamily="34" charset="-120"/>
              </a:rPr>
              <a:t>Как питаются в России в течение дня
</a:t>
            </a:r>
            <a:pPr algn="l" indent="0" marL="0">
              <a:lnSpc>
                <a:spcPct val="90000"/>
              </a:lnSpc>
              <a:buNone/>
            </a:pPr>
            <a:r>
              <a:rPr lang="en-US" sz="2797" b="1"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1199" dirty="0">
                <a:solidFill>
                  <a:srgbClr val="FFFFFF"/>
                </a:solidFill>
                <a:latin typeface="Arial" pitchFamily="34" charset="0"/>
                <a:ea typeface="Arial" pitchFamily="34" charset="-122"/>
                <a:cs typeface="Arial" pitchFamily="34" charset="-120"/>
              </a:rPr>
              <a:t>Схема основана на типичном распорядке: лёгкий завтрак, сытный обед с первым и вторым блюдом, полдник и плотный ужин.
</a:t>
            </a:r>
            <a:endParaRPr lang="en-US" sz="2797" dirty="0"/>
          </a:p>
        </p:txBody>
      </p:sp>
      <p:sp>
        <p:nvSpPr>
          <p:cNvPr id="6" name="Text 1"/>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11</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616049" y="2319337"/>
            <a:ext cx="2128385" cy="1620837"/>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Рождество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На Рождество в Британии часто подают roast turkey, stuffing, Brussels sprouts, gravy и Christmas pudding. Такой ужин обычно становится главным семейным событием года.
</a:t>
            </a:r>
            <a:endParaRPr lang="en-US" sz="1500" dirty="0"/>
          </a:p>
        </p:txBody>
      </p:sp>
      <p:sp>
        <p:nvSpPr>
          <p:cNvPr id="7" name="Text 1"/>
          <p:cNvSpPr txBox="1"/>
          <p:nvPr/>
        </p:nvSpPr>
        <p:spPr>
          <a:xfrm>
            <a:off x="3202056" y="2319337"/>
            <a:ext cx="2103577" cy="1620837"/>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Воскресный обед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Воскресный семейный обед может включать roast beef или chicken, roast potatoes и vegetables. Это спокойная традиция, когда все собираются за общим столом.
</a:t>
            </a:r>
            <a:endParaRPr lang="en-US" sz="1500" dirty="0"/>
          </a:p>
        </p:txBody>
      </p:sp>
      <p:sp>
        <p:nvSpPr>
          <p:cNvPr id="8" name="Text 2"/>
          <p:cNvSpPr txBox="1"/>
          <p:nvPr/>
        </p:nvSpPr>
        <p:spPr>
          <a:xfrm>
            <a:off x="5780367" y="2319337"/>
            <a:ext cx="2136292" cy="1620838"/>
          </a:xfrm>
          <a:prstGeom prst="rect">
            <a:avLst/>
          </a:prstGeom>
          <a:noFill/>
          <a:ln/>
        </p:spPr>
        <p:txBody>
          <a:bodyPr wrap="square" lIns="0" tIns="0" rIns="0" bIns="0" rtlCol="0" anchor="t"/>
          <a:lstStyle/>
          <a:p>
            <a:pPr algn="l" indent="0" marL="0">
              <a:lnSpc>
                <a:spcPct val="100000"/>
              </a:lnSpc>
              <a:buNone/>
            </a:pPr>
            <a:r>
              <a:rPr lang="en-US" sz="1500" b="1" dirty="0">
                <a:solidFill>
                  <a:srgbClr val="180939"/>
                </a:solidFill>
                <a:latin typeface="Arial" pitchFamily="34" charset="0"/>
                <a:ea typeface="Arial" pitchFamily="34" charset="-122"/>
                <a:cs typeface="Arial" pitchFamily="34" charset="-120"/>
              </a:rPr>
              <a:t>Семейные традиции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180939"/>
                </a:solidFill>
                <a:latin typeface="Arial" pitchFamily="34" charset="0"/>
                <a:ea typeface="Arial" pitchFamily="34" charset="-122"/>
                <a:cs typeface="Arial" pitchFamily="34" charset="-120"/>
              </a:rPr>
              <a:t>Праздничная еда в Британии связана с family time, shared table и special recipes. Эти слова помогают запомнить лексику о праздниках и совместной трапезе.
</a:t>
            </a:r>
            <a:endParaRPr lang="en-US" sz="1500" dirty="0"/>
          </a:p>
        </p:txBody>
      </p:sp>
      <p:sp>
        <p:nvSpPr>
          <p:cNvPr id="9" name="Text 3"/>
          <p:cNvSpPr txBox="1"/>
          <p:nvPr/>
        </p:nvSpPr>
        <p:spPr>
          <a:xfrm>
            <a:off x="397025" y="397625"/>
            <a:ext cx="66231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Праздничные блюда в Британии
</a:t>
            </a:r>
            <a:endParaRPr lang="en-US" sz="2800"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12</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4385" y="1160879"/>
            <a:ext cx="400561" cy="457784"/>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2857413" y="1160879"/>
            <a:ext cx="457715" cy="457715"/>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996386" y="1160879"/>
            <a:ext cx="400501" cy="457715"/>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7098476" y="1160879"/>
            <a:ext cx="400501" cy="457715"/>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sp>
        <p:nvSpPr>
          <p:cNvPr id="15"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Праздничные блюда в России
</a:t>
            </a:r>
            <a:endParaRPr lang="en-US" sz="2800" dirty="0"/>
          </a:p>
        </p:txBody>
      </p:sp>
      <p:sp>
        <p:nvSpPr>
          <p:cNvPr id="16" name="Text 1"/>
          <p:cNvSpPr txBox="1"/>
          <p:nvPr/>
        </p:nvSpPr>
        <p:spPr>
          <a:xfrm>
            <a:off x="63033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Новый год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На Новый год на столе часто стоят салаты, закуски и сладкие блюда. Праздничный ужин получается большим и разнообразным, потому что его готовят для всей семьи.
</a:t>
            </a:r>
            <a:endParaRPr lang="en-US" sz="1300" dirty="0"/>
          </a:p>
        </p:txBody>
      </p:sp>
      <p:sp>
        <p:nvSpPr>
          <p:cNvPr id="17" name="Text 2"/>
          <p:cNvSpPr txBox="1"/>
          <p:nvPr/>
        </p:nvSpPr>
        <p:spPr>
          <a:xfrm>
            <a:off x="275544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Салат оливье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Салат Olivier остаётся одним из самых узнаваемых праздничных блюд. Его обычно подают холодным, а вкус хорошо знаком многим семьям и взрослым, и детям.
</a:t>
            </a:r>
            <a:endParaRPr lang="en-US" sz="1300" dirty="0"/>
          </a:p>
        </p:txBody>
      </p:sp>
      <p:sp>
        <p:nvSpPr>
          <p:cNvPr id="18" name="Text 3"/>
          <p:cNvSpPr txBox="1"/>
          <p:nvPr/>
        </p:nvSpPr>
        <p:spPr>
          <a:xfrm>
            <a:off x="488055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Масленица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На Масленицу главным блюдом становятся pancakes. Их подают с мёдом, вареньем, сметаной или другими добавками, и они символизируют весёлое семейное угощение.
</a:t>
            </a:r>
            <a:endParaRPr lang="en-US" sz="1300" dirty="0"/>
          </a:p>
        </p:txBody>
      </p:sp>
      <p:sp>
        <p:nvSpPr>
          <p:cNvPr id="19" name="Text 4"/>
          <p:cNvSpPr txBox="1"/>
          <p:nvPr/>
        </p:nvSpPr>
        <p:spPr>
          <a:xfrm>
            <a:off x="6989644" y="1848168"/>
            <a:ext cx="1574059" cy="2350499"/>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Домашняя выпечка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На семейных праздниках часто появляются пироги и домашние сладости. Такая еда показывает, что в русской традиции особенно ценятся тёплая атмосфера и совместный стол.
</a:t>
            </a:r>
            <a:endParaRPr lang="en-US" sz="1300" dirty="0"/>
          </a:p>
        </p:txBody>
      </p:sp>
      <p:sp>
        <p:nvSpPr>
          <p:cNvPr id="20"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13</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Школьный обзор повседневной лексики о напитках и еде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2354" b="1" dirty="0">
                <a:solidFill>
                  <a:srgbClr val="180939"/>
                </a:solidFill>
                <a:latin typeface="Arial" pitchFamily="34" charset="0"/>
                <a:ea typeface="Arial" pitchFamily="34" charset="-122"/>
                <a:cs typeface="Arial" pitchFamily="34" charset="-120"/>
              </a:rPr>
              <a:t>Напитки в британской и российской трапезе
</a:t>
            </a:r>
            <a:endParaRPr lang="en-US" sz="2354"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Напитки сопровождают не только завтрак, но и полдник, ужин и праздничный стол. Они помогают понять, как устроены привычки питания в двух странах.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Tea остаётся самым заметным символом Британии, а для России особенно важны tea, compote и kefir. По напиткам хорошо видно различие повседневных традиций.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14</a:t>
            </a:r>
            <a:endParaRPr lang="en-US"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014528" y="1081020"/>
            <a:ext cx="2809267" cy="37653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96650" y="399850"/>
            <a:ext cx="66171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Сладости и выпечка
</a:t>
            </a:r>
            <a:endParaRPr lang="en-US" sz="2800" dirty="0"/>
          </a:p>
        </p:txBody>
      </p:sp>
      <p:sp>
        <p:nvSpPr>
          <p:cNvPr id="11" name="Text 1"/>
          <p:cNvSpPr txBox="1"/>
          <p:nvPr/>
        </p:nvSpPr>
        <p:spPr>
          <a:xfrm>
            <a:off x="535600" y="1453375"/>
            <a:ext cx="2309700" cy="1248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Британские десерты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50" dirty="0">
                <a:solidFill>
                  <a:srgbClr val="000000"/>
                </a:solidFill>
                <a:latin typeface="Arial" pitchFamily="34" charset="0"/>
                <a:ea typeface="Arial" pitchFamily="34" charset="-122"/>
                <a:cs typeface="Arial" pitchFamily="34" charset="-120"/>
              </a:rPr>
              <a:t>В Британии любят scones, shortbread, mince pies и Victoria sponge. Эти сладости часто подают к чаю, а многие из них связаны с домашней выпечкой и праздниками.
</a:t>
            </a:r>
            <a:endParaRPr lang="en-US" sz="1000" dirty="0"/>
          </a:p>
        </p:txBody>
      </p:sp>
      <p:sp>
        <p:nvSpPr>
          <p:cNvPr id="12" name="Text 2"/>
          <p:cNvSpPr txBox="1"/>
          <p:nvPr/>
        </p:nvSpPr>
        <p:spPr>
          <a:xfrm>
            <a:off x="3375022" y="1453375"/>
            <a:ext cx="2309700" cy="12480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Русская выпечка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50" dirty="0">
                <a:solidFill>
                  <a:srgbClr val="FFFFFF"/>
                </a:solidFill>
                <a:latin typeface="Arial" pitchFamily="34" charset="0"/>
                <a:ea typeface="Arial" pitchFamily="34" charset="-122"/>
                <a:cs typeface="Arial" pitchFamily="34" charset="-120"/>
              </a:rPr>
              <a:t>В России популярны pancakes, pryaniki, buns, cheesecakes и pies. Такие блюда часто делают дома и подают к чаю, особенно когда вся семья собирается вместе.
</a:t>
            </a:r>
            <a:endParaRPr lang="en-US" sz="1000" dirty="0"/>
          </a:p>
        </p:txBody>
      </p:sp>
      <p:sp>
        <p:nvSpPr>
          <p:cNvPr id="13" name="Text 3"/>
          <p:cNvSpPr txBox="1"/>
          <p:nvPr/>
        </p:nvSpPr>
        <p:spPr>
          <a:xfrm>
            <a:off x="543549" y="3317250"/>
            <a:ext cx="2335500" cy="12480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Общее у двух кухонь
</a:t>
            </a:r>
            <a:pPr algn="l" indent="0" marL="0">
              <a:lnSpc>
                <a:spcPct val="100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850" dirty="0">
                <a:solidFill>
                  <a:srgbClr val="FFFFFF"/>
                </a:solidFill>
                <a:latin typeface="Arial" pitchFamily="34" charset="0"/>
                <a:ea typeface="Arial" pitchFamily="34" charset="-122"/>
                <a:cs typeface="Arial" pitchFamily="34" charset="-120"/>
              </a:rPr>
              <a:t>И британская, и русская традиция любят sweet food with tea. При этом отличаются тесто, начинки и способ подачи, поэтому словарь по теме очень полезен.
</a:t>
            </a:r>
            <a:endParaRPr lang="en-US" sz="1000" dirty="0"/>
          </a:p>
        </p:txBody>
      </p:sp>
      <p:sp>
        <p:nvSpPr>
          <p:cNvPr id="14" name="Text 4"/>
          <p:cNvSpPr txBox="1"/>
          <p:nvPr/>
        </p:nvSpPr>
        <p:spPr>
          <a:xfrm>
            <a:off x="3381554" y="3321950"/>
            <a:ext cx="2335500" cy="1248000"/>
          </a:xfrm>
          <a:prstGeom prst="rect">
            <a:avLst/>
          </a:prstGeom>
          <a:noFill/>
          <a:ln/>
        </p:spPr>
        <p:txBody>
          <a:bodyPr wrap="square" lIns="0" tIns="0" rIns="0" bIns="0" rtlCol="0" anchor="t"/>
          <a:lstStyle/>
          <a:p>
            <a:pPr algn="l" indent="0" marL="0">
              <a:lnSpc>
                <a:spcPct val="100000"/>
              </a:lnSpc>
              <a:buNone/>
            </a:pPr>
            <a:r>
              <a:rPr lang="en-US" sz="1000" b="1" dirty="0">
                <a:solidFill>
                  <a:srgbClr val="000000"/>
                </a:solidFill>
                <a:latin typeface="Arial" pitchFamily="34" charset="0"/>
                <a:ea typeface="Arial" pitchFamily="34" charset="-122"/>
                <a:cs typeface="Arial" pitchFamily="34" charset="-120"/>
              </a:rPr>
              <a:t>Слова для запоминания
</a:t>
            </a:r>
            <a:pPr algn="l" indent="0" marL="0">
              <a:lnSpc>
                <a:spcPct val="100000"/>
              </a:lnSpc>
              <a:buNone/>
            </a:pPr>
            <a:r>
              <a:rPr lang="en-US" sz="5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50" dirty="0">
                <a:solidFill>
                  <a:srgbClr val="000000"/>
                </a:solidFill>
                <a:latin typeface="Arial" pitchFamily="34" charset="0"/>
                <a:ea typeface="Arial" pitchFamily="34" charset="-122"/>
                <a:cs typeface="Arial" pitchFamily="34" charset="-120"/>
              </a:rPr>
              <a:t>Для 6 класса удобно выучить слова sweet, cake, biscuit, pie, bun, jam и honey. Они помогают описывать десерты простыми и понятными фразами.
</a:t>
            </a:r>
            <a:endParaRPr lang="en-US" sz="1000" dirty="0"/>
          </a:p>
        </p:txBody>
      </p:sp>
      <p:sp>
        <p:nvSpPr>
          <p:cNvPr id="15"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15</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55721" y="1836363"/>
            <a:ext cx="4724400" cy="160490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84645" y="4055250"/>
            <a:ext cx="3071400" cy="6906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Обе кухни используют простые продукты, но структура дня разная: в России суп и плотный ужин важнее, а в Британии заметнее чай и лёгкие приёмы пищи.
</a:t>
            </a:r>
            <a:endParaRPr lang="en-US" sz="1100" dirty="0"/>
          </a:p>
        </p:txBody>
      </p:sp>
      <p:sp>
        <p:nvSpPr>
          <p:cNvPr id="7" name="Text 1"/>
          <p:cNvSpPr txBox="1"/>
          <p:nvPr/>
        </p:nvSpPr>
        <p:spPr>
          <a:xfrm>
            <a:off x="3670771" y="941092"/>
            <a:ext cx="4102200" cy="339900"/>
          </a:xfrm>
          <a:prstGeom prst="rect">
            <a:avLst/>
          </a:prstGeom>
          <a:noFill/>
          <a:ln/>
        </p:spPr>
        <p:txBody>
          <a:bodyPr wrap="square" lIns="0" tIns="0" rIns="0" bIns="0" rtlCol="0" anchor="ctr"/>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Школьный обзор everyday food vocabulary
</a:t>
            </a:r>
            <a:endParaRPr lang="en-US" sz="1100" dirty="0"/>
          </a:p>
        </p:txBody>
      </p:sp>
      <p:sp>
        <p:nvSpPr>
          <p:cNvPr id="8" name="Text 2"/>
          <p:cNvSpPr txBox="1"/>
          <p:nvPr/>
        </p:nvSpPr>
        <p:spPr>
          <a:xfrm>
            <a:off x="533152" y="1457473"/>
            <a:ext cx="2768100" cy="2352600"/>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Таблица показывает, какие блюда встречаются в повседневной еде Британии и России, и помогает быстро увидеть главные отличия.
</a:t>
            </a:r>
            <a:endParaRPr lang="en-US" sz="1200" dirty="0"/>
          </a:p>
        </p:txBody>
      </p:sp>
      <p:sp>
        <p:nvSpPr>
          <p:cNvPr id="9" name="Text 3"/>
          <p:cNvSpPr txBox="1"/>
          <p:nvPr/>
        </p:nvSpPr>
        <p:spPr>
          <a:xfrm>
            <a:off x="395850" y="399850"/>
            <a:ext cx="66240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Сходства и различия двух кухонь
</a:t>
            </a:r>
            <a:endParaRPr lang="en-US" sz="2800" dirty="0"/>
          </a:p>
        </p:txBody>
      </p:sp>
      <p:sp>
        <p:nvSpPr>
          <p:cNvPr id="10"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16</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2F2F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80475" y="1335453"/>
            <a:ext cx="4104300" cy="214834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57938" y="1335453"/>
            <a:ext cx="4104300" cy="214834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56298" y="3701543"/>
            <a:ext cx="3744947" cy="481837"/>
          </a:xfrm>
          <a:prstGeom prst="rect">
            <a:avLst/>
          </a:prstGeom>
          <a:noFill/>
          <a:ln/>
        </p:spPr>
        <p:txBody>
          <a:bodyPr wrap="square" lIns="0" tIns="0" rIns="0" bIns="0" rtlCol="0" anchor="t"/>
          <a:lstStyle/>
          <a:p>
            <a:pPr algn="l" indent="0" marL="0">
              <a:lnSpc>
                <a:spcPct val="90000"/>
              </a:lnSpc>
              <a:buNone/>
            </a:pPr>
            <a:r>
              <a:rPr lang="en-US" sz="929" b="1" dirty="0">
                <a:solidFill>
                  <a:srgbClr val="FFFFFF"/>
                </a:solidFill>
                <a:latin typeface="Arial" pitchFamily="34" charset="0"/>
                <a:ea typeface="Arial" pitchFamily="34" charset="-122"/>
                <a:cs typeface="Arial" pitchFamily="34" charset="-120"/>
              </a:rPr>
              <a:t>Тёплая тарелка в холодный день
</a:t>
            </a:r>
            <a:pPr algn="l" indent="0" marL="0">
              <a:lnSpc>
                <a:spcPct val="90000"/>
              </a:lnSpc>
              <a:buNone/>
            </a:pPr>
            <a:r>
              <a:rPr lang="en-US" sz="310"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743" dirty="0">
                <a:solidFill>
                  <a:srgbClr val="FFFFFF"/>
                </a:solidFill>
                <a:latin typeface="Arial" pitchFamily="34" charset="0"/>
                <a:ea typeface="Arial" pitchFamily="34" charset="-122"/>
                <a:cs typeface="Arial" pitchFamily="34" charset="-120"/>
              </a:rPr>
              <a:t>Когда на улице холодно, особенно хочется горячего супа и чая. В России это ощущается сильнее зимой, поэтому на столе чаще появляются сытные блюда, каши, картофель и хлеб. Такая еда лучше согревает и надолго даёт чувство сытости.
</a:t>
            </a:r>
            <a:endParaRPr lang="en-US" sz="929" dirty="0"/>
          </a:p>
        </p:txBody>
      </p:sp>
      <p:sp>
        <p:nvSpPr>
          <p:cNvPr id="9" name="Text 1"/>
          <p:cNvSpPr txBox="1"/>
          <p:nvPr/>
        </p:nvSpPr>
        <p:spPr>
          <a:xfrm>
            <a:off x="4858483" y="3701543"/>
            <a:ext cx="3701541" cy="481837"/>
          </a:xfrm>
          <a:prstGeom prst="rect">
            <a:avLst/>
          </a:prstGeom>
          <a:noFill/>
          <a:ln/>
        </p:spPr>
        <p:txBody>
          <a:bodyPr wrap="square" lIns="0" tIns="0" rIns="0" bIns="0" rtlCol="0" anchor="t"/>
          <a:lstStyle/>
          <a:p>
            <a:pPr algn="l" indent="0" marL="0">
              <a:lnSpc>
                <a:spcPct val="90000"/>
              </a:lnSpc>
              <a:buNone/>
            </a:pPr>
            <a:r>
              <a:rPr lang="en-US" sz="1005" b="1" dirty="0">
                <a:solidFill>
                  <a:srgbClr val="FFFFFF"/>
                </a:solidFill>
                <a:latin typeface="Arial" pitchFamily="34" charset="0"/>
                <a:ea typeface="Arial" pitchFamily="34" charset="-122"/>
                <a:cs typeface="Arial" pitchFamily="34" charset="-120"/>
              </a:rPr>
              <a:t>Простая кухня дома
</a:t>
            </a:r>
            <a:pPr algn="l" indent="0" marL="0">
              <a:lnSpc>
                <a:spcPct val="90000"/>
              </a:lnSpc>
              <a:buNone/>
            </a:pPr>
            <a:r>
              <a:rPr lang="en-US" sz="335" dirty="0">
                <a:solidFill>
                  <a:srgbClr val="FFFFFF"/>
                </a:solidFill>
                <a:latin typeface="Arial" pitchFamily="34" charset="0"/>
                <a:ea typeface="Arial" pitchFamily="34" charset="-122"/>
                <a:cs typeface="Arial" pitchFamily="34" charset="-120"/>
              </a:rPr>
              <a:t>
</a:t>
            </a:r>
            <a:pPr algn="l" indent="0" marL="0">
              <a:lnSpc>
                <a:spcPct val="90000"/>
              </a:lnSpc>
              <a:buNone/>
            </a:pPr>
            <a:r>
              <a:rPr lang="en-US" sz="804" dirty="0">
                <a:solidFill>
                  <a:srgbClr val="FFFFFF"/>
                </a:solidFill>
                <a:latin typeface="Arial" pitchFamily="34" charset="0"/>
                <a:ea typeface="Arial" pitchFamily="34" charset="-122"/>
                <a:cs typeface="Arial" pitchFamily="34" charset="-120"/>
              </a:rPr>
              <a:t>В Британии часто выбирают baked, boiled и fried dishes, потому что их удобно готовить дома. На тарелке рядом с горячим супом может стоять тёплый ужин с мясом и овощами, а всё вместе выглядит очень привычно и по-домашнему.
</a:t>
            </a:r>
            <a:endParaRPr lang="en-US" sz="1005" dirty="0"/>
          </a:p>
        </p:txBody>
      </p:sp>
      <p:sp>
        <p:nvSpPr>
          <p:cNvPr id="10" name="Text 2"/>
          <p:cNvSpPr txBox="1"/>
          <p:nvPr/>
        </p:nvSpPr>
        <p:spPr>
          <a:xfrm>
            <a:off x="425668" y="397625"/>
            <a:ext cx="6617700" cy="3879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Как климат влияет на выбор еды
</a:t>
            </a:r>
            <a:endParaRPr lang="en-US" sz="2800" dirty="0"/>
          </a:p>
        </p:txBody>
      </p:sp>
      <p:sp>
        <p:nvSpPr>
          <p:cNvPr id="11" name="Text 3"/>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17</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1900" y="1276393"/>
            <a:ext cx="4936500" cy="2663613"/>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1800" y="4513200"/>
            <a:ext cx="3071400" cy="339900"/>
          </a:xfrm>
          <a:prstGeom prst="rect">
            <a:avLst/>
          </a:prstGeom>
          <a:noFill/>
          <a:ln/>
        </p:spPr>
        <p:txBody>
          <a:bodyPr wrap="square" lIns="0" tIns="0" rIns="0" bIns="0" rtlCol="0" anchor="ctr"/>
          <a:lstStyle/>
          <a:p>
            <a:pPr algn="l" indent="0" marL="0">
              <a:lnSpc>
                <a:spcPct val="115000"/>
              </a:lnSpc>
              <a:buNone/>
            </a:pPr>
            <a:r>
              <a:rPr lang="en-US" sz="1000" b="1" dirty="0">
                <a:solidFill>
                  <a:srgbClr val="180939"/>
                </a:solidFill>
                <a:latin typeface="Arial" pitchFamily="34" charset="0"/>
                <a:ea typeface="Arial" pitchFamily="34" charset="-122"/>
                <a:cs typeface="Arial" pitchFamily="34" charset="-120"/>
              </a:rPr>
              <a:t>Сводный школьный обзор повседневных продуктов и блюд
</a:t>
            </a:r>
            <a:endParaRPr lang="en-US" sz="1000" dirty="0"/>
          </a:p>
        </p:txBody>
      </p:sp>
      <p:sp>
        <p:nvSpPr>
          <p:cNvPr id="6" name="Text 1"/>
          <p:cNvSpPr txBox="1"/>
          <p:nvPr/>
        </p:nvSpPr>
        <p:spPr>
          <a:xfrm>
            <a:off x="390875" y="397625"/>
            <a:ext cx="6629100" cy="387900"/>
          </a:xfrm>
          <a:prstGeom prst="rect">
            <a:avLst/>
          </a:prstGeom>
          <a:noFill/>
          <a:ln/>
        </p:spPr>
        <p:txBody>
          <a:bodyPr wrap="square" lIns="0" tIns="0" rIns="0" bIns="0" rtlCol="0" anchor="t"/>
          <a:lstStyle/>
          <a:p>
            <a:pPr algn="l" indent="0" marL="0">
              <a:lnSpc>
                <a:spcPct val="90000"/>
              </a:lnSpc>
              <a:buNone/>
            </a:pPr>
            <a:r>
              <a:rPr lang="en-US" sz="2338" b="1" dirty="0">
                <a:solidFill>
                  <a:srgbClr val="180939"/>
                </a:solidFill>
                <a:latin typeface="Arial" pitchFamily="34" charset="0"/>
                <a:ea typeface="Arial" pitchFamily="34" charset="-122"/>
                <a:cs typeface="Arial" pitchFamily="34" charset="-120"/>
              </a:rPr>
              <a:t>Основные группы продуктов в двух странах
</a:t>
            </a:r>
            <a:endParaRPr lang="en-US" sz="2338" dirty="0"/>
          </a:p>
        </p:txBody>
      </p:sp>
      <p:sp>
        <p:nvSpPr>
          <p:cNvPr id="7" name="Text 2"/>
          <p:cNvSpPr txBox="1"/>
          <p:nvPr/>
        </p:nvSpPr>
        <p:spPr>
          <a:xfrm>
            <a:off x="647700" y="1518533"/>
            <a:ext cx="2584247" cy="2662941"/>
          </a:xfrm>
          <a:prstGeom prst="rect">
            <a:avLst/>
          </a:prstGeom>
          <a:noFill/>
          <a:ln/>
        </p:spPr>
        <p:txBody>
          <a:bodyPr wrap="square" lIns="0" tIns="0" rIns="0" bIns="0" rtlCol="0" anchor="ctr"/>
          <a:lstStyle/>
          <a:p>
            <a:pPr algn="l" indent="0" marL="0">
              <a:lnSpc>
                <a:spcPct val="90000"/>
              </a:lnSpc>
              <a:buNone/>
            </a:pPr>
            <a:r>
              <a:rPr lang="en-US" sz="1200" dirty="0">
                <a:solidFill>
                  <a:srgbClr val="180939"/>
                </a:solidFill>
                <a:latin typeface="Arial" pitchFamily="34" charset="0"/>
                <a:ea typeface="Arial" pitchFamily="34" charset="-122"/>
                <a:cs typeface="Arial" pitchFamily="34" charset="-120"/>
              </a:rPr>
              <a:t>В обеих кухнях заметны простые и знакомые продукты, которые легко найти дома или в школьном меню.
</a:t>
            </a:r>
            <a:endParaRPr lang="en-US" sz="1200" dirty="0"/>
          </a:p>
        </p:txBody>
      </p:sp>
      <p:sp>
        <p:nvSpPr>
          <p:cNvPr id="8" name="Text 3"/>
          <p:cNvSpPr txBox="1"/>
          <p:nvPr/>
        </p:nvSpPr>
        <p:spPr>
          <a:xfrm>
            <a:off x="3671888" y="4165341"/>
            <a:ext cx="3358200" cy="690600"/>
          </a:xfrm>
          <a:prstGeom prst="rect">
            <a:avLst/>
          </a:prstGeom>
          <a:noFill/>
          <a:ln/>
        </p:spPr>
        <p:txBody>
          <a:bodyPr wrap="square" lIns="0" tIns="0" rIns="0" bIns="0" rtlCol="0" anchor="b"/>
          <a:lstStyle/>
          <a:p>
            <a:pPr algn="l" indent="0" marL="0">
              <a:lnSpc>
                <a:spcPct val="90000"/>
              </a:lnSpc>
              <a:buNone/>
            </a:pPr>
            <a:r>
              <a:rPr lang="en-US" sz="1100" dirty="0">
                <a:solidFill>
                  <a:srgbClr val="7340F3"/>
                </a:solidFill>
                <a:latin typeface="Arial" pitchFamily="34" charset="0"/>
                <a:ea typeface="Arial" pitchFamily="34" charset="-122"/>
                <a:cs typeface="Arial" pitchFamily="34" charset="-120"/>
              </a:rPr>
              <a:t>Хлеб, картофель и чай занимают заметное место, а разница проявляется в доле супов, каш и традиционных блюд. Основа рациона остаётся очень похожей.
</a:t>
            </a:r>
            <a:endParaRPr lang="en-US" sz="1100" dirty="0"/>
          </a:p>
        </p:txBody>
      </p:sp>
      <p:sp>
        <p:nvSpPr>
          <p:cNvPr id="9" name="Text 4"/>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18</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83630" y="1424304"/>
            <a:ext cx="443700" cy="394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62820" y="1444024"/>
            <a:ext cx="443700" cy="35496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766523" y="1424304"/>
            <a:ext cx="443700" cy="394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881230" y="1410754"/>
            <a:ext cx="421500" cy="421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390650" y="397625"/>
            <a:ext cx="6629400" cy="387900"/>
          </a:xfrm>
          <a:prstGeom prst="rect">
            <a:avLst/>
          </a:prstGeom>
          <a:noFill/>
          <a:ln/>
        </p:spPr>
        <p:txBody>
          <a:bodyPr wrap="square" lIns="0" tIns="0" rIns="0" bIns="0" rtlCol="0" anchor="t"/>
          <a:lstStyle/>
          <a:p>
            <a:pPr algn="l" indent="0" marL="0">
              <a:lnSpc>
                <a:spcPct val="90000"/>
              </a:lnSpc>
              <a:buNone/>
            </a:pPr>
            <a:r>
              <a:rPr lang="en-US" sz="2800" b="1" dirty="0">
                <a:solidFill>
                  <a:srgbClr val="180939"/>
                </a:solidFill>
                <a:latin typeface="Arial" pitchFamily="34" charset="0"/>
                <a:ea typeface="Arial" pitchFamily="34" charset="-122"/>
                <a:cs typeface="Arial" pitchFamily="34" charset="-120"/>
              </a:rPr>
              <a:t>Еда как часть культуры и семьи
</a:t>
            </a:r>
            <a:endParaRPr lang="en-US" sz="2800" dirty="0"/>
          </a:p>
        </p:txBody>
      </p:sp>
      <p:sp>
        <p:nvSpPr>
          <p:cNvPr id="13" name="Text 1"/>
          <p:cNvSpPr txBox="1"/>
          <p:nvPr/>
        </p:nvSpPr>
        <p:spPr>
          <a:xfrm>
            <a:off x="583625"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Домашние привычки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Еда в обеих странах связана с домашним распорядком: завтрак, обед, ужин и небольшие перекусы помогают организовать день и делают семейную жизнь более стабильной и понятной.
</a:t>
            </a:r>
            <a:endParaRPr lang="en-US" sz="1300" dirty="0"/>
          </a:p>
        </p:txBody>
      </p:sp>
      <p:sp>
        <p:nvSpPr>
          <p:cNvPr id="14" name="Text 2"/>
          <p:cNvSpPr txBox="1"/>
          <p:nvPr/>
        </p:nvSpPr>
        <p:spPr>
          <a:xfrm>
            <a:off x="2662815"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Совместный стол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British tea time и Russian family dinner показывают, что трапеза объединяет людей. За столом обсуждают новости, делятся планами и просто проводят время вместе.
</a:t>
            </a:r>
            <a:endParaRPr lang="en-US" sz="1300" dirty="0"/>
          </a:p>
        </p:txBody>
      </p:sp>
      <p:sp>
        <p:nvSpPr>
          <p:cNvPr id="15" name="Text 3"/>
          <p:cNvSpPr txBox="1"/>
          <p:nvPr/>
        </p:nvSpPr>
        <p:spPr>
          <a:xfrm>
            <a:off x="4766518"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Традиции и память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Традиционные блюда сохраняют память о прошлом, климате и местных привычках. Поэтому слова tradition и culture особенно важны, когда мы говорим о еде.
</a:t>
            </a:r>
            <a:endParaRPr lang="en-US" sz="1300" dirty="0"/>
          </a:p>
        </p:txBody>
      </p:sp>
      <p:sp>
        <p:nvSpPr>
          <p:cNvPr id="16" name="Text 4"/>
          <p:cNvSpPr txBox="1"/>
          <p:nvPr/>
        </p:nvSpPr>
        <p:spPr>
          <a:xfrm>
            <a:off x="6870125" y="1935900"/>
            <a:ext cx="1619100" cy="1791900"/>
          </a:xfrm>
          <a:prstGeom prst="rect">
            <a:avLst/>
          </a:prstGeom>
          <a:noFill/>
          <a:ln/>
        </p:spPr>
        <p:txBody>
          <a:bodyPr wrap="square" lIns="0" tIns="0" rIns="0" bIns="0" rtlCol="0" anchor="t"/>
          <a:lstStyle/>
          <a:p>
            <a:pPr algn="l" indent="0" marL="0">
              <a:lnSpc>
                <a:spcPct val="100000"/>
              </a:lnSpc>
              <a:buNone/>
            </a:pPr>
            <a:r>
              <a:rPr lang="en-US" sz="1300" b="1" dirty="0">
                <a:solidFill>
                  <a:srgbClr val="180939"/>
                </a:solidFill>
                <a:latin typeface="Arial" pitchFamily="34" charset="0"/>
                <a:ea typeface="Arial" pitchFamily="34" charset="-122"/>
                <a:cs typeface="Arial" pitchFamily="34" charset="-120"/>
              </a:rPr>
              <a:t>Праздники и общение
</a:t>
            </a:r>
            <a:pPr algn="l" indent="0" marL="0">
              <a:lnSpc>
                <a:spcPct val="100000"/>
              </a:lnSpc>
              <a:buNone/>
            </a:pPr>
            <a:r>
              <a:rPr lang="en-US" sz="500" dirty="0">
                <a:solidFill>
                  <a:srgbClr val="180939"/>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180939"/>
                </a:solidFill>
                <a:latin typeface="Arial" pitchFamily="34" charset="0"/>
                <a:ea typeface="Arial" pitchFamily="34" charset="-122"/>
                <a:cs typeface="Arial" pitchFamily="34" charset="-120"/>
              </a:rPr>
              <a:t>Праздничные блюда делают семейные встречи ярче и теплее. Они напоминают, что еда — это не только продукты, но и общение, забота и общее настроение.
</a:t>
            </a:r>
            <a:endParaRPr lang="en-US" sz="1300" dirty="0"/>
          </a:p>
        </p:txBody>
      </p:sp>
      <p:sp>
        <p:nvSpPr>
          <p:cNvPr id="17" name="Text 5"/>
          <p:cNvSpPr txBox="1"/>
          <p:nvPr/>
        </p:nvSpPr>
        <p:spPr>
          <a:xfrm>
            <a:off x="8435340" y="4482077"/>
            <a:ext cx="326431" cy="1661993"/>
          </a:xfrm>
          <a:prstGeom prst="rect">
            <a:avLst/>
          </a:prstGeom>
          <a:noFill/>
          <a:ln/>
        </p:spPr>
        <p:txBody>
          <a:bodyPr wrap="square" lIns="0" tIns="0" rIns="0" bIns="0" rtlCol="0" anchor="t"/>
          <a:lstStyle/>
          <a:p>
            <a:pPr algn="r" indent="0" marL="0">
              <a:lnSpc>
                <a:spcPct val="100000"/>
              </a:lnSpc>
              <a:buNone/>
            </a:pPr>
            <a:r>
              <a:rPr lang="en-US" sz="1800" b="1" dirty="0">
                <a:solidFill>
                  <a:srgbClr val="000000"/>
                </a:solidFill>
                <a:latin typeface="Arial" pitchFamily="34" charset="0"/>
                <a:ea typeface="Arial" pitchFamily="34" charset="-122"/>
                <a:cs typeface="Arial" pitchFamily="34" charset="-120"/>
              </a:rPr>
              <a:t>19</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242536" y="1903505"/>
            <a:ext cx="3565955" cy="2038082"/>
          </a:xfrm>
          <a:prstGeom prst="rect">
            <a:avLst/>
          </a:prstGeom>
          <a:noFill/>
          <a:ln/>
        </p:spPr>
        <p:txBody>
          <a:bodyPr wrap="square" lIns="0" tIns="0" rIns="0" bIns="0" rtlCol="0" anchor="b"/>
          <a:lstStyle/>
          <a:p>
            <a:pPr algn="l" indent="0" marL="0">
              <a:lnSpc>
                <a:spcPct val="90000"/>
              </a:lnSpc>
              <a:buNone/>
            </a:pPr>
            <a:r>
              <a:rPr lang="en-US" sz="3600" b="1" dirty="0">
                <a:solidFill>
                  <a:srgbClr val="FFFFFF"/>
                </a:solidFill>
                <a:latin typeface="Arial" pitchFamily="34" charset="0"/>
                <a:ea typeface="Arial" pitchFamily="34" charset="-122"/>
                <a:cs typeface="Arial" pitchFamily="34" charset="-120"/>
              </a:rPr>
              <a:t>Главная мысль урока
</a:t>
            </a:r>
            <a:endParaRPr lang="en-US" sz="3600" dirty="0"/>
          </a:p>
        </p:txBody>
      </p:sp>
      <p:sp>
        <p:nvSpPr>
          <p:cNvPr id="5" name="Text 1"/>
          <p:cNvSpPr txBox="1"/>
          <p:nvPr/>
        </p:nvSpPr>
        <p:spPr>
          <a:xfrm>
            <a:off x="5327650" y="2411816"/>
            <a:ext cx="3456349" cy="1529771"/>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Британская и российская еда похожи простыми продуктами и семейными традициями, но различаются по распорядку дня и привычным блюдам. Слова по теме еды помогают говорить о жизни и культуре по-английски.
</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2026-05-30T19:18:10Z</dcterms:created>
  <dcterms:modified xsi:type="dcterms:W3CDTF">2026-05-30T19:18:10Z</dcterms:modified>
</cp:coreProperties>
</file>