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98" y="0"/>
            <a:ext cx="2968205" cy="4180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92672" y="4502319"/>
            <a:ext cx="5938500" cy="19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жизнь — сложная система, формирующая развитие общества и культуры.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3392672" y="484753"/>
            <a:ext cx="6840300" cy="341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городская жизнь — важнейшие понятия и направления
</a:t>
            </a:r>
            <a:endParaRPr lang="en-US" sz="4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32530" y="0"/>
            <a:ext cx="5758739" cy="6864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0575" y="2591575"/>
            <a:ext cx="4866600" cy="32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древности города служили центрами торговли и культуры. Сегодня в России более 110 миллионов человек живут в городах, в том числе в крупных мегаполисах — Москве, Санкт-Петербурге и Новосибирске.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5066700" cy="16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корни и масштаб современной городской жизни
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79975" y="3458325"/>
            <a:ext cx="31428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является центром бизнеса — в городе сосредоточено около 8% всех российских предприятий, что создает разнообразные рабочие места.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8181975" y="3458325"/>
            <a:ext cx="3476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востребованы специалисты в IT, образовании, медицине и творческих сферах, включая программистов, педагогов и врачей.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578100" y="3557625"/>
            <a:ext cx="3359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предлагают широкий выбор профессий для школьников и взрослых, способствуя карьерному росту и развитию навыков.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50575" y="487150"/>
            <a:ext cx="10566000" cy="13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Рынок труда и возможности для горожан
</a:t>
            </a: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157022"/>
            <a:ext cx="3681600" cy="248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8975" y="1157022"/>
            <a:ext cx="3681600" cy="248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36150" y="1157022"/>
            <a:ext cx="3681600" cy="24879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начинается с раннего подъема, завтрака дома или в кафе. Многие спешат на общественный транспорт, чтобы не опоздать на работу или учебу.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45057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Утренние будни городской семьи
</a:t>
            </a:r>
            <a:endParaRPr lang="en-US" sz="2000" dirty="0"/>
          </a:p>
        </p:txBody>
      </p:sp>
      <p:sp>
        <p:nvSpPr>
          <p:cNvPr id="12" name="Text 3"/>
          <p:cNvSpPr txBox="1"/>
          <p:nvPr/>
        </p:nvSpPr>
        <p:spPr>
          <a:xfrm>
            <a:off x="424882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Обучение, дополнительные кружки и встречи с друзьями заполняют будни. Горожане привыкли к быстрому темпу и четкому планированию времени.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24882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Интенсивный дневной график
</a:t>
            </a:r>
            <a:endParaRPr lang="en-US" sz="2000" dirty="0"/>
          </a:p>
        </p:txBody>
      </p:sp>
      <p:sp>
        <p:nvSpPr>
          <p:cNvPr id="14" name="Text 5"/>
          <p:cNvSpPr txBox="1"/>
          <p:nvPr/>
        </p:nvSpPr>
        <p:spPr>
          <a:xfrm>
            <a:off x="8036000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учебы и работы жители посещают спортзалы, культурные мероприятия или проводят время с семьей, наслаждаясь разнообразием городских возможностей.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8036000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Вечерние занятия и отдых
</a:t>
            </a:r>
            <a:endParaRPr lang="en-US" sz="2000" dirty="0"/>
          </a:p>
        </p:txBody>
      </p:sp>
      <p:sp>
        <p:nvSpPr>
          <p:cNvPr id="16" name="Text 7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жизнь школьника и взрослого в городе
</a:t>
            </a:r>
            <a:endParaRPr lang="en-US" sz="3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725" y="1237107"/>
            <a:ext cx="3682800" cy="323683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30787" y="1237107"/>
            <a:ext cx="3682800" cy="323683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10849" y="1237107"/>
            <a:ext cx="3682800" cy="323683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450575" y="5242625"/>
            <a:ext cx="36810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Москве проживает более 180 этнических групп, что создает богатую палитру культурных традиций и праздников, отражающихся в городской жизни.
</a:t>
            </a:r>
            <a:endParaRPr lang="en-US" sz="1300" dirty="0"/>
          </a:p>
        </p:txBody>
      </p:sp>
      <p:sp>
        <p:nvSpPr>
          <p:cNvPr id="12" name="Text 2"/>
          <p:cNvSpPr txBox="1"/>
          <p:nvPr/>
        </p:nvSpPr>
        <p:spPr>
          <a:xfrm>
            <a:off x="452279" y="4631700"/>
            <a:ext cx="3677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Многонациональный состав мегаполиса
</a:t>
            </a:r>
            <a:endParaRPr lang="en-US" sz="1500" dirty="0"/>
          </a:p>
        </p:txBody>
      </p:sp>
      <p:sp>
        <p:nvSpPr>
          <p:cNvPr id="13" name="Text 3"/>
          <p:cNvSpPr txBox="1"/>
          <p:nvPr/>
        </p:nvSpPr>
        <p:spPr>
          <a:xfrm>
            <a:off x="4230637" y="5242625"/>
            <a:ext cx="36810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разнообразие проявляется в кухнях, стилях одежды, магазинах и религиозных центрах, что способствует взаимному обогащению и толерантности.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232341" y="4631700"/>
            <a:ext cx="3677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культурных выражений
</a:t>
            </a:r>
            <a:endParaRPr lang="en-US" sz="1500" dirty="0"/>
          </a:p>
        </p:txBody>
      </p:sp>
      <p:sp>
        <p:nvSpPr>
          <p:cNvPr id="15" name="Text 5"/>
          <p:cNvSpPr txBox="1"/>
          <p:nvPr/>
        </p:nvSpPr>
        <p:spPr>
          <a:xfrm>
            <a:off x="8010699" y="5242625"/>
            <a:ext cx="36810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Соседство разных сообществ препятствует ксенофобии и способствует установлению культурных связей, укрепляя общественное единство.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8012403" y="4631700"/>
            <a:ext cx="3677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и обмен традициями
</a:t>
            </a:r>
            <a:endParaRPr lang="en-US" sz="1500" dirty="0"/>
          </a:p>
        </p:txBody>
      </p:sp>
      <p:sp>
        <p:nvSpPr>
          <p:cNvPr id="17" name="Text 7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91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многообразие и сосуществование в городе
</a:t>
            </a:r>
            <a:endParaRPr lang="en-US" sz="319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88575" y="21903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городах высока доступность медицинской помощи благодаря большому количеству поликлиник и больниц, что значительно улучшает качество жизни.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5599200" y="21903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Москве функционирует более 600 медицинских учреждений, включая специализированные центры и стационары с современным оборудованием.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3978100" y="44100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Аптеки и стоматологические клиники обеспечивают быстрое получение необходимых услуг и лекарств для жителей.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8319300" y="44100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Новейшие технологии и вакцины внедряются именно в мегаполисах, что способствует развитию медицины и профилактике заболеваний.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услуги и здравоохранение в городе
</a:t>
            </a:r>
            <a:endParaRPr lang="en-US" sz="3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575" y="1156168"/>
            <a:ext cx="5487000" cy="25934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4425" y="1156976"/>
            <a:ext cx="5405400" cy="25918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504425" y="4861575"/>
            <a:ext cx="54600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оснащён развитой сетью дорог и мостов, обеспечивающих движение транспорта. Московское Центральное Кольцо ежедневно обслуживает около 500 тысяч пассажиров, облегчая транспортные потоки.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04160" y="3912875"/>
            <a:ext cx="5460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Дорожные и транспортные системы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6254150" y="4861575"/>
            <a:ext cx="54054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Функционируют службы водоснабжения, электросетей и коммунальники, которые следят за комфортом и безопасностью горожан, обеспечивая жизненно важные ресурсы.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54150" y="3912875"/>
            <a:ext cx="54054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85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Жилищно-коммунальные услуги и обеспечение
</a:t>
            </a:r>
            <a:endParaRPr lang="en-US" sz="1785" dirty="0"/>
          </a:p>
        </p:txBody>
      </p:sp>
      <p:sp>
        <p:nvSpPr>
          <p:cNvPr id="12" name="Text 5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городской инфраструктуры
</a:t>
            </a:r>
            <a:endParaRPr lang="en-US" sz="3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57088" y="2521323"/>
            <a:ext cx="1877700" cy="18153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1625" y="2235046"/>
            <a:ext cx="3870000" cy="24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Одной из главных проблем городов являются пробки, снижающие среднюю скорость движения до 18 км/ч в часы пик и создающие стресс для водителей.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840375" y="2235046"/>
            <a:ext cx="3870000" cy="24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борьбы с заторами развиваются новые транспортные развязки, а также создаются пешеходные и велосипедные дорожки, стимулирующие альтернативные способы передвижения.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пробок и их решение в мегаполисах
</a:t>
            </a:r>
            <a:endParaRPr lang="en-US" sz="3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Среднее время ожидания в пробках зимой достигает 42 минут ежедневно. Основные факторы — личный транспорт и дорожные работы.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показывает, что проблемы вызваны высокими объёмами транспорта и ограничениями в городской инфраструктуре, что требует интегрированных решений.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организации дорожного движения Москвы, январь 2024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и статистика городских пробок
</a:t>
            </a:r>
            <a:endParaRPr lang="en-US" sz="3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0430" y="609600"/>
            <a:ext cx="5129140" cy="5690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6375" y="1840825"/>
            <a:ext cx="5153400" cy="4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виды и их роль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Москве функционируют 12 линий метро, обслуживающие свыше 9 миллионов пассажиров ежедневно. Автобусы и трамваи покрывают основные маршруты, обеспечивая комфорт и доступность передвижения.
</a:t>
            </a:r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Популярность альтернативных средств передвижения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последние годы активно растёт использование электросамокатов и велосипедов, что помогает снизить нагрузку на дороги и способствует экологичному транспорту.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536375" y="609600"/>
            <a:ext cx="51534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Общественный транспорт в городе
</a:t>
            </a:r>
            <a:endParaRPr lang="en-US" sz="3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450" y="1380407"/>
            <a:ext cx="11135100" cy="481723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20825" y="3208825"/>
            <a:ext cx="4864800" cy="16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Парки — это места для отдыха и массовых мероприятий, где горожане могут гулять, заниматься спортом и встречаться с друзьями. Они создают ощущение природы в урбанистической среде.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6406375" y="3208898"/>
            <a:ext cx="5262600" cy="16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Общественные пространства, такие как набережные и площади, становятся центрами культуры и развлечений. В выходные здесь проводят фестивали, концерты и спортивные тренировки для всех возрастов.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Парки и общественные пространства города
</a:t>
            </a:r>
            <a:endParaRPr lang="en-US" sz="3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57088" y="2521323"/>
            <a:ext cx="1877700" cy="18153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1625" y="2235046"/>
            <a:ext cx="3870000" cy="24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многоквартирных домах города распространены панельные и кирпичные здания, обеспечивающие жильё для большинства жителей. Они часто оснащены лифтами и системами безопасности.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840375" y="2235046"/>
            <a:ext cx="3870000" cy="24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Элитные жилые комплексы предлагают повышенный комфорт, а частный сектор на окраинах сохраняет атмосферу тишины. Средняя площадь квартиры в крупных городах составляет около 54 квадратных метров.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Городское жильё: типы, примеры и особенности
</a:t>
            </a:r>
            <a:endParaRPr lang="en-US" sz="3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725" y="1237466"/>
            <a:ext cx="5486400" cy="323611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1850" y="1237466"/>
            <a:ext cx="5486400" cy="323611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50575" y="5242625"/>
            <a:ext cx="55275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количества автомобилей и промышленных предприятий приводит к ухудшению качества воздуха и воды. В результате повышается риск заболеваний дыхательных путей и аллергий у жителей городов.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53134" y="4631700"/>
            <a:ext cx="55224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воздуха и воды: влияние на здоровье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6181700" y="5242625"/>
            <a:ext cx="55275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власти внедряют системы раздельного сбора мусора и стимулируют переработку. Это помогает уменьшить нагрузку на свалки и сохранить природные ресурсы для будущих поколений.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184259" y="4631700"/>
            <a:ext cx="55224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Муниципальные программы по переработке отходов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вызовы и пути их решения в городе
</a:t>
            </a:r>
            <a:endParaRPr lang="en-US" sz="3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57088" y="2521323"/>
            <a:ext cx="1877700" cy="18153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1625" y="2235046"/>
            <a:ext cx="3870000" cy="24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Школьники в городах имеют доступ к современным образовательным учреждениям с расширенной программой и специализированными кружками. Это помогает развивать их таланты и интересы.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840375" y="2235046"/>
            <a:ext cx="3870000" cy="24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Студенты получают возможность обучаться в ведущих вузах, посещать научные конференции и пользоваться богатой библиотечной базой, что открывает перспективы в различных областях знаний.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 наука: возможности для молодёжи
</a:t>
            </a:r>
            <a:endParaRPr lang="en-US" sz="3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0575" y="1143462"/>
            <a:ext cx="5400600" cy="52634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585300" y="1943325"/>
            <a:ext cx="5073300" cy="16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Сохраняя наследие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городе бережно сохраняют древние здания и памятники, отражающие прошлое и традиции. Их реставрация помогает поддерживать культурное пространство и привлекает туристов.
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памятники
</a:t>
            </a:r>
            <a:endParaRPr lang="en-US" sz="3200" dirty="0"/>
          </a:p>
        </p:txBody>
      </p:sp>
      <p:sp>
        <p:nvSpPr>
          <p:cNvPr id="8" name="Text 3"/>
          <p:cNvSpPr txBox="1"/>
          <p:nvPr/>
        </p:nvSpPr>
        <p:spPr>
          <a:xfrm>
            <a:off x="6585300" y="4197420"/>
            <a:ext cx="5073300" cy="16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архитектурные проекты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 появляются новые комплексы с небоскрёбами, выполненными в современных стилях и технологиях. Они символизируют развитие и инновации, отражая динамику современного урбанизма.
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5575" y="1389337"/>
            <a:ext cx="5385900" cy="480207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79875" y="1799700"/>
            <a:ext cx="5145300" cy="16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 городах построены спортивные площадки и фитнес-центры для всех возрастов, способствующие регулярным занятиям физкультурой и укреплению здоровья.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679875" y="4287215"/>
            <a:ext cx="4929000" cy="14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Ежегодно проводятся массовые спортивные мероприятия, такие как забеги и велофестивали, которые объединяют горожан и популяризируют активный образ жизни среди молодёжи.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и здоровый образ жизни в городской среде
</a:t>
            </a:r>
            <a:endParaRPr lang="en-US" sz="3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575" y="1156168"/>
            <a:ext cx="5487000" cy="25934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4425" y="1156976"/>
            <a:ext cx="5405400" cy="25918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504425" y="4861575"/>
            <a:ext cx="54600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города предлагают школьникам посещать музеи и художественные галереи с экскурсиями и мастер-классами. Это расширяет кругозор и стимулирует творческое мышление.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04160" y="3912875"/>
            <a:ext cx="5460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43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Посещение культурных центров и выставок
</a:t>
            </a:r>
            <a:endParaRPr lang="en-US" sz="1943" dirty="0"/>
          </a:p>
        </p:txBody>
      </p:sp>
      <p:sp>
        <p:nvSpPr>
          <p:cNvPr id="10" name="Text 3"/>
          <p:cNvSpPr txBox="1"/>
          <p:nvPr/>
        </p:nvSpPr>
        <p:spPr>
          <a:xfrm>
            <a:off x="6254150" y="4861575"/>
            <a:ext cx="54054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Парк аттракционов и аквапарки становятся местами семейного отдыха, где дети могут весело и безопасно провести время вместе с друзьями и родственниками.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54150" y="3912875"/>
            <a:ext cx="54054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7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Активный отдых в парках и развлекательных комплексах
</a:t>
            </a:r>
            <a:endParaRPr lang="en-US" sz="1467" dirty="0"/>
          </a:p>
        </p:txBody>
      </p:sp>
      <p:sp>
        <p:nvSpPr>
          <p:cNvPr id="12" name="Text 5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Варианты досуга для городских школьников
</a:t>
            </a:r>
            <a:endParaRPr lang="en-US" sz="3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57088" y="2521323"/>
            <a:ext cx="1877700" cy="18153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1625" y="2235046"/>
            <a:ext cx="3870000" cy="24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городах расположены известные театры и концертные залы, где проходят показы спектаклей и музыкальные выступления для широкой аудитории.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840375" y="2235046"/>
            <a:ext cx="3870000" cy="24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Бесплатные культурные события и школьные мероприятия позволяют молодёжи знакомиться с искусством, развивая интерес и творческие способности с ранних лет.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и искусство: город как центр творчества
</a:t>
            </a:r>
            <a:endParaRPr lang="en-US" sz="3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725" y="1237466"/>
            <a:ext cx="5486400" cy="323611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1850" y="1237466"/>
            <a:ext cx="5486400" cy="323611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50575" y="5242625"/>
            <a:ext cx="55275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Школьники пользуются электронными дневниками и расписаниями, а горожане — мобильными приложениями для заказа транспорта. Это повышает комфорт и эффективность повседневных дел.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53134" y="4631700"/>
            <a:ext cx="55224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Электронные сервисы в образовании и транспорте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6181700" y="5242625"/>
            <a:ext cx="55275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Сотни камер видеонаблюдения обеспечивают безопасность на улицах. Технологии умного города оптимизируют освещение, отопление и дорожное движение, улучшая качество жизни жителей.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184259" y="4631700"/>
            <a:ext cx="55224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 безопасности и «умный город»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цифровых технологий на жизнь города
</a:t>
            </a:r>
            <a:endParaRPr lang="en-US" sz="3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30325" y="2826433"/>
            <a:ext cx="6353700" cy="26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пространства продолжают развиваться благодаря технологиям и заботе о жителях. Устойчивое развитие, экология, образование и цифровизация станут ключом к комфортному и безопасному будущему городов.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30325" y="664450"/>
            <a:ext cx="8943900" cy="12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Перспективы городской жизни: вызовы и возможности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2026-05-10T16:58:31Z</dcterms:created>
  <dcterms:modified xsi:type="dcterms:W3CDTF">2026-05-10T16:58:31Z</dcterms:modified>
</cp:coreProperties>
</file>