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личности Сталина и массовые репрессии: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культа личности, репрессий и советской политической системы 1920–1950-х годов.
</a:t>
            </a:r>
            <a:endParaRPr lang="en-US" sz="3828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1920–1950-х ознаменован трансформацией СССР в тоталитарное государство с укреплением власти Сталина, массовыми репрессиями, индустриализацией и коллективизацией, а также борьбой с внутрипартийной оппозицией.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становления советского тоталитаризма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личности представлял собой идеологическое возвеличивание Сталина как незаменимого лидера через пропаганду и создание образа национального спасителя.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получил широкое распространение в период устранения внутрипартийной оппозиции и поддерживался в официальной историографии, литературе и кино.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 термин «культ личности» впервые прозвучал в 1956 году в речи Хрущёва, став ключевым для оценки сталинского режима.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культа личности и его истоки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и хроника массовых репрессий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террор 1937–1938 годов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прошли массовые аресты и расстрелы, затронувшие широкий круг граждан, в том числе партийных работников и военных. Террор охватил всю страну, служа укреплению личной власти Сталина.
</a:t>
            </a:r>
            <a:endParaRPr lang="en-US" sz="1155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против военных и интеллигенции
</a:t>
            </a:r>
            <a:pPr algn="ctr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известное дело — дело Тухачевского, в ходе которого ликвидировали значительную часть высшего командования Красной армии. Также пострадали учёные, писатели и другие представители интеллигенции.
</a:t>
            </a:r>
            <a:endParaRPr lang="en-US" sz="113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Послевоенные чистки и новые политические кампании
</a:t>
            </a:r>
            <a:pPr algn="ctr" indent="0" marL="0">
              <a:lnSpc>
                <a:spcPct val="100000"/>
              </a:lnSpc>
              <a:buNone/>
            </a:pPr>
            <a:r>
              <a:rPr lang="en-US" sz="6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произошло очередное ужесточение репрессий с «Ленинградским делом» и кампанией против «безродных космополитов», что отражало попытки контроля над политической и культурной жизнью.
</a:t>
            </a:r>
            <a:endParaRPr lang="en-US" sz="10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личности в общественной и культурной жизни
</a:t>
            </a:r>
            <a:endParaRPr lang="en-US" sz="2591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распространение образа Сталина
</a:t>
            </a:r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и памятники, цитаты и лозунги размещались повсеместно — в школах, на предприятиях и городских площадях, формируя в обществе культ поклонения лидеру.
</a:t>
            </a:r>
            <a:endParaRPr lang="en-US" sz="1241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Празднования и демонстрации в честь вождя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Организовывались регулярные шествия и митинги, особенно на дни рождения Сталина, что служило укреплению массовой поддержки и демонстрации единства вокруг лидера.
</a:t>
            </a:r>
            <a:endParaRPr lang="en-US" sz="1139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Переименование городов и интеграция в учебные программы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6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Царицын стал Сталинградом, а ряд других городов получили имена, связанные с вождём. Школьные и культурные программы включали элементы почитания Сталина.
</a:t>
            </a:r>
            <a:endParaRPr lang="en-US" sz="111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7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млн
</a:t>
            </a:r>
            <a:pPr algn="ctr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были арестованы в 1937–1938 годах в рамках массовых репрессий, охвативших различные слои общества.
</a:t>
            </a:r>
            <a:endParaRPr lang="en-US" sz="571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затронули партийных активистов, военных, интеллигенцию, национальные меньшинства и крестьянство, что привело к масштабным жертвам и лишениям.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данные НКВД СССР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Депортации национальных меньшинств: масштаб трагедии
</a:t>
            </a:r>
            <a:endParaRPr lang="en-US" sz="1975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переселение народов
</a:t>
            </a:r>
            <a:pPr algn="ctr" indent="0" marL="0">
              <a:lnSpc>
                <a:spcPct val="100000"/>
              </a:lnSpc>
              <a:buNone/>
            </a:pPr>
            <a:r>
              <a:rPr lang="en-US" sz="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1937–1949 годов под давлением советской власти были депортированы миллионы представителей национальных меньшинств, включая поляков, немцев, чеченцев и крымских татар.
</a:t>
            </a:r>
            <a:endParaRPr lang="en-US" sz="1164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Жестокие условия переселения и потери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депортаций многие люди подверглись страданиям, болезням и гибели от тяжелых условий в местах переселения, утратив гражданские права и связь с исторической родиной.
</a:t>
            </a:r>
            <a:endParaRPr lang="en-US" sz="1155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стигматизация нацменьшинств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формировало образ национальных меньшинств как подозрительных и неблагонадёжных, что оправдывало репрессии и поддерживало контроль через страх и изоляцию.
</a:t>
            </a:r>
            <a:endParaRPr lang="en-US" sz="11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Чистки устранили политическую оппозицию, укрепляя абсолютную власть Сталина и устраняя конкурентов в руководстве партии.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Внутрипартийные чистки и их последствия
</a:t>
            </a:r>
            <a:endParaRPr lang="en-US" sz="3059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над Бухариным, Каменевым и Зиновьевым явились показательными и демонстрировали жестокость режима к инакомыслящим.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 Тухачевского уничтожило значительную часть военного командования, подрывая военный потенциал страны.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альтернативных точек зрения привело к формированию монолитной однопартийной системы без внутренних проверок и сдержек.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числа заключённых ГУЛАГа, 1929–1950 гг.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заключённых резко возросло в период «Большого террора» и достигло пика к 1950 году, отражая масштаб и интенсивность репрессий.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заключённых свидетельствует о расширении репрессивной системы, направленной на подавление реальной и потенциальной оппозиции.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статистика МВД СССР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ГУЛАГ: масштабы и условия содержания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лагерей и численность заключённых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ГУЛАГ включал множество лагерей в отдалённых местах СССР с численностью заключённых свыше 2,5 миллионов к 1950 году. Лагеря располагались в районах с суровым климатом и ограниченными ресурсами.
</a:t>
            </a:r>
            <a:endParaRPr lang="en-US" sz="1716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условия жизни и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Заключённые подвергались тяжелому труду, дефициту пищи, частым эпидемиям. Ежегодная смертность доходила до 20–25%, создавая катастрофические гуманитарные последствия.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дела не только подрывали доверие среди партийных кругов, но и использовались для укрепления личной власти Сталина через устранение возможных конкурентов.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политические процессы «Дело врачей» и «Ленинградское дело» были инструментами давления на элиту, направленными на устранение влиятельных персон через ложные обвинения и страх.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затронули ученых, писателей и партийных руководителей, лишая страну важных кадров и приводя к интеллектуальному вакууму в науке и культуре, повлияв на развитие общества.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Сфабрикованные дела и судьбы элиты: репрессии высших кругов общества
</a:t>
            </a:r>
            <a:endParaRPr lang="en-US" sz="2625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тотального доносительства и агентурной сети НКВД обеспечивала постоянный контроль и быстрое подавление любых проявлений инакомыслия в обществе.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политического контроля и ограничения свобод в СССР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цензура строго регулировала всю информацию в СМИ, литературе и кинематографе, исключая любой критический взгляд и формируя однобокое восприятие реальности.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свободы были серьёзно ограничены: прослушивание телефонных разговоров, наблюдение за перепиской и запреты на выезд за границу превратили граждан в изолированных от мира людей.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чистки и массовые обыски создавали атмосферу страха и недоверия, нарушая социальные связи и подрывая моральную основу общества в целом.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методы советской пропаганды в культе личности Сталина
</a:t>
            </a:r>
            <a:endParaRPr lang="en-US" sz="1984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тиражирование образов Сталина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Портреты, скульптуры и бюсты Сталина повсеместно размещались в городах, учреждениях и школах, усиливая визуальное воздействие на население и поддерживая образ вождя как символа силы и мудрости.
</a:t>
            </a:r>
            <a:endParaRPr lang="en-US" sz="1139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 как инструмент прославления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«Падение Берлина» и «Сталинградская битва» создавали героический образ Сталина, подчеркивая его решающую роль в победе и национальном возрождении, формируя эмоциональную связь с массами.
</a:t>
            </a:r>
            <a:endParaRPr lang="en-US" sz="1072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официальная риторика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книги и стихи восхваляли вождя, а ведущие деятели культуры принимали участие в создании панегириков, что способствовало укреплению культа и подавлению критического мышления.
</a:t>
            </a:r>
            <a:endParaRPr lang="en-US" sz="11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стал ведущим художественным направлением, отвергающим авангард и другие новаторские стили, что ограничивало творческое саморазвитие авторов.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и цензура в советском искусстве и литературе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Жесткая цензура подавляла произведения, не соответствующие партийной идеологии, что приводило к опалу авторов типа Булгакова и травле Мандельштама.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Идеологическое влияние проникало во все уровни образования, включая школьные учебники, формируя у молодого поколения стандартизированное восприятие истории и культуры.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концентрировалась в руках ВКП(б) и узкого Политбюро, что исключало политическую конкуренцию и создавало острую централизованную автократию.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Верховный Совет и другие формальные органы лишь имитировали демократические институты, тогда как реальные решения принимались в закрытых партийных кругах.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Суды были подчинены исполнительной власти, что исключало независимость правосудия и делало судебную систему инструментом политического давления.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практика советской политической системы сталинской эпохи
</a:t>
            </a:r>
            <a:endParaRPr lang="en-US" sz="26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ресурсов и рабочей силы подчинялось партийным указаниям, что обуславливало жесткую политическую зависимость экономических процессов от идеологии.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Централизованное планирование пятилеток строго регламентировало экономику, при этом решения принимались без учета местных условий и зачастую неэффективны.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и индустриализация проводились насильственными методами, сопровождавшимися репрессиями против «кулаков» и репрессируемых за якобы саботаж.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политической системы на развитие экономики СССР
</a:t>
            </a:r>
            <a:endParaRPr lang="en-US" sz="2625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6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10–20 миллионов
</a:t>
            </a:r>
            <a:pPr algn="ctr" indent="0" marL="0">
              <a:lnSpc>
                <a:spcPct val="100000"/>
              </a:lnSpc>
              <a:buNone/>
            </a:pPr>
            <a:r>
              <a:rPr lang="en-US" sz="2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стали жертвами репрессий, что повлекло необратимые социальные и культурные потери
</a:t>
            </a:r>
            <a:endParaRPr lang="en-US" sz="5612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число пострадавших оценивается от 10 до 20 миллионов человек, включая погибших в ГУЛАГе и депортированных. Эти репрессии глубоко повлияли на общество и оставили длительный след.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архивные данные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1956 году Н.С. Хрущёв впервые публично осудил культ личности Сталина на XX съезде КПСС, что стало сигналом к переосмыслению советского прошлого и внутренним реформам.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Разоблачение культа личности: начало десталинизации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шаги привели к массовым реабилитациям, изменению цензурной политики и широкой общественной дискуссии, обозначив начало периода, известного как «оттепель».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 России существуют разногласия в оценке сталинской эпохи, где сочетание индустриальных достижений сопоставляется с масштабными репрессиями.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восприятие сталинизма и наследие репрессий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Социологические опросы показывают, что почти половина населения видит в Сталине положительные стороны, в то время как общественные дебаты продолжаются.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Продолжается пересмотр исторических учебников и споры о памятниках, что отражает многогранность и сложность восприятия этого исторического периода.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уроки сталинской эпохи: анализ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личности и репрессии сформировали устойчивые политические и социальные структуры СССР, повлияв на общественное сознание. Анализ этой истории важен для предотвращения повторения ошибок и осознания ответственности за национальное прошлое.
</a:t>
            </a:r>
            <a:endParaRPr lang="en-US" sz="341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2026-05-11T06:24:44Z</dcterms:created>
  <dcterms:modified xsi:type="dcterms:W3CDTF">2026-05-11T06:24:44Z</dcterms:modified>
</cp:coreProperties>
</file>