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jpeg"/><Relationship Id="rId3" Type="http://schemas.openxmlformats.org/officeDocument/2006/relationships/image" Target="../media/image-11-3.jpe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image" Target="../media/image-14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jpeg"/><Relationship Id="rId4" Type="http://schemas.openxmlformats.org/officeDocument/2006/relationships/image" Target="../media/image-16-4.png"/><Relationship Id="rId5" Type="http://schemas.openxmlformats.org/officeDocument/2006/relationships/image" Target="../media/image-16-5.jpeg"/><Relationship Id="rId6" Type="http://schemas.openxmlformats.org/officeDocument/2006/relationships/image" Target="../media/image-16-6.png"/><Relationship Id="rId7" Type="http://schemas.openxmlformats.org/officeDocument/2006/relationships/image" Target="../media/image-16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85695" y="0"/>
            <a:ext cx="505811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29275" y="206227"/>
            <a:ext cx="4158600" cy="119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Античная литература: начало европейской словесности
</a:t>
            </a:r>
            <a:endParaRPr lang="en-US" sz="3134" dirty="0"/>
          </a:p>
        </p:txBody>
      </p:sp>
      <p:sp>
        <p:nvSpPr>
          <p:cNvPr id="6" name="Text 1"/>
          <p:cNvSpPr txBox="1"/>
          <p:nvPr/>
        </p:nvSpPr>
        <p:spPr>
          <a:xfrm>
            <a:off x="229275" y="1796850"/>
            <a:ext cx="4579500" cy="155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Древние тексты, с которых началась европейская литература.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E9E9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74300" y="1257078"/>
            <a:ext cx="4567800" cy="369349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45250" y="1256725"/>
            <a:ext cx="3924300" cy="331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Античные произведения возникли в Греции и Риме, где ценили общественную жизнь, театр, состязания, право и красноречие. Их сохраняли устная передача, рукописи и школьное чтение.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Мир, в котором родилась античная литература
</a:t>
            </a:r>
            <a:endParaRPr lang="en-US" sz="2600" dirty="0"/>
          </a:p>
        </p:txBody>
      </p:sp>
      <p:sp>
        <p:nvSpPr>
          <p:cNvPr id="6" name="Text 2"/>
          <p:cNvSpPr txBox="1"/>
          <p:nvPr/>
        </p:nvSpPr>
        <p:spPr>
          <a:xfrm>
            <a:off x="85800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D3DFD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8162" y="1275937"/>
            <a:ext cx="200925" cy="267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98412" y="1275937"/>
            <a:ext cx="267900" cy="267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47931" y="3203566"/>
            <a:ext cx="301388" cy="2679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появились первые памятники античной словесности
</a:t>
            </a:r>
            <a:endParaRPr lang="en-US" sz="2600" dirty="0"/>
          </a:p>
        </p:txBody>
      </p:sp>
      <p:sp>
        <p:nvSpPr>
          <p:cNvPr id="11" name="Text 1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251675" y="1779186"/>
            <a:ext cx="4042200" cy="72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тексты долго звучали в пересказе певцов и сказителей. Так произведения легче запоминались и передавались от поколения к поколению.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781700" y="1227487"/>
            <a:ext cx="3512100" cy="3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Устное исполнение
</a:t>
            </a:r>
            <a:endParaRPr lang="en-US" sz="1200" dirty="0"/>
          </a:p>
        </p:txBody>
      </p:sp>
      <p:sp>
        <p:nvSpPr>
          <p:cNvPr id="14" name="Text 4"/>
          <p:cNvSpPr txBox="1"/>
          <p:nvPr/>
        </p:nvSpPr>
        <p:spPr>
          <a:xfrm>
            <a:off x="4649962" y="1779111"/>
            <a:ext cx="4042200" cy="72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памяти использовали постоянные эпитеты, повторы, устойчивые выражения и сцены. Эти приёмы помогали удерживать большой текст без записи.
</a:t>
            </a:r>
            <a:endParaRPr lang="en-US" sz="1100" dirty="0"/>
          </a:p>
        </p:txBody>
      </p:sp>
      <p:sp>
        <p:nvSpPr>
          <p:cNvPr id="15" name="Text 5"/>
          <p:cNvSpPr txBox="1"/>
          <p:nvPr/>
        </p:nvSpPr>
        <p:spPr>
          <a:xfrm>
            <a:off x="5215437" y="1227487"/>
            <a:ext cx="3321900" cy="3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Особая форма речи
</a:t>
            </a:r>
            <a:endParaRPr lang="en-US" sz="1200" dirty="0"/>
          </a:p>
        </p:txBody>
      </p:sp>
      <p:sp>
        <p:nvSpPr>
          <p:cNvPr id="16" name="Text 6"/>
          <p:cNvSpPr txBox="1"/>
          <p:nvPr/>
        </p:nvSpPr>
        <p:spPr>
          <a:xfrm>
            <a:off x="251675" y="3709511"/>
            <a:ext cx="8540700" cy="65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«Илиада» и «Одиссея» считаются древнейшими крупными памятниками европейской литературы. В них соединены миф, подвиг героя и мысль о ценности дома.
</a:t>
            </a:r>
            <a:endParaRPr lang="en-US" sz="1100" dirty="0"/>
          </a:p>
        </p:txBody>
      </p:sp>
      <p:sp>
        <p:nvSpPr>
          <p:cNvPr id="17" name="Text 7"/>
          <p:cNvSpPr txBox="1"/>
          <p:nvPr/>
        </p:nvSpPr>
        <p:spPr>
          <a:xfrm>
            <a:off x="781700" y="3157875"/>
            <a:ext cx="8010600" cy="3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Гомерические поэмы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74300" y="1040196"/>
            <a:ext cx="8795400" cy="199270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Гомер и героический эпос
</a:t>
            </a:r>
            <a:endParaRPr lang="en-US" sz="2600" dirty="0"/>
          </a:p>
        </p:txBody>
      </p:sp>
      <p:sp>
        <p:nvSpPr>
          <p:cNvPr id="5" name="Text 1"/>
          <p:cNvSpPr txBox="1"/>
          <p:nvPr/>
        </p:nvSpPr>
        <p:spPr>
          <a:xfrm>
            <a:off x="174300" y="3236450"/>
            <a:ext cx="4222500" cy="140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«Илиада»: война и выбор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«Илиада» показывает Троянскую войну через спор о славе, гневе и долге. Герои здесь постоянно оказываются перед трудным нравственным выбором.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4692775" y="3236450"/>
            <a:ext cx="4222500" cy="140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«Одиссея»: путь домой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«Одиссея» рассказывает о долгом возвращении Одиссея после войны. Его ждут морские опасности, чудесные встречи и испытание верности родному дому.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Античный театр: трагедия и комедия
</a:t>
            </a:r>
            <a:endParaRPr lang="en-US" sz="2600" dirty="0"/>
          </a:p>
        </p:txBody>
      </p:sp>
      <p:sp>
        <p:nvSpPr>
          <p:cNvPr id="7" name="Text 1"/>
          <p:cNvSpPr txBox="1"/>
          <p:nvPr/>
        </p:nvSpPr>
        <p:spPr>
          <a:xfrm>
            <a:off x="174300" y="1363475"/>
            <a:ext cx="7132500" cy="63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Афинский театр был частью праздников в честь Диониса и собирал множество зрителей. Спектакли помогали горожанам размышлять о жизни, законе и человеческом выборе.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174300" y="2531100"/>
            <a:ext cx="7132500" cy="63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Трагедия показывала столкновение человека с судьбой, богами или собственным решением. Эсхил, Софокл и Еврипид обращались к мифам, чтобы говорить о серьёзных вопросах.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174300" y="3657750"/>
            <a:ext cx="7132500" cy="63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Комедия, особенно у Аристофана, смеялась над политикой, войной и человеческими слабостями. Смех в ней был не только весёлым, но и поучительным.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1519" y="1433100"/>
            <a:ext cx="8505262" cy="3400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302325"/>
            <a:ext cx="8508300" cy="45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строится греческая трагедия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270000" y="819650"/>
            <a:ext cx="8508300" cy="3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событий в трагическом сюжете и роль хора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477175" y="1791300"/>
            <a:ext cx="3255300" cy="15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455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pPr algn="l" indent="0" marL="0">
              <a:lnSpc>
                <a:spcPct val="115000"/>
              </a:lnSpc>
              <a:buNone/>
            </a:pPr>
            <a:r>
              <a:rPr lang="en-US" sz="5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2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имени особенно связаны с древнегреческой лирикой и её главными темами.
</a:t>
            </a:r>
            <a:pPr algn="l" indent="0" marL="0">
              <a:lnSpc>
                <a:spcPct val="115000"/>
              </a:lnSpc>
              <a:buNone/>
            </a:pPr>
            <a:r>
              <a:rPr lang="en-US" sz="9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Античная литературная традиция: Сапфо, Алкей, Пиндар
</a:t>
            </a:r>
            <a:endParaRPr lang="en-US" sz="4556" dirty="0"/>
          </a:p>
        </p:txBody>
      </p:sp>
      <p:sp>
        <p:nvSpPr>
          <p:cNvPr id="5" name="Text 1"/>
          <p:cNvSpPr txBox="1"/>
          <p:nvPr/>
        </p:nvSpPr>
        <p:spPr>
          <a:xfrm>
            <a:off x="601725" y="1791425"/>
            <a:ext cx="2808900" cy="15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круг авторов показывает, что лирика могла говорить и о любви, и о дружбе, и о победе.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12525" y="1577960"/>
            <a:ext cx="3620400" cy="248187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8600" y="737025"/>
            <a:ext cx="8383800" cy="37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жанры античной литературы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348600" y="4644275"/>
            <a:ext cx="4640700" cy="18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обзор античной литературы, 2025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348600" y="1577225"/>
            <a:ext cx="3652200" cy="248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Жанры дополняли друг друга: одни рассказывали о героях, другие — о чувствах, третьи — о прошлом и размышлениях.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Больше всего развивались эпос и театр, но античная литература оставалась разнообразной системой жанров.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и философия как части античной литературы
</a:t>
            </a:r>
            <a:endParaRPr lang="en-US" sz="2600" dirty="0"/>
          </a:p>
        </p:txBody>
      </p:sp>
      <p:sp>
        <p:nvSpPr>
          <p:cNvPr id="5" name="Text 1"/>
          <p:cNvSpPr txBox="1"/>
          <p:nvPr/>
        </p:nvSpPr>
        <p:spPr>
          <a:xfrm>
            <a:off x="170025" y="2175250"/>
            <a:ext cx="2784000" cy="225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Геродот собрал рассказы о греко-персидских войнах и обычаях разных народов. Его труд показывает, что история может быть и рассказом, и исследованием.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180775" y="2175250"/>
            <a:ext cx="2784000" cy="225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Фукидид писал строже: он объяснял причины событий и внимательно сравнивал факты. Такой подход делает его труд похожим на серьёзный анализ прошлого.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6212200" y="2175250"/>
            <a:ext cx="2784000" cy="225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Платон выбрал форму диалога, чтобы обсуждать добро, справедливость, знание и государство. В его текстах важна не только мысль, но и сам способ разговора.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455300" y="1714961"/>
            <a:ext cx="4514400" cy="164642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авторы античной литературы и их жанры
</a:t>
            </a:r>
            <a:endParaRPr lang="en-US" sz="2600" dirty="0"/>
          </a:p>
        </p:txBody>
      </p:sp>
      <p:sp>
        <p:nvSpPr>
          <p:cNvPr id="7" name="Text 1"/>
          <p:cNvSpPr txBox="1"/>
          <p:nvPr/>
        </p:nvSpPr>
        <p:spPr>
          <a:xfrm>
            <a:off x="174000" y="1881900"/>
            <a:ext cx="36522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какие авторы закрепили основные жанры античной словесности.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174000" y="2906100"/>
            <a:ext cx="36522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из этих авторов стал образцом для своего жанра и повлиял на литературу следующих эпох.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109175" y="4637850"/>
            <a:ext cx="7869000" cy="20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9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Античная литературная традиция
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57225" y="1148263"/>
            <a:ext cx="2835600" cy="230392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37075" y="1147368"/>
            <a:ext cx="2835600" cy="230946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16900" y="1147368"/>
            <a:ext cx="2835600" cy="230946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74354" y="3538102"/>
            <a:ext cx="2820000" cy="11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9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Греческие жанры на римской почве
</a:t>
            </a:r>
            <a:pPr algn="l" indent="0" marL="0">
              <a:lnSpc>
                <a:spcPct val="115000"/>
              </a:lnSpc>
              <a:buNone/>
            </a:pPr>
            <a:r>
              <a:rPr lang="en-US" sz="12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Римские авторы многое переняли у греков: эпос, трагедию, лирику и историческое сочинение. Но в их текстах сильнее звучат темы закона, служения государству и памяти о славном прошлом.
</a:t>
            </a:r>
            <a:endParaRPr lang="en-US" sz="1179" dirty="0"/>
          </a:p>
        </p:txBody>
      </p:sp>
      <p:sp>
        <p:nvSpPr>
          <p:cNvPr id="8" name="Text 1"/>
          <p:cNvSpPr txBox="1"/>
          <p:nvPr/>
        </p:nvSpPr>
        <p:spPr>
          <a:xfrm>
            <a:off x="3169364" y="3537445"/>
            <a:ext cx="2820000" cy="11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7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Форум как школа слова
</a:t>
            </a:r>
            <a:pPr algn="l" indent="0" marL="0">
              <a:lnSpc>
                <a:spcPct val="115000"/>
              </a:lnSpc>
              <a:buNone/>
            </a:pPr>
            <a:r>
              <a:rPr lang="en-US" sz="112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римлян важны были публичная речь и убеждение слушателей. Поэтому рядом с колоннами форума особенно естественно представить свитки, статую поэта и пространство, где слово влияло на судьбы людей.
</a:t>
            </a:r>
            <a:endParaRPr lang="en-US" sz="1037" dirty="0"/>
          </a:p>
        </p:txBody>
      </p:sp>
      <p:sp>
        <p:nvSpPr>
          <p:cNvPr id="9" name="Text 2"/>
          <p:cNvSpPr txBox="1"/>
          <p:nvPr/>
        </p:nvSpPr>
        <p:spPr>
          <a:xfrm>
            <a:off x="6132641" y="3537445"/>
            <a:ext cx="2820000" cy="11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9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Энея как образ гражданина
</a:t>
            </a:r>
            <a:pPr algn="l" indent="0" marL="0">
              <a:lnSpc>
                <a:spcPct val="115000"/>
              </a:lnSpc>
              <a:buNone/>
            </a:pPr>
            <a:r>
              <a:rPr lang="en-US" sz="12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«Энеиде» Вергилий показал не только героя, но и человека долга. Через путь Энея римляне увидели собственное прошлое как историю основания Родины, а не просто миф о приключении.
</a:t>
            </a:r>
            <a:endParaRPr lang="en-US" sz="1179" dirty="0"/>
          </a:p>
        </p:txBody>
      </p:sp>
      <p:sp>
        <p:nvSpPr>
          <p:cNvPr id="10" name="Text 3"/>
          <p:cNvSpPr txBox="1"/>
          <p:nvPr/>
        </p:nvSpPr>
        <p:spPr>
          <a:xfrm>
            <a:off x="174300" y="302325"/>
            <a:ext cx="87954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Римская литература и влияние Греции
</a:t>
            </a:r>
            <a:endParaRPr lang="en-US" sz="2600" dirty="0"/>
          </a:p>
        </p:txBody>
      </p:sp>
      <p:sp>
        <p:nvSpPr>
          <p:cNvPr id="11" name="Text 4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4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Вергилий, Овидий и Гораций: три важные фигуры римской поэзии
</a:t>
            </a:r>
            <a:endParaRPr lang="en-US" sz="2245" dirty="0"/>
          </a:p>
        </p:txBody>
      </p:sp>
      <p:sp>
        <p:nvSpPr>
          <p:cNvPr id="5" name="Text 1"/>
          <p:cNvSpPr txBox="1"/>
          <p:nvPr/>
        </p:nvSpPr>
        <p:spPr>
          <a:xfrm>
            <a:off x="338150" y="1694700"/>
            <a:ext cx="40146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Вергилий создал «Энеиду» — поэму о долге, судьбе и основании Рима. В ней личные чувства героя подчинены служению будущему города и памяти о предках.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74875" y="3376500"/>
            <a:ext cx="8357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Гораций писал о мере, спокойствии и ценности настоящего мгновения. Его стихи учат видеть в жизни равновесие между радостью, дружбой и пониманием её быстротечности.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4703950" y="1693225"/>
            <a:ext cx="39300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Овидий в «Метаморфозах» собрал множество мифов о превращениях людей и богов. Его поэма показывает, как античные сюжеты могут соединяться в одно большое художественное полотно.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12525" y="1577960"/>
            <a:ext cx="3620400" cy="248187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8600" y="737025"/>
            <a:ext cx="8383800" cy="37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темы античной литературы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348600" y="4644275"/>
            <a:ext cx="4640700" cy="18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обзор по античной литературе, 2025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348600" y="1577225"/>
            <a:ext cx="3652200" cy="248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жанры по-разному выделяют темы: трагедия и эпос чаще говорят о судьбе и долге, а лирика — о чувствах, дружбе и красоте мира.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Античная литература соединяет личное и общественное: сильнее всего в ней звучат судьба и долг, но каждая тема получает свой жанр.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0700" y="1493250"/>
            <a:ext cx="267900" cy="267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82331" y="1493250"/>
            <a:ext cx="301388" cy="267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50700" y="3292425"/>
            <a:ext cx="267900" cy="2679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773875" y="3299055"/>
            <a:ext cx="318300" cy="25464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174300" y="302325"/>
            <a:ext cx="8795400" cy="65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и художественные приёмы античных авторов
</a:t>
            </a:r>
            <a:endParaRPr lang="en-US" sz="2600" dirty="0"/>
          </a:p>
        </p:txBody>
      </p:sp>
      <p:sp>
        <p:nvSpPr>
          <p:cNvPr id="12" name="Text 1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13" name="Text 2"/>
          <p:cNvSpPr txBox="1"/>
          <p:nvPr/>
        </p:nvSpPr>
        <p:spPr>
          <a:xfrm>
            <a:off x="168700" y="1944125"/>
            <a:ext cx="4320300" cy="9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Авторы часто повторяли устойчивые определения, чтобы сделать персонажей и предметы запоминающимися. Такие словосочетания помогали слушателю сразу узнавать героя или важную деталь.
</a:t>
            </a:r>
            <a:endParaRPr lang="en-US" sz="1100" dirty="0"/>
          </a:p>
        </p:txBody>
      </p:sp>
      <p:sp>
        <p:nvSpPr>
          <p:cNvPr id="14" name="Text 3"/>
          <p:cNvSpPr txBox="1"/>
          <p:nvPr/>
        </p:nvSpPr>
        <p:spPr>
          <a:xfrm>
            <a:off x="667725" y="1444700"/>
            <a:ext cx="3828300" cy="3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Постоянные эпитеты
</a:t>
            </a:r>
            <a:endParaRPr lang="en-US" sz="1200" dirty="0"/>
          </a:p>
        </p:txBody>
      </p:sp>
      <p:sp>
        <p:nvSpPr>
          <p:cNvPr id="15" name="Text 4"/>
          <p:cNvSpPr txBox="1"/>
          <p:nvPr/>
        </p:nvSpPr>
        <p:spPr>
          <a:xfrm>
            <a:off x="4716950" y="1944200"/>
            <a:ext cx="4252800" cy="9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Повторяющиеся слова, строки и готовые речевые обороты облегчали запоминание текста. Это было особенно важно, когда произведения долго передавались наизусть и читались вслух.
</a:t>
            </a:r>
            <a:endParaRPr lang="en-US" sz="1100" dirty="0"/>
          </a:p>
        </p:txBody>
      </p:sp>
      <p:sp>
        <p:nvSpPr>
          <p:cNvPr id="16" name="Text 5"/>
          <p:cNvSpPr txBox="1"/>
          <p:nvPr/>
        </p:nvSpPr>
        <p:spPr>
          <a:xfrm>
            <a:off x="5216100" y="1444800"/>
            <a:ext cx="3753600" cy="3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Повторы и формулы
</a:t>
            </a:r>
            <a:endParaRPr lang="en-US" sz="1200" dirty="0"/>
          </a:p>
        </p:txBody>
      </p:sp>
      <p:sp>
        <p:nvSpPr>
          <p:cNvPr id="17" name="Text 6"/>
          <p:cNvSpPr txBox="1"/>
          <p:nvPr/>
        </p:nvSpPr>
        <p:spPr>
          <a:xfrm>
            <a:off x="168575" y="3743375"/>
            <a:ext cx="4320300" cy="9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Античные тексты нередко обращаются к богам, героям или самому читателю. Риторические вопросы усиливают напряжение и делают речь более торжественной и выразительной.
</a:t>
            </a:r>
            <a:endParaRPr lang="en-US" sz="1100" dirty="0"/>
          </a:p>
        </p:txBody>
      </p:sp>
      <p:sp>
        <p:nvSpPr>
          <p:cNvPr id="18" name="Text 7"/>
          <p:cNvSpPr txBox="1"/>
          <p:nvPr/>
        </p:nvSpPr>
        <p:spPr>
          <a:xfrm>
            <a:off x="667725" y="3243875"/>
            <a:ext cx="3828300" cy="3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Обращения и вопросы
</a:t>
            </a:r>
            <a:endParaRPr lang="en-US" sz="1200" dirty="0"/>
          </a:p>
        </p:txBody>
      </p:sp>
      <p:sp>
        <p:nvSpPr>
          <p:cNvPr id="19" name="Text 8"/>
          <p:cNvSpPr txBox="1"/>
          <p:nvPr/>
        </p:nvSpPr>
        <p:spPr>
          <a:xfrm>
            <a:off x="4716950" y="3743375"/>
            <a:ext cx="4252800" cy="9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Авторы строили фразы так, чтобы рядом звучали противоположные образы: радость и горе, жизнь и смерть, мир и война. Такая симметрия делала текст ясным и красивым.
</a:t>
            </a:r>
            <a:endParaRPr lang="en-US" sz="1100" dirty="0"/>
          </a:p>
        </p:txBody>
      </p:sp>
      <p:sp>
        <p:nvSpPr>
          <p:cNvPr id="20" name="Text 9"/>
          <p:cNvSpPr txBox="1"/>
          <p:nvPr/>
        </p:nvSpPr>
        <p:spPr>
          <a:xfrm>
            <a:off x="5216100" y="3243876"/>
            <a:ext cx="3753600" cy="3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Контраст и симметрия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1519" y="1433100"/>
            <a:ext cx="8505262" cy="3400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302325"/>
            <a:ext cx="8508300" cy="45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античный текст дошёл до современности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270000" y="819650"/>
            <a:ext cx="8508300" cy="3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античного произведения от устного предания до школьного и культурного наследия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2000" y="1244852"/>
            <a:ext cx="2692800" cy="213004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09200" y="1244852"/>
            <a:ext cx="2692800" cy="213004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225600" y="1244852"/>
            <a:ext cx="2692800" cy="2130047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74300" y="302325"/>
            <a:ext cx="8795400" cy="59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Античные сюжеты в искусстве и культуре
</a:t>
            </a:r>
            <a:endParaRPr lang="en-US" sz="2600" dirty="0"/>
          </a:p>
        </p:txBody>
      </p:sp>
      <p:sp>
        <p:nvSpPr>
          <p:cNvPr id="10" name="Text 1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342000" y="3417449"/>
            <a:ext cx="26928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Троянская война на картинах и сцене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342000" y="3780050"/>
            <a:ext cx="2692800" cy="94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Троянской войны вдохновляла художников, драматургов и композиторов на протяжении многих веков. На вазах, полотнах и в театральных постановках можно увидеть Ахилла, Гектора и богов, наблюдающих за битвой.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6109200" y="3417449"/>
            <a:ext cx="26928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Орфей, Геракл и мир античных символов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6109200" y="3780050"/>
            <a:ext cx="2692800" cy="94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Сюжеты об Орфее, Геракле и богах Олимпа легко узнаются в скульптуре, музыке и современной книге. Они стали частью общего культурного языка, который соединяет древность и сегодняшнее искусство.
</a:t>
            </a:r>
            <a:endParaRPr lang="en-US" sz="1000" dirty="0"/>
          </a:p>
        </p:txBody>
      </p:sp>
      <p:sp>
        <p:nvSpPr>
          <p:cNvPr id="15" name="Text 6"/>
          <p:cNvSpPr txBox="1"/>
          <p:nvPr/>
        </p:nvSpPr>
        <p:spPr>
          <a:xfrm>
            <a:off x="3225600" y="3417449"/>
            <a:ext cx="26928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Одиссей, Эней и путь героя
</a:t>
            </a:r>
            <a:endParaRPr lang="en-US" sz="1200" dirty="0"/>
          </a:p>
        </p:txBody>
      </p:sp>
      <p:sp>
        <p:nvSpPr>
          <p:cNvPr id="16" name="Text 7"/>
          <p:cNvSpPr txBox="1"/>
          <p:nvPr/>
        </p:nvSpPr>
        <p:spPr>
          <a:xfrm>
            <a:off x="3225600" y="3780050"/>
            <a:ext cx="2692800" cy="94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Образы Одиссея и Энея напоминают о дороге, испытаниях и верности цели. В литературе, кино и даже в названиях проектов эти герои помогают рассказать о смелости, находчивости и ответственности за свой выбор.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11271" y="1340425"/>
            <a:ext cx="4721458" cy="1923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греческой и римской литературных традиций
</a:t>
            </a:r>
            <a:endParaRPr lang="en-US" sz="2600" dirty="0"/>
          </a:p>
        </p:txBody>
      </p:sp>
      <p:sp>
        <p:nvSpPr>
          <p:cNvPr id="5" name="Text 1"/>
          <p:cNvSpPr txBox="1"/>
          <p:nvPr/>
        </p:nvSpPr>
        <p:spPr>
          <a:xfrm>
            <a:off x="174300" y="4637850"/>
            <a:ext cx="7803900" cy="20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9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обзор по античной литературе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174300" y="3498100"/>
            <a:ext cx="4262100" cy="9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чем отличаются две традиции и что их объединяет.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4707625" y="3498100"/>
            <a:ext cx="4262100" cy="8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Рим продолжил греческие формы, но сделал главнее тему службы государству и исторической ответственности.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античная литература изучается в 9 классе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174300" y="1139550"/>
            <a:ext cx="6442200" cy="6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Античные тексты показывают, откуда возникли многие европейские жанры и образы. Они помогают увидеть, как устроены эпос, трагедия, комедия и историческое повествование.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174300" y="2020347"/>
            <a:ext cx="6442200" cy="6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примерах героев ученики учатся различать долг, честь, свободу выбора и ошибку. Такие сравнения развивают умение внимательно читать текст и понимать поступки персонажей.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174300" y="2916518"/>
            <a:ext cx="6442200" cy="6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Античные сюжеты легко узнаются в кино, живописи, книгах и устойчивых выражениях. Это делает старинные тексты ближе и помогает заметить связь прошлого с настоящим.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174300" y="3838277"/>
            <a:ext cx="6442200" cy="6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античности готовит к чтению более сложной классической литературы. Оно учит видеть традицию, сравнивать произведения и понимать, как развивается мировая культура.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12525" y="1577960"/>
            <a:ext cx="3620400" cy="248187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8600" y="737025"/>
            <a:ext cx="8383800" cy="37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Хронология античной литературы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348600" y="4644275"/>
            <a:ext cx="4640700" cy="18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обзор по античной литературе, 2025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348600" y="1577225"/>
            <a:ext cx="3652200" cy="248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этап связан не только с датами, но и с изменением культурных центров: от греческих полисов к Риму и затем к поздней античности.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Античная литература развивалась постепенно: сначала эпос, затем театр, философия и история, а позже — римская поэзия и переход к новому времени.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D3DFD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1550" y="2433750"/>
            <a:ext cx="4095900" cy="161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Античная литература подарила Европе главные жанры, героев и темы, которые живут до сих пор. Её изучение помогает понимать культуру, историю и силу художественного слова.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411550" y="464275"/>
            <a:ext cx="8240100" cy="7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Античная литература: начало большой традиции
</a:t>
            </a:r>
            <a:endParaRPr lang="en-US" sz="2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2026-05-23T02:54:09Z</dcterms:created>
  <dcterms:modified xsi:type="dcterms:W3CDTF">2026-05-23T02:54:09Z</dcterms:modified>
</cp:coreProperties>
</file>