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D64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территории и административно-территориальное деление России
</a:t>
            </a:r>
            <a:pPr algn="ctr" indent="0" marL="0">
              <a:lnSpc>
                <a:spcPct val="100000"/>
              </a:lnSpc>
              <a:buNone/>
            </a:pPr>
            <a:r>
              <a:rPr lang="en-US" sz="55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территории России — это путь освоения, объединения и управления огромным пространством.
</a:t>
            </a:r>
            <a:pPr algn="ctr" indent="0" marL="0">
              <a:lnSpc>
                <a:spcPct val="100000"/>
              </a:lnSpc>
              <a:buNone/>
            </a:pPr>
            <a:r>
              <a:rPr lang="en-US" sz="3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12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681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географу важно изучать территорию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помогает понять, как природные условия, хозяйство и государственные решения вместе формируют пространство страны. На примере России особенно видно, что размеры, расселение и ресурсы напрямую влияют на устройство управления.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формирования территории государства
</a:t>
            </a:r>
            <a:endParaRPr lang="en-US" sz="3652" dirty="0"/>
          </a:p>
        </p:txBody>
      </p:sp>
      <p:sp>
        <p:nvSpPr>
          <p:cNvPr id="9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581325" y="3585050"/>
            <a:ext cx="4647900" cy="25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заселение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первых этапах формируются очаги расселения, хозяйства и связи между землями. Именно они создают основу будущего государства и его пространственного единства.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7260250" y="3585050"/>
            <a:ext cx="4647900" cy="25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границ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присоединяет новые земли, осваивает окраины и выходит к стратегически важным районам. Для России это особенно связано с Поволжьем, Уралом, Сибирью и Дальним Востоком.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4256375" y="7280275"/>
            <a:ext cx="46479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земель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Разрозненные территории постепенно включаются в общую политическую систему. Усиливается власть центра, закрепляются связи между регионами и создаются устойчивые пути сообщения.
</a:t>
            </a:r>
            <a:endParaRPr lang="en-US" sz="3000" dirty="0"/>
          </a:p>
        </p:txBody>
      </p:sp>
      <p:sp>
        <p:nvSpPr>
          <p:cNvPr id="13" name="Text 5"/>
          <p:cNvSpPr txBox="1"/>
          <p:nvPr/>
        </p:nvSpPr>
        <p:spPr>
          <a:xfrm>
            <a:off x="10154450" y="7280275"/>
            <a:ext cx="4647900" cy="26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Юридическое закрепление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фактического освоения территория получает официальное оформление: устанавливаются границы, вводятся нормы управления и определяется статус новых земель.
</a:t>
            </a:r>
            <a:endParaRPr lang="en-US" sz="2933" dirty="0"/>
          </a:p>
        </p:txBody>
      </p:sp>
      <p:sp>
        <p:nvSpPr>
          <p:cNvPr id="14" name="Text 6"/>
          <p:cNvSpPr txBox="1"/>
          <p:nvPr/>
        </p:nvSpPr>
        <p:spPr>
          <a:xfrm>
            <a:off x="13106175" y="3585050"/>
            <a:ext cx="4647900" cy="25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и новые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5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1917 года, в период СССР и после 1991 года карта страны заметно менялась. Эти изменения отразили крупные политические перестройки и смену государственного устройства.
</a:t>
            </a:r>
            <a:endParaRPr lang="en-US" sz="29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рубежи как основа границ
</a:t>
            </a:r>
            <a:endParaRPr lang="en-US" sz="5000" dirty="0"/>
          </a:p>
        </p:txBody>
      </p:sp>
      <p:sp>
        <p:nvSpPr>
          <p:cNvPr id="11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моря
</a:t>
            </a:r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водные рубежи часто становятся удобной линией границы: их легче распознавать на местности и использовать для ориентирования, хотя хозяйственные связи нередко продолжаются по обе стороны.
</a:t>
            </a:r>
            <a:endParaRPr lang="en-US" sz="2414" dirty="0"/>
          </a:p>
        </p:txBody>
      </p:sp>
      <p:sp>
        <p:nvSpPr>
          <p:cNvPr id="12" name="Text 3"/>
          <p:cNvSpPr txBox="1"/>
          <p:nvPr/>
        </p:nvSpPr>
        <p:spPr>
          <a:xfrm>
            <a:off x="68340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как барьер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Уральские горы и Кавказ выступают естественными препятствиями для перемещения и во многом задают направление пространственного разделения, но не полностью совпадают с расселением населения.
</a:t>
            </a:r>
            <a:endParaRPr lang="en-US" sz="2401" dirty="0"/>
          </a:p>
        </p:txBody>
      </p:sp>
      <p:sp>
        <p:nvSpPr>
          <p:cNvPr id="13" name="Text 4"/>
          <p:cNvSpPr txBox="1"/>
          <p:nvPr/>
        </p:nvSpPr>
        <p:spPr>
          <a:xfrm>
            <a:off x="68340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Труднодоступные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Болота, лесные массивы и другие сложные природные зоны тоже могут выполнять пограничную функцию, поскольку затрудняют постоянное освоение, контроль и быстрое передвижение.
</a:t>
            </a:r>
            <a:endParaRPr lang="en-US" sz="2461" dirty="0"/>
          </a:p>
        </p:txBody>
      </p:sp>
      <p:sp>
        <p:nvSpPr>
          <p:cNvPr id="14" name="Text 5"/>
          <p:cNvSpPr txBox="1"/>
          <p:nvPr/>
        </p:nvSpPr>
        <p:spPr>
          <a:xfrm>
            <a:off x="683400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природных границ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рубежи полезны для обороны, однако они не всегда учитывают исторические связи народов, транспортные маршруты и экономическое взаимодействие регионов.
</a:t>
            </a:r>
            <a:endParaRPr lang="en-US" sz="246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 точные площади, а общий масштаб пространственного роста и смены конфигурации страны в разные эпохи.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быстрый рост связан с ранним новым временем; в XX веке преобладали уже не столько расширение, сколько политико-территориальные изменения.
</a:t>
            </a:r>
            <a:endParaRPr lang="en-US" sz="2302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территории России по историческим этапам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историческим этапам формирования территории России
</a:t>
            </a:r>
            <a:endParaRPr lang="en-US" sz="145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800" y="2977081"/>
            <a:ext cx="711300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00950" y="2977081"/>
            <a:ext cx="711300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90100" y="2997931"/>
            <a:ext cx="753300" cy="669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21250" y="2977081"/>
            <a:ext cx="711300" cy="711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10400" y="3031411"/>
            <a:ext cx="753300" cy="60264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территориального расширения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4698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4698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новых земель давало доступ к пушнине, полезным ископаемым, лесу и другим богатствам. Экономический интерес нередко становился одним из главных стимулов продвижения государства.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397995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397995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территории позволяло отодвигать границы дальше от центра, создавать защитную глубину и уменьшать угрозу внезапных нападений на важные районы страны.
</a:t>
            </a:r>
            <a:endParaRPr lang="en-US" sz="2400" dirty="0"/>
          </a:p>
        </p:txBody>
      </p:sp>
      <p:sp>
        <p:nvSpPr>
          <p:cNvPr id="14" name="Text 6"/>
          <p:cNvSpPr txBox="1"/>
          <p:nvPr/>
        </p:nvSpPr>
        <p:spPr>
          <a:xfrm>
            <a:off x="74901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морям
</a:t>
            </a:r>
            <a:endParaRPr lang="en-US" sz="2800" dirty="0"/>
          </a:p>
        </p:txBody>
      </p:sp>
      <p:sp>
        <p:nvSpPr>
          <p:cNvPr id="15" name="Text 7"/>
          <p:cNvSpPr txBox="1"/>
          <p:nvPr/>
        </p:nvSpPr>
        <p:spPr>
          <a:xfrm>
            <a:off x="74901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Балтийскому, Чёрному и другим морям усиливал внешнюю торговлю, связь с зарубежными странами и развитие флота, что особенно важно для крупного государства.
</a:t>
            </a:r>
            <a:endParaRPr lang="en-US" sz="2400" dirty="0"/>
          </a:p>
        </p:txBody>
      </p:sp>
      <p:sp>
        <p:nvSpPr>
          <p:cNvPr id="16" name="Text 8"/>
          <p:cNvSpPr txBox="1"/>
          <p:nvPr/>
        </p:nvSpPr>
        <p:spPr>
          <a:xfrm>
            <a:off x="1100025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
</a:t>
            </a:r>
            <a:endParaRPr lang="en-US" sz="2800" dirty="0"/>
          </a:p>
        </p:txBody>
      </p:sp>
      <p:sp>
        <p:nvSpPr>
          <p:cNvPr id="17" name="Text 9"/>
          <p:cNvSpPr txBox="1"/>
          <p:nvPr/>
        </p:nvSpPr>
        <p:spPr>
          <a:xfrm>
            <a:off x="1100025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речными и сухопутными маршрутами помогал укреплять экономические связи, собирать налоги и включать новые территории в общую систему обмена.
</a:t>
            </a:r>
            <a:endParaRPr lang="en-US" sz="2400" dirty="0"/>
          </a:p>
        </p:txBody>
      </p:sp>
      <p:sp>
        <p:nvSpPr>
          <p:cNvPr id="18" name="Text 10"/>
          <p:cNvSpPr txBox="1"/>
          <p:nvPr/>
        </p:nvSpPr>
        <p:spPr>
          <a:xfrm>
            <a:off x="145104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единство
</a:t>
            </a:r>
            <a:endParaRPr lang="en-US" sz="2800" dirty="0"/>
          </a:p>
        </p:txBody>
      </p:sp>
      <p:sp>
        <p:nvSpPr>
          <p:cNvPr id="19" name="Text 11"/>
          <p:cNvSpPr txBox="1"/>
          <p:nvPr/>
        </p:nvSpPr>
        <p:spPr>
          <a:xfrm>
            <a:off x="145104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Присоединение земель способствовало укреплению централизованной власти, упорядочивало управление и соединяло разные регионы в более целостное государственное пространство.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территория включалась в состав государства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последовательность освоения и административного оформления новых земель.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064597"/>
            <a:ext cx="10121400" cy="400390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административно-территориального деления России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деления распределяет обязанности между центром, регионами и муниципалитетами, чтобы управление было ближе к задачам каждого масштаба.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ниже уровень, тем ближе он к повседневным нуждам населения; чем выше — тем шире круг общегосударственных решений.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РФ; общие сведения об административно-территориальном устройстве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показывает масштаб и сложность управления страной: разные типы субъектов сочетают общие федеральные правила и собственные особенности территорий.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89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субъектов входит в состав Российской Федерации и образует её федеративную структуру.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Российской Федерации; актуальное конституционное устройство РФ
</a:t>
            </a:r>
            <a:endParaRPr lang="en-US" sz="2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Муниципальный уровень: районы, города и поселения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2199250" y="3010050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людям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Муниципальный уровень решает вопросы, с которыми жители сталкиваются ежедневно: состояние дорог, освещение улиц, благоустройство дворов и работа коммунальных служб.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2199250" y="6289071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местных различий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Муниципальные границы помогают учитывать численность населения, плотность застройки, особенности хозяйства и природные условия, которые сильно различаются даже внутри одного региона.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10879500" y="3010050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инфраструктура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организуются школа, библиотека, учреждения культуры и часть местных социальных услуг, поэтому качество жизни часто ощущается прежде всего на муниципальном уровне.
</a:t>
            </a:r>
            <a:endParaRPr lang="en-US" sz="3000" dirty="0"/>
          </a:p>
        </p:txBody>
      </p:sp>
      <p:sp>
        <p:nvSpPr>
          <p:cNvPr id="13" name="Text 5"/>
          <p:cNvSpPr txBox="1"/>
          <p:nvPr/>
        </p:nvSpPr>
        <p:spPr>
          <a:xfrm>
            <a:off x="10879500" y="6289071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власти и 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Муниципалитеты делают управление более понятным и доступным: жители могут влиять на решения ближе к месту проживания и быстрее получать обратную связь от власти.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Огромные расстояния между населенными пунктами усложняют транспорт и управление, особенно в северных и восточных регионах с редкой сетью дорог и поселений.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Субъекты востока и Севера заметно превосходят по площади большинство регионов европейской части, что отражает неравномерность освоения страны.
</a:t>
            </a:r>
            <a:endParaRPr lang="en-US" sz="2302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субъекты России по площади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ЕМИСС, Росстат; площадь субъектов Российской Федерации
</a:t>
            </a:r>
            <a:endParaRPr lang="en-US" sz="145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3550" y="6533610"/>
            <a:ext cx="16931100" cy="3753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расселения и управления территорией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53185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24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европейской части страны сосредоточены крупнейшие города, промышленность и основные транспортные узлы. Здесь плотность населения выше, а управленческие и хозяйственные связи формируются значительно быстрее.
</a:t>
            </a:r>
            <a:endParaRPr lang="en-US" sz="2476" dirty="0"/>
          </a:p>
        </p:txBody>
      </p:sp>
      <p:sp>
        <p:nvSpPr>
          <p:cNvPr id="12" name="Text 3"/>
          <p:cNvSpPr txBox="1"/>
          <p:nvPr/>
        </p:nvSpPr>
        <p:spPr>
          <a:xfrm>
            <a:off x="5272576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и Дальний Восток
</a:t>
            </a:r>
            <a:pPr algn="l" indent="0" marL="0">
              <a:lnSpc>
                <a:spcPct val="100000"/>
              </a:lnSpc>
              <a:buNone/>
            </a:pPr>
            <a:r>
              <a:rPr lang="en-US" sz="24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территории занимают огромную площадь, но заселены редко. Низкая плотность населения увеличивает расстояния между поселениями и делает строительство инфраструктуры особенно дорогим и сложным.
</a:t>
            </a:r>
            <a:endParaRPr lang="en-US" sz="2410" dirty="0"/>
          </a:p>
        </p:txBody>
      </p:sp>
      <p:sp>
        <p:nvSpPr>
          <p:cNvPr id="13" name="Text 4"/>
          <p:cNvSpPr txBox="1"/>
          <p:nvPr/>
        </p:nvSpPr>
        <p:spPr>
          <a:xfrm>
            <a:off x="9497508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услуг
</a:t>
            </a:r>
            <a:pPr algn="l" indent="0" marL="0">
              <a:lnSpc>
                <a:spcPct val="100000"/>
              </a:lnSpc>
              <a:buNone/>
            </a:pPr>
            <a:r>
              <a:rPr lang="en-US" sz="24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Разреженное расселение влияет на работу школ, больниц и служб экстренной помощи. Для удалённых районов особенно важны мобильные формы обслуживания, спутниковая связь и транспортная доступность.
</a:t>
            </a:r>
            <a:endParaRPr lang="en-US" sz="2476" dirty="0"/>
          </a:p>
        </p:txBody>
      </p:sp>
      <p:sp>
        <p:nvSpPr>
          <p:cNvPr id="14" name="Text 5"/>
          <p:cNvSpPr txBox="1"/>
          <p:nvPr/>
        </p:nvSpPr>
        <p:spPr>
          <a:xfrm>
            <a:off x="13722492" y="3444168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нужна карта
</a:t>
            </a:r>
            <a:pPr algn="l" indent="0" marL="0">
              <a:lnSpc>
                <a:spcPct val="100000"/>
              </a:lnSpc>
              <a:buNone/>
            </a:pPr>
            <a:r>
              <a:rPr lang="en-US" sz="24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плотности населения помогает увидеть, где управление территориями требует особых решений. Она показывает, что одинаковые административные нормы на разных пространствах дают разные практические результаты.
</a:t>
            </a:r>
            <a:endParaRPr lang="en-US" sz="247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1243650" y="749500"/>
            <a:ext cx="158007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административные реформы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333375" y="4918725"/>
            <a:ext cx="5833500" cy="193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век: губернии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Петровские и последующие реформы создали губернскую систему, которая упорядочила управление огромной территорией и усилила контроль центра над регионами.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5080625" y="7674725"/>
            <a:ext cx="58335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век: укрепление сети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Административная сеть стала более устойчивой: развивались уезды, губернии и областные единицы, а управление всё теснее связывалось с хозяйственным развитием.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1775" y="5963550"/>
            <a:ext cx="58335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СССР: новая 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края, области, автономные республики и округа. При делении территорий учитывались национальный состав, промышленность, транспорт и особенности расселения.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11871125" y="4185824"/>
            <a:ext cx="58335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1990-х: федеративная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субъектов Федерации возросла, а современное деление стало сочетать исторические, национальные и экономические признаки в единой правовой системе.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федерального центра к местному уровню власти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распределение полномочий от общегосударственных решений к задачам конкретного населённого пункта.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2947231"/>
            <a:ext cx="10121400" cy="400390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сложности крупного территориального государства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масштаб страны одновременно даёт стратегические преимущества и создаёт серьёзные управленческие издержки.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территория, тем шире ресурсные и геополитические возможности, но тем выше цена транспорта, связи и выравнивания развития.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географии России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Правовой статус региона не определяет автоматически его размеры, населённость или степень урбанизации: у разных типов субъектов эти показатели заметно расходятся.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статусов отражает исторические и политические особенности страны, а не только численность населения или площадь территории.
</a:t>
            </a:r>
            <a:endParaRPr lang="en-US" sz="2302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Административное деление и население по типам территорий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Российской Федерации; официальная структура субъектов РФ
</a:t>
            </a:r>
            <a:endParaRPr lang="en-US" sz="145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состав и территориальная организация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расселение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Административные границы нередко учитывают, как на территории исторически расселялись народы. Поэтому карта регионов России сохраняет следы прежних этнокультурных и хозяйственных связей.
</a:t>
            </a:r>
            <a:endParaRPr lang="en-US" sz="2461" dirty="0"/>
          </a:p>
        </p:txBody>
      </p:sp>
      <p:sp>
        <p:nvSpPr>
          <p:cNvPr id="11" name="Text 3"/>
          <p:cNvSpPr txBox="1"/>
          <p:nvPr/>
        </p:nvSpPr>
        <p:spPr>
          <a:xfrm>
            <a:off x="130835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Республики и языки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республиках особое значение имеют государственные языки, традиции и символика. Это помогает сохранять культурную самобытность при участии в общей системе федеративного государства.
</a:t>
            </a:r>
            <a:endParaRPr lang="en-US" sz="2338" dirty="0"/>
          </a:p>
        </p:txBody>
      </p:sp>
      <p:sp>
        <p:nvSpPr>
          <p:cNvPr id="12" name="Text 4"/>
          <p:cNvSpPr txBox="1"/>
          <p:nvPr/>
        </p:nvSpPr>
        <p:spPr>
          <a:xfrm>
            <a:off x="192085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Автономные округа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Автономные округа создавались там, где компактно проживали коренные малочисленные народы. Такой статус позволяет сочетать местные интересы с общими законами страны.
</a:t>
            </a:r>
            <a:endParaRPr lang="en-US" sz="2461" dirty="0"/>
          </a:p>
        </p:txBody>
      </p:sp>
      <p:sp>
        <p:nvSpPr>
          <p:cNvPr id="13" name="Text 5"/>
          <p:cNvSpPr txBox="1"/>
          <p:nvPr/>
        </p:nvSpPr>
        <p:spPr>
          <a:xfrm>
            <a:off x="2520825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правовое поле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различия в статусе и культурных особенностях, все субъекты подчиняются Конституции Российской Федерации и действуют в рамках единой государственной системы.
</a:t>
            </a:r>
            <a:endParaRPr lang="en-US" sz="246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3550" y="6533610"/>
            <a:ext cx="16931100" cy="3753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карта России как результат исторического развития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53185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Многовековое расширение
</a:t>
            </a:r>
            <a:pPr algn="l" indent="0" marL="0">
              <a:lnSpc>
                <a:spcPct val="100000"/>
              </a:lnSpc>
              <a:buNone/>
            </a:pPr>
            <a:r>
              <a:rPr lang="en-US" sz="24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границы формировались постепенно: через освоение новых земель, присоединение территорий и политические реформы. Поэтому карта страны хранит следы разных исторических эпох.
</a:t>
            </a:r>
            <a:endParaRPr lang="en-US" sz="2410" dirty="0"/>
          </a:p>
        </p:txBody>
      </p:sp>
      <p:sp>
        <p:nvSpPr>
          <p:cNvPr id="12" name="Text 3"/>
          <p:cNvSpPr txBox="1"/>
          <p:nvPr/>
        </p:nvSpPr>
        <p:spPr>
          <a:xfrm>
            <a:off x="5272576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плотность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европейской части России города расположены чаще, а транспортная сеть гуще. Это связано с ранним освоением, более благоприятными условиями и высокой концентрацией населения.
</a:t>
            </a:r>
            <a:endParaRPr lang="en-US" sz="2500" dirty="0"/>
          </a:p>
        </p:txBody>
      </p:sp>
      <p:sp>
        <p:nvSpPr>
          <p:cNvPr id="13" name="Text 4"/>
          <p:cNvSpPr txBox="1"/>
          <p:nvPr/>
        </p:nvSpPr>
        <p:spPr>
          <a:xfrm>
            <a:off x="9497508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и Дальний Восток занимают огромные площади, но населены значительно реже. На карте это видно по крупным административным единицам и редкой сети населённых пунктов.
</a:t>
            </a:r>
            <a:endParaRPr lang="en-US" sz="2500" dirty="0"/>
          </a:p>
        </p:txBody>
      </p:sp>
      <p:sp>
        <p:nvSpPr>
          <p:cNvPr id="14" name="Text 5"/>
          <p:cNvSpPr txBox="1"/>
          <p:nvPr/>
        </p:nvSpPr>
        <p:spPr>
          <a:xfrm>
            <a:off x="13722492" y="3444168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как документ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Политико-административная карта показывает не только границы, но и результат исторического выбора: где расселение плотнее, где управление требует особых решений, а где доминируют природные барьеры.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82974" y="2444559"/>
            <a:ext cx="440100" cy="3520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82974" y="4014434"/>
            <a:ext cx="440100" cy="3520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82974" y="5564749"/>
            <a:ext cx="440100" cy="39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82974" y="7154184"/>
            <a:ext cx="440100" cy="3520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782974" y="8704499"/>
            <a:ext cx="440100" cy="391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административного деления с жизнью людей
</a:t>
            </a:r>
            <a:endParaRPr lang="en-US" sz="5000" dirty="0"/>
          </a:p>
        </p:txBody>
      </p:sp>
      <p:sp>
        <p:nvSpPr>
          <p:cNvPr id="14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15" name="Text 2"/>
          <p:cNvSpPr txBox="1"/>
          <p:nvPr/>
        </p:nvSpPr>
        <p:spPr>
          <a:xfrm>
            <a:off x="2956950" y="2134375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 образование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муниципалитетов определяют, где открываются школы, как распределяются школьные маршруты и кто отвечает за содержание зданий, питание и доступность дополнительных образовательных программ.
</a:t>
            </a:r>
            <a:endParaRPr lang="en-US" sz="2800" dirty="0"/>
          </a:p>
        </p:txBody>
      </p:sp>
      <p:sp>
        <p:nvSpPr>
          <p:cNvPr id="16" name="Text 3"/>
          <p:cNvSpPr txBox="1"/>
          <p:nvPr/>
        </p:nvSpPr>
        <p:spPr>
          <a:xfrm>
            <a:off x="2956950" y="3704250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административного устройства зависит размещение поликлиник, больниц и фельдшерских пунктов. В удалённых районах особенно важны маршрутизация пациентов и организация выездной помощи.
</a:t>
            </a:r>
            <a:endParaRPr lang="en-US" sz="2800" dirty="0"/>
          </a:p>
        </p:txBody>
      </p:sp>
      <p:sp>
        <p:nvSpPr>
          <p:cNvPr id="17" name="Text 4"/>
          <p:cNvSpPr txBox="1"/>
          <p:nvPr/>
        </p:nvSpPr>
        <p:spPr>
          <a:xfrm>
            <a:off x="2956950" y="5274125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и местные власти планируют дороги, общественный транспорт и связность населённых пунктов. Чем больше территория и слабее заселение, тем сложнее обеспечить регулярное сообщение.
</a:t>
            </a:r>
            <a:endParaRPr lang="en-US" sz="2800" dirty="0"/>
          </a:p>
        </p:txBody>
      </p:sp>
      <p:sp>
        <p:nvSpPr>
          <p:cNvPr id="18" name="Text 5"/>
          <p:cNvSpPr txBox="1"/>
          <p:nvPr/>
        </p:nvSpPr>
        <p:spPr>
          <a:xfrm>
            <a:off x="2956950" y="6844000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 и самоуправление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Административные границы используются при организации выборов, работе представительных органов и местного самоуправления. Это делает участие жителей в управлении более чётким и понятным.
</a:t>
            </a:r>
            <a:endParaRPr lang="en-US" sz="2800" dirty="0"/>
          </a:p>
        </p:txBody>
      </p:sp>
      <p:sp>
        <p:nvSpPr>
          <p:cNvPr id="19" name="Text 6"/>
          <p:cNvSpPr txBox="1"/>
          <p:nvPr/>
        </p:nvSpPr>
        <p:spPr>
          <a:xfrm>
            <a:off x="2956950" y="8413875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ресурсов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территории помогает учитывать климат, численность населения и хозяйственный профиль района. Благодаря этому бюджетные и социальные ресурсы можно направлять точнее.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 — это не только карта, но и история управления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государства складывается веками, а административное деление превращает большое пространство в управляемую систему. В нём отражаются история, природные условия, население и хозяйственная неравномерность страны.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2026-06-03T00:32:58Z</dcterms:created>
  <dcterms:modified xsi:type="dcterms:W3CDTF">2026-06-03T00:32:58Z</dcterms:modified>
</cp:coreProperties>
</file>