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650" y="3889"/>
            <a:ext cx="9051600" cy="51357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4524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Светлая душа России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17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— это добрые люди, любимая природа и живые традиции.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— большой и тёплый дом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52025"/>
            <a:ext cx="32247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«светлая душа России» напоминает о стране, где рядом живут многие народы, берегут семью, помогают друг другу и с уважением хранят свою историю.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43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Родная природа и большие просторы
</a:t>
            </a:r>
            <a:endParaRPr lang="en-US" sz="1600" dirty="0"/>
          </a:p>
        </p:txBody>
      </p:sp>
      <p:sp>
        <p:nvSpPr>
          <p:cNvPr id="11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432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1794375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и реки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много лесов, рек и озёр. Они словно широкая зелёная и голубая книга, в которой каждая страница рассказывает о красоте, тишине и силе родной земли.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80008" y="2620362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 и Волга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Байкал, Волга, тайга и берёзы стали известными символами страны. Эти образы помогают почувствовать, что Россия огромна, разнообразна и по-настоящему удивительна.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180008" y="3446350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Времена года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Снежная зима, звонкая весна, тёплое лето и золотая осень меняют пейзаж снова и снова. Каждое время года приносит свои краски, звуки и маленькие чудеса.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180008" y="4272341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простора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Широкие поля, горы, степи и моря создают ощущение свободы. Когда смотришь на такую природу, хочется идти вперёд, мечтать и беречь всё живое вокруг.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432" dirty="0"/>
          </a:p>
        </p:txBody>
      </p:sp>
      <p:sp>
        <p:nvSpPr>
          <p:cNvPr id="10" name="Text 1"/>
          <p:cNvSpPr txBox="1"/>
          <p:nvPr/>
        </p:nvSpPr>
        <p:spPr>
          <a:xfrm>
            <a:off x="5258400" y="180000"/>
            <a:ext cx="37056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страны — её люди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1421754" y="17670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Светлая душа России заметна в обычной помощи: подать руку, донести сумку, поддержать соседа. Такие простые дела делают день спокойнее и добрее.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5258411" y="17670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и забота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российских семьях и школах ценят внимание к младшим и уважение к старшим. Когда человек слушает, понимает и не спешит спорить, рядом становится теплее.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258411" y="2865163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 без громких слов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Отзывчивость, терпение и гостеприимство часто проявляются тихо, без похвалы. Но именно такие поступки показывают, что доброта может быть очень сильной.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1421761" y="2865163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Честный труд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Трудолюбие помогает строить дома, лечить людей, учить детей и выращивать хлеб. В России уважают тех, кто работает старательно, аккуратно и держит своё слово.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5250" y="1099666"/>
            <a:ext cx="4768800" cy="113165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5250" y="2323441"/>
            <a:ext cx="4768800" cy="11316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5250" y="3547216"/>
            <a:ext cx="4768800" cy="113165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43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где живёт тепло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09774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 за большим столом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одном доме вечером запахло пирогами, а на столе появились чай и варенье. Все собрались вместе, чтобы рассказать новости и посмеяться. Такие минуты запоминаются надолго, потому что рядом самые близкие люди.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321520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Праздник, который ждут всей семьёй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наступает праздник, дети помогают накрывать на стол, а взрослые вспоминают добрые истории из прошлого. В доме звучат пожелания, смех и тёплые слова. Так обычный день превращается в маленькое чудо.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54529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Бабушкины сказки и дедушкины советы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сном бабушка рассказывает сказку, а дедушка делится мудрым советом. В этих историях есть ласка, терпение и уважение к родным. Дом становится местом, где всегда можно найти поддержку и спокойствие.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700" y="1799665"/>
            <a:ext cx="252900" cy="2023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68301" y="1799665"/>
            <a:ext cx="252900" cy="2023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2250" y="1774375"/>
            <a:ext cx="252900" cy="252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31025" y="1799665"/>
            <a:ext cx="252900" cy="20232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432" dirty="0"/>
          </a:p>
        </p:txBody>
      </p:sp>
      <p:sp>
        <p:nvSpPr>
          <p:cNvPr id="12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народных традиций
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180000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 встречи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праздники собирают людей вместе. На них поют, радуются, угощают гостей и вспоминают старинные обычаи, которые передавались из поколения в поколение.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2408772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и хороводы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и хороводы помогают чувствовать ритм, дружбу и весёлое настроение. В них слышится голос народа, который любит жизнь и умеет делиться радостью.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637543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Самовар и угощение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Самовар напоминает о душевных семейных чаепитиях. Он словно говорит: садитесь рядом, разговаривайте спокойно и не забывайте угощать тех, кто пришёл в дом.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6866315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Матрёшка и узоры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Матрёшка, вышивка и расписные узоры делают русскую культуру яркой и узнаваемой. Эти вещи хранят память о мастерах, которые умели превращать обычные предметы в красоту.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604922"/>
            <a:ext cx="9144000" cy="3536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43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 учат добру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180100" y="1395620"/>
            <a:ext cx="2130300" cy="9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пути
</a:t>
            </a:r>
            <a:pPr algn="l" indent="0" marL="0">
              <a:lnSpc>
                <a:spcPct val="115000"/>
              </a:lnSpc>
              <a:buNone/>
            </a:pPr>
            <a:r>
              <a:rPr lang="en-US" sz="3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сказки часто отправляется в дорогу не ради славы, а ради важного дела. Он учится быть смелым, внимательным и не бояться трудностей, даже если путь совсем непростой.
</a:t>
            </a:r>
            <a:endParaRPr lang="en-US" sz="986" dirty="0"/>
          </a:p>
        </p:txBody>
      </p:sp>
      <p:sp>
        <p:nvSpPr>
          <p:cNvPr id="12" name="Text 3"/>
          <p:cNvSpPr txBox="1"/>
          <p:nvPr/>
        </p:nvSpPr>
        <p:spPr>
          <a:xfrm>
            <a:off x="2397354" y="1395620"/>
            <a:ext cx="2130300" cy="9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Помощники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трудном пути героя выручают мудрые советчики, животные или волшебные друзья. Сказка напоминает: тот, кто сам добр, чаще получает помощь в ответ.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615552" y="1395620"/>
            <a:ext cx="2130300" cy="9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Испытание честностью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 победа не даётся просто так. Герой должен выбрать правду, не лениться и не обманывать, потому что хитрость без добра обычно приводит к неприятностям.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833746" y="1395620"/>
            <a:ext cx="2130300" cy="9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финал
</a:t>
            </a:r>
            <a:pPr algn="l" indent="0" marL="0">
              <a:lnSpc>
                <a:spcPct val="115000"/>
              </a:lnSpc>
              <a:buNone/>
            </a:pPr>
            <a:r>
              <a:rPr lang="en-US" sz="3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добро обязательно побеждает, а справедливость возвращается на своё место. Именно поэтому сказки любят дети: они дарят надежду и показывают, что добрый поступок важен всегда.
</a:t>
            </a:r>
            <a:endParaRPr lang="en-US" sz="98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850" y="1484250"/>
            <a:ext cx="252900" cy="252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8925" y="3260915"/>
            <a:ext cx="252900" cy="2023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51075" y="1484250"/>
            <a:ext cx="252900" cy="252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51075" y="3260915"/>
            <a:ext cx="252900" cy="20232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432" dirty="0"/>
          </a:p>
        </p:txBody>
      </p:sp>
      <p:sp>
        <p:nvSpPr>
          <p:cNvPr id="12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танец и праздник
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539189" y="1478850"/>
            <a:ext cx="25134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песня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песни легко запоминаются и часто передаются в семье. В них звучат радость, грусть, надежда и любовь к родной земле, как в маленькой музыкальной истории.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539386" y="3230225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Хоровод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Хоровод объединяет людей в общий круг, где никто не остаётся в стороне. Он напоминает о дружбе, взаимном уважении и умении двигаться вместе в одном ритме.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111536" y="1478850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Балалайка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Балалайка сразу создаёт праздничное настроение. Её звонкий звук будто приглашает пуститься в пляс, похлопать в ладоши и улыбнуться соседу по кругу.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4111536" y="3230225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Праздничные гулянья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гуляньях слышны смех, музыка и весёлые голоса. Такие встречи помогают людям разных возрастов чувствовать себя одной большой дружной компанией.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3005399"/>
            <a:ext cx="2825700" cy="16612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9079" y="3005399"/>
            <a:ext cx="2825700" cy="16612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8157" y="3005399"/>
            <a:ext cx="2825700" cy="16612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204425"/>
            <a:ext cx="28257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Москва: сердце 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Москве рядом с высокими зданиями стоят древние храмы и музеи. Здесь можно увидеть, как шумный современный город бережно хранит память о прошлом. По его улицам история идёт рядом с новым днём.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159075" y="1204425"/>
            <a:ext cx="28257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Санкт-Петербург и вода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Санкт-Петербург называют городом мостов и рек. Его дворцы, набережные и театры выглядят особенно красиво, когда над водой плывёт вечерний свет. Здесь прошлое словно отражается в каждом окне и фонаре.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138149" y="1204425"/>
            <a:ext cx="28257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Казань и Новгород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Казань и Новгород показывают, как разные эпохи живут рядом. В старинных улицах, крепостях и соборах чувствуется история, а в школах, библиотеках и театрах — настоящее, которое продолжает её.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432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Города, в которых живёт история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Люди, прославившие Россию
</a:t>
            </a:r>
            <a:endParaRPr lang="en-US" sz="1600" dirty="0"/>
          </a:p>
        </p:txBody>
      </p:sp>
      <p:sp>
        <p:nvSpPr>
          <p:cNvPr id="11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432" dirty="0"/>
          </a:p>
        </p:txBody>
      </p:sp>
      <p:sp>
        <p:nvSpPr>
          <p:cNvPr id="12" name="Text 2"/>
          <p:cNvSpPr txBox="1"/>
          <p:nvPr/>
        </p:nvSpPr>
        <p:spPr>
          <a:xfrm>
            <a:off x="181229" y="1240311"/>
            <a:ext cx="3705600" cy="4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Пушкин
</a:t>
            </a:r>
            <a:pPr algn="l" indent="0" marL="0">
              <a:lnSpc>
                <a:spcPct val="115000"/>
              </a:lnSpc>
              <a:buNone/>
            </a:pPr>
            <a:r>
              <a:rPr lang="en-US" sz="3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писал стихи и сказки, которые любят и дети, и взрослые. Его книги помогают почувствовать красоту русского языка и учат внимательно слушать слово.
</a:t>
            </a:r>
            <a:endParaRPr lang="en-US" sz="814" dirty="0"/>
          </a:p>
        </p:txBody>
      </p:sp>
      <p:sp>
        <p:nvSpPr>
          <p:cNvPr id="13" name="Text 3"/>
          <p:cNvSpPr txBox="1"/>
          <p:nvPr/>
        </p:nvSpPr>
        <p:spPr>
          <a:xfrm>
            <a:off x="181236" y="2048260"/>
            <a:ext cx="3705600" cy="4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 Толстой
</a:t>
            </a:r>
            <a:pPr algn="l" indent="0" marL="0">
              <a:lnSpc>
                <a:spcPct val="115000"/>
              </a:lnSpc>
              <a:buNone/>
            </a:pPr>
            <a:r>
              <a:rPr lang="en-US" sz="3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создавал большие рассказы и интересные истории о людях, добре и выборе. Его произведения показывают, как важно думать о поступках и уважать других.
</a:t>
            </a:r>
            <a:endParaRPr lang="en-US" sz="804" dirty="0"/>
          </a:p>
        </p:txBody>
      </p:sp>
      <p:sp>
        <p:nvSpPr>
          <p:cNvPr id="14" name="Text 4"/>
          <p:cNvSpPr txBox="1"/>
          <p:nvPr/>
        </p:nvSpPr>
        <p:spPr>
          <a:xfrm>
            <a:off x="181292" y="2856209"/>
            <a:ext cx="3705600" cy="4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Корней Чуковский
</a:t>
            </a:r>
            <a:pPr algn="l" indent="0" marL="0">
              <a:lnSpc>
                <a:spcPct val="115000"/>
              </a:lnSpc>
              <a:buNone/>
            </a:pPr>
            <a:r>
              <a:rPr lang="en-US" sz="3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Чуковский придумал весёлые и запоминающиеся стихотворные сказки. В них много юмора, ритма и фантазии, поэтому читать их легко, а улыбка появляется сама собой.
</a:t>
            </a:r>
            <a:endParaRPr lang="en-US" sz="804" dirty="0"/>
          </a:p>
        </p:txBody>
      </p:sp>
      <p:sp>
        <p:nvSpPr>
          <p:cNvPr id="15" name="Text 5"/>
          <p:cNvSpPr txBox="1"/>
          <p:nvPr/>
        </p:nvSpPr>
        <p:spPr>
          <a:xfrm>
            <a:off x="181292" y="3664152"/>
            <a:ext cx="3705600" cy="4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Ломоносов и Юрий Гагарин
</a:t>
            </a:r>
            <a:pPr algn="l" indent="0" marL="0">
              <a:lnSpc>
                <a:spcPct val="115000"/>
              </a:lnSpc>
              <a:buNone/>
            </a:pPr>
            <a:r>
              <a:rPr lang="en-US" sz="3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Ломоносов любил учиться и открывать новое, а Гагарин первым полетел в космос. Их имена напоминают, что труд, смелость и любознательность помогают совершать большие дела.
</a:t>
            </a:r>
            <a:endParaRPr lang="en-US" sz="804" dirty="0"/>
          </a:p>
        </p:txBody>
      </p:sp>
      <p:sp>
        <p:nvSpPr>
          <p:cNvPr id="16" name="Text 6"/>
          <p:cNvSpPr txBox="1"/>
          <p:nvPr/>
        </p:nvSpPr>
        <p:spPr>
          <a:xfrm>
            <a:off x="181292" y="4472102"/>
            <a:ext cx="3705600" cy="4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Пётр Чайковский
</a:t>
            </a:r>
            <a:pPr algn="l" indent="0" marL="0">
              <a:lnSpc>
                <a:spcPct val="115000"/>
              </a:lnSpc>
              <a:buNone/>
            </a:pPr>
            <a:r>
              <a:rPr lang="en-US" sz="3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Чайковский писал музыку, которую слушают во многих странах. Его мелодии помогают почувствовать красоту, нежность и силу искусства, которое говорит без слов.
</a:t>
            </a:r>
            <a:endParaRPr lang="en-US" sz="80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дела каждый день
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432" dirty="0"/>
          </a:p>
        </p:txBody>
      </p:sp>
      <p:sp>
        <p:nvSpPr>
          <p:cNvPr id="13" name="Text 2"/>
          <p:cNvSpPr txBox="1"/>
          <p:nvPr/>
        </p:nvSpPr>
        <p:spPr>
          <a:xfrm>
            <a:off x="180000" y="1603050"/>
            <a:ext cx="37056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Помочь младшему
</a:t>
            </a:r>
            <a:pPr algn="l" indent="0" marL="0">
              <a:lnSpc>
                <a:spcPct val="115000"/>
              </a:lnSpc>
              <a:buNone/>
            </a:pPr>
            <a:r>
              <a:rPr lang="en-US" sz="3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старший подсказывает младшему, как собрать портфель или завязать шнурки, день становится легче для обоих. Такая помощь учит вниманию, терпению и показывает, что рядом всегда есть поддержка.
</a:t>
            </a:r>
            <a:endParaRPr lang="en-US" sz="971" dirty="0"/>
          </a:p>
        </p:txBody>
      </p:sp>
      <p:sp>
        <p:nvSpPr>
          <p:cNvPr id="14" name="Text 3"/>
          <p:cNvSpPr txBox="1"/>
          <p:nvPr/>
        </p:nvSpPr>
        <p:spPr>
          <a:xfrm>
            <a:off x="180008" y="2297790"/>
            <a:ext cx="37056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порядке
</a:t>
            </a:r>
            <a:pPr algn="l" indent="0" marL="0">
              <a:lnSpc>
                <a:spcPct val="115000"/>
              </a:lnSpc>
              <a:buNone/>
            </a:pPr>
            <a:r>
              <a:rPr lang="en-US" sz="3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Уборка двора, класса или подъезда кажется маленьким делом, но она делает место приятнее и уютнее. Чистота помогает всем чувствовать уважение к общему дому и к труду других людей.
</a:t>
            </a:r>
            <a:endParaRPr lang="en-US" sz="971" dirty="0"/>
          </a:p>
        </p:txBody>
      </p:sp>
      <p:sp>
        <p:nvSpPr>
          <p:cNvPr id="15" name="Text 4"/>
          <p:cNvSpPr txBox="1"/>
          <p:nvPr/>
        </p:nvSpPr>
        <p:spPr>
          <a:xfrm>
            <a:off x="180008" y="2992530"/>
            <a:ext cx="37056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 к животным
</a:t>
            </a:r>
            <a:pPr algn="l" indent="0" marL="0">
              <a:lnSpc>
                <a:spcPct val="115000"/>
              </a:lnSpc>
              <a:buNone/>
            </a:pPr>
            <a:r>
              <a:rPr lang="en-US" sz="3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Покормить птиц зимой, не обижать котёнка и вовремя помочь домашнему питомцу — тоже добрые дела. Они учат сердечности, аккуратности и ответственности за тех, кто рядом молчит, но всё понимает.
</a:t>
            </a:r>
            <a:endParaRPr lang="en-US" sz="934" dirty="0"/>
          </a:p>
        </p:txBody>
      </p:sp>
      <p:sp>
        <p:nvSpPr>
          <p:cNvPr id="16" name="Text 5"/>
          <p:cNvSpPr txBox="1"/>
          <p:nvPr/>
        </p:nvSpPr>
        <p:spPr>
          <a:xfrm>
            <a:off x="180008" y="3687273"/>
            <a:ext cx="37056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Доброе слово другу
</a:t>
            </a:r>
            <a:pPr algn="l" indent="0" marL="0">
              <a:lnSpc>
                <a:spcPct val="115000"/>
              </a:lnSpc>
              <a:buNone/>
            </a:pPr>
            <a:r>
              <a:rPr lang="en-US" sz="3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достаточно поделиться карандашом, сказать спасибо или поддержать друга после неудачи. Добрые слова не занимают место в рюкзаке, зато быстро поднимают настроение и делают общение теплее.
</a:t>
            </a:r>
            <a:endParaRPr lang="en-US" sz="955" dirty="0"/>
          </a:p>
        </p:txBody>
      </p:sp>
      <p:sp>
        <p:nvSpPr>
          <p:cNvPr id="17" name="Text 6"/>
          <p:cNvSpPr txBox="1"/>
          <p:nvPr/>
        </p:nvSpPr>
        <p:spPr>
          <a:xfrm>
            <a:off x="180008" y="4382005"/>
            <a:ext cx="37056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 старшим
</a:t>
            </a:r>
            <a:pPr algn="l" indent="0" marL="0">
              <a:lnSpc>
                <a:spcPct val="115000"/>
              </a:lnSpc>
              <a:buNone/>
            </a:pPr>
            <a:r>
              <a:rPr lang="en-US" sz="3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Вежливое приветствие, помощь бабушке с сумкой и внимательный разговор показывают воспитанность. Такие простые поступки сохраняют семейное тепло и напоминают, что доброта начинается с обычного дня.
</a:t>
            </a:r>
            <a:endParaRPr lang="en-US" sz="95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105052"/>
            <a:ext cx="8784000" cy="35821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449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доброта превращается в силу страны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43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690000"/>
            <a:ext cx="44493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личные добрые поступки постепенно укрепляют отношения между людьми и помогают стране становиться дружной и сильной.
</a:t>
            </a:r>
            <a:endParaRPr lang="en-US" sz="95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43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прошлом: путь через время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799788" y="1907300"/>
            <a:ext cx="25461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Давние времена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строили города, пахали землю, берегли свои семьи и передавали детям опыт. Так рождались традиции, без которых трудно представить жизнь страны.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606232" y="1907300"/>
            <a:ext cx="25461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Трудные испытания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истории были войны, беды и тяжёлые годы. Память о них помогает ценить мир, быть смелыми и уважать тех, кто защищал Родину.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413921" y="1907684"/>
            <a:ext cx="25461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Наше время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память живёт в музеях, памятниках и семейных рассказах. Она напоминает: прошлое нужно знать, чтобы беречь настоящее и думать о будущем.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432" dirty="0"/>
          </a:p>
        </p:txBody>
      </p:sp>
      <p:sp>
        <p:nvSpPr>
          <p:cNvPr id="10" name="Text 1"/>
          <p:cNvSpPr txBox="1"/>
          <p:nvPr/>
        </p:nvSpPr>
        <p:spPr>
          <a:xfrm>
            <a:off x="5258400" y="180000"/>
            <a:ext cx="37056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народов и гостеприимство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1421754" y="17670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Разные, но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живут люди многих народов, и у каждого есть свой язык, песни и красивые обычаи. Вместе они создают общую страну, где интересно узнавать новое и уважать отличия.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5258411" y="17670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Гостя встречают с радостью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Гостеприимство в России — это тёплая улыбка, угощение и желание, чтобы гостю было хорошо. Когда людей встречают сердечно, общение становится легче, а встреча — по-настоящему запоминающейся.
</a:t>
            </a:r>
            <a:endParaRPr lang="en-US" sz="1097" dirty="0"/>
          </a:p>
        </p:txBody>
      </p:sp>
      <p:sp>
        <p:nvSpPr>
          <p:cNvPr id="13" name="Text 4"/>
          <p:cNvSpPr txBox="1"/>
          <p:nvPr/>
        </p:nvSpPr>
        <p:spPr>
          <a:xfrm>
            <a:off x="5258411" y="2865163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уважения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люди говорят друг с другом с уважением, страна становится крепче и добрее. Дружба народов помогает жить спокойно, учиться друг у друга и вместе делать хорошие дела.
</a:t>
            </a:r>
            <a:endParaRPr lang="en-US" sz="1097" dirty="0"/>
          </a:p>
        </p:txBody>
      </p:sp>
      <p:sp>
        <p:nvSpPr>
          <p:cNvPr id="14" name="Text 5"/>
          <p:cNvSpPr txBox="1"/>
          <p:nvPr/>
        </p:nvSpPr>
        <p:spPr>
          <a:xfrm>
            <a:off x="1421761" y="2865163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для всех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праздниках можно увидеть разные костюмы, попробовать разные блюда и услышать разные мелодии. Такие встречи учат детей дружить, не спорить из-за различий и радоваться общему веселью.
</a:t>
            </a:r>
            <a:endParaRPr lang="en-US" sz="109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604922"/>
            <a:ext cx="9144000" cy="3536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43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русского слова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180100" y="1395620"/>
            <a:ext cx="2130300" cy="9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образы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умеет рисовать картину словом: берёзка белая, как снег, река широкая, как дорога. Такие образы помогают ясно представить природу, дом и даже настроение человека.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397354" y="1395620"/>
            <a:ext cx="2130300" cy="9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Мудрые пословицы
</a:t>
            </a:r>
            <a:pPr algn="l" indent="0" marL="0">
              <a:lnSpc>
                <a:spcPct val="115000"/>
              </a:lnSpc>
              <a:buNone/>
            </a:pPr>
            <a:r>
              <a:rPr lang="en-US" sz="3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пословицах спрятан опыт многих поколений. Короткая фраза может напомнить о труде, честности и дружбе лучше любого длинного объяснения, потому что запоминается легко и звучит очень метко.
</a:t>
            </a:r>
            <a:endParaRPr lang="en-US" sz="971" dirty="0"/>
          </a:p>
        </p:txBody>
      </p:sp>
      <p:sp>
        <p:nvSpPr>
          <p:cNvPr id="13" name="Text 4"/>
          <p:cNvSpPr txBox="1"/>
          <p:nvPr/>
        </p:nvSpPr>
        <p:spPr>
          <a:xfrm>
            <a:off x="4615552" y="1395620"/>
            <a:ext cx="2130300" cy="9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Ласковые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3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русском языке много тёплых уменьшительных слов и добрых обращений. Они помогают выразить заботу, любовь и нежность, особенно когда взрослые разговаривают с детьми или с близкими людьми.
</a:t>
            </a:r>
            <a:endParaRPr lang="en-US" sz="971" dirty="0"/>
          </a:p>
        </p:txBody>
      </p:sp>
      <p:sp>
        <p:nvSpPr>
          <p:cNvPr id="14" name="Text 5"/>
          <p:cNvSpPr txBox="1"/>
          <p:nvPr/>
        </p:nvSpPr>
        <p:spPr>
          <a:xfrm>
            <a:off x="6833746" y="1395620"/>
            <a:ext cx="2130300" cy="9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 и песни
</a:t>
            </a:r>
            <a:pPr algn="l" indent="0" marL="0">
              <a:lnSpc>
                <a:spcPct val="115000"/>
              </a:lnSpc>
              <a:buNone/>
            </a:pPr>
            <a:r>
              <a:rPr lang="en-US" sz="3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язык передаются сказки, стихи, семейные истории и песни. Благодаря словам мы узнаём о прошлом, радуемся красивым строкам и понимаем, как люди любят свой дом и Родину.
</a:t>
            </a:r>
            <a:endParaRPr lang="en-US" sz="97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5250" y="1099666"/>
            <a:ext cx="4768800" cy="113165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5250" y="2323441"/>
            <a:ext cx="4768800" cy="11316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5250" y="3547216"/>
            <a:ext cx="4768800" cy="113165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43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природа учит бережности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09774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Берёза у дороги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шёл по деревне и заметил тонкую берёзу у дороги. Он не стал ломать ветки, а только тихо остановился и посмотрел, как листья шуршат на ветру. В этот момент он понял, что красоту надо беречь, а не трогать грубо.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321520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после дождя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сильного дождя вода в реке стала шире и ярче блестела на солнце. Дети наблюдали, как по берегу бегают утки, и вспомнили, что мусор нельзя оставлять у воды. Чистая река нужна и людям, и птицам, и самой природе.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54529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Зимний след в лесу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лес кажется тихим, но он живёт своей жизнью. На снегу остаются следы зайца и птиц, а рядом стоят деревья, укрытые инеем. Когда ребёнок видит такую картину, он начинает внимательнее относиться к каждому живому существу.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105052"/>
            <a:ext cx="8784000" cy="35821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449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сохранять светлую Россию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43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690000"/>
            <a:ext cx="44493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какие привычки и ценности поддерживают добрую, сильную и красивую страну в повседневной жизни.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глазами детей
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432" dirty="0"/>
          </a:p>
        </p:txBody>
      </p:sp>
      <p:sp>
        <p:nvSpPr>
          <p:cNvPr id="13" name="Text 2"/>
          <p:cNvSpPr txBox="1"/>
          <p:nvPr/>
        </p:nvSpPr>
        <p:spPr>
          <a:xfrm>
            <a:off x="180000" y="1603050"/>
            <a:ext cx="37056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снег
</a:t>
            </a:r>
            <a:pPr algn="l" indent="0" marL="0">
              <a:lnSpc>
                <a:spcPct val="115000"/>
              </a:lnSpc>
              <a:buNone/>
            </a:pPr>
            <a:r>
              <a:rPr lang="en-US" sz="3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ребёнка первый снег — это будто белое письмо от зимы. Всё становится тихим, пушистым и очень нарядным, а сердце сразу ждёт весёлых игр и снежных следов.
</a:t>
            </a:r>
            <a:endParaRPr lang="en-US" sz="971" dirty="0"/>
          </a:p>
        </p:txBody>
      </p:sp>
      <p:sp>
        <p:nvSpPr>
          <p:cNvPr id="14" name="Text 3"/>
          <p:cNvSpPr txBox="1"/>
          <p:nvPr/>
        </p:nvSpPr>
        <p:spPr>
          <a:xfrm>
            <a:off x="180008" y="2297790"/>
            <a:ext cx="37056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звонок
</a:t>
            </a:r>
            <a:pPr algn="l" indent="0" marL="0">
              <a:lnSpc>
                <a:spcPct val="115000"/>
              </a:lnSpc>
              <a:buNone/>
            </a:pPr>
            <a:r>
              <a:rPr lang="en-US" sz="3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звонок напоминает о друзьях, уроках и новых открытиях. Он будит любопытство и немного смешит, потому что даже серьёзный день начинается с маленького звона.
</a:t>
            </a:r>
            <a:endParaRPr lang="en-US" sz="971" dirty="0"/>
          </a:p>
        </p:txBody>
      </p:sp>
      <p:sp>
        <p:nvSpPr>
          <p:cNvPr id="15" name="Text 4"/>
          <p:cNvSpPr txBox="1"/>
          <p:nvPr/>
        </p:nvSpPr>
        <p:spPr>
          <a:xfrm>
            <a:off x="180008" y="2992530"/>
            <a:ext cx="37056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на ночь
</a:t>
            </a:r>
            <a:pPr algn="l" indent="0" marL="0">
              <a:lnSpc>
                <a:spcPct val="115000"/>
              </a:lnSpc>
              <a:buNone/>
            </a:pPr>
            <a:r>
              <a:rPr lang="en-US" sz="3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взрослые читают сказку на ночь, в комнате становится тепло и спокойно. В таких вечерах ребёнок чувствует заботу, а знакомые герои будто приходят пожелать добрых снов.
</a:t>
            </a:r>
            <a:endParaRPr lang="en-US" sz="971" dirty="0"/>
          </a:p>
        </p:txBody>
      </p:sp>
      <p:sp>
        <p:nvSpPr>
          <p:cNvPr id="16" name="Text 5"/>
          <p:cNvSpPr txBox="1"/>
          <p:nvPr/>
        </p:nvSpPr>
        <p:spPr>
          <a:xfrm>
            <a:off x="180008" y="3687273"/>
            <a:ext cx="37056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Поездка к бабушке
</a:t>
            </a:r>
            <a:pPr algn="l" indent="0" marL="0">
              <a:lnSpc>
                <a:spcPct val="115000"/>
              </a:lnSpc>
              <a:buNone/>
            </a:pPr>
            <a:r>
              <a:rPr lang="en-US" sz="3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к бабушке всегда кажется особенной: там ждут пироги, ласковые слова и рассказы из детства. Такие поездки делают дом шире, потому что в нём помещается целая семейная любовь.
</a:t>
            </a:r>
            <a:endParaRPr lang="en-US" sz="971" dirty="0"/>
          </a:p>
        </p:txBody>
      </p:sp>
      <p:sp>
        <p:nvSpPr>
          <p:cNvPr id="17" name="Text 6"/>
          <p:cNvSpPr txBox="1"/>
          <p:nvPr/>
        </p:nvSpPr>
        <p:spPr>
          <a:xfrm>
            <a:off x="180008" y="4382005"/>
            <a:ext cx="37056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 праздники
</a:t>
            </a:r>
            <a:pPr algn="l" indent="0" marL="0">
              <a:lnSpc>
                <a:spcPct val="115000"/>
              </a:lnSpc>
              <a:buNone/>
            </a:pPr>
            <a:r>
              <a:rPr lang="en-US" sz="3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во дворе и ожидание праздников дарят детям смех, движение и радость. В этих простых моментах Россия ощущается как большой, уютный дом, где всегда есть место веселью.
</a:t>
            </a:r>
            <a:endParaRPr lang="en-US" sz="97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страну светлой
</a:t>
            </a:r>
            <a:endParaRPr lang="en-US" sz="1600" dirty="0"/>
          </a:p>
        </p:txBody>
      </p:sp>
      <p:sp>
        <p:nvSpPr>
          <p:cNvPr id="11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432" dirty="0"/>
          </a:p>
        </p:txBody>
      </p:sp>
      <p:sp>
        <p:nvSpPr>
          <p:cNvPr id="12" name="Text 2"/>
          <p:cNvSpPr txBox="1"/>
          <p:nvPr/>
        </p:nvSpPr>
        <p:spPr>
          <a:xfrm>
            <a:off x="181229" y="1240311"/>
            <a:ext cx="3705600" cy="4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Честность в делах
</a:t>
            </a:r>
            <a:pPr algn="l" indent="0" marL="0">
              <a:lnSpc>
                <a:spcPct val="115000"/>
              </a:lnSpc>
              <a:buNone/>
            </a:pPr>
            <a:r>
              <a:rPr lang="en-US" sz="3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говорит правду и держит обещание, ему доверяют. Честность помогает дружбе, учёбе и работе, а ещё делает жизнь спокойнее и понятнее для всех вокруг.
</a:t>
            </a:r>
            <a:endParaRPr lang="en-US" sz="804" dirty="0"/>
          </a:p>
        </p:txBody>
      </p:sp>
      <p:sp>
        <p:nvSpPr>
          <p:cNvPr id="13" name="Text 3"/>
          <p:cNvSpPr txBox="1"/>
          <p:nvPr/>
        </p:nvSpPr>
        <p:spPr>
          <a:xfrm>
            <a:off x="181236" y="2048260"/>
            <a:ext cx="3705600" cy="4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друг о друге
</a:t>
            </a:r>
            <a:pPr algn="l" indent="0" marL="0">
              <a:lnSpc>
                <a:spcPct val="115000"/>
              </a:lnSpc>
              <a:buNone/>
            </a:pPr>
            <a:r>
              <a:rPr lang="en-US" sz="3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кто-то помогает слабому, делится и умеет поддержать, в классе и дома становится теплее. Забота похожа на невидимое одеяло: под ним всем спокойнее и уютнее.
</a:t>
            </a:r>
            <a:endParaRPr lang="en-US" sz="804" dirty="0"/>
          </a:p>
        </p:txBody>
      </p:sp>
      <p:sp>
        <p:nvSpPr>
          <p:cNvPr id="14" name="Text 4"/>
          <p:cNvSpPr txBox="1"/>
          <p:nvPr/>
        </p:nvSpPr>
        <p:spPr>
          <a:xfrm>
            <a:off x="181292" y="2856209"/>
            <a:ext cx="3705600" cy="4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и старание
</a:t>
            </a:r>
            <a:pPr algn="l" indent="0" marL="0">
              <a:lnSpc>
                <a:spcPct val="115000"/>
              </a:lnSpc>
              <a:buNone/>
            </a:pPr>
            <a:r>
              <a:rPr lang="en-US" sz="3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Усердный труд помогает строить дома, учить уроки, выращивать хлеб и создавать красивые вещи. Когда люди стараются, страна становится крепче, а результаты радуют многих.
</a:t>
            </a:r>
            <a:endParaRPr lang="en-US" sz="804" dirty="0"/>
          </a:p>
        </p:txBody>
      </p:sp>
      <p:sp>
        <p:nvSpPr>
          <p:cNvPr id="15" name="Text 5"/>
          <p:cNvSpPr txBox="1"/>
          <p:nvPr/>
        </p:nvSpPr>
        <p:spPr>
          <a:xfrm>
            <a:off x="181292" y="3664152"/>
            <a:ext cx="3705600" cy="4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и уважение
</a:t>
            </a:r>
            <a:pPr algn="l" indent="0" marL="0">
              <a:lnSpc>
                <a:spcPct val="115000"/>
              </a:lnSpc>
              <a:buNone/>
            </a:pPr>
            <a:r>
              <a:rPr lang="en-US" sz="3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открывает новые дороги, а уважение к людям и традициям помогает идти по ним правильно. Знания без уважения — как фонарик без батарейки, а вместе они светят ярко.
</a:t>
            </a:r>
            <a:endParaRPr lang="en-US" sz="804" dirty="0"/>
          </a:p>
        </p:txBody>
      </p:sp>
      <p:sp>
        <p:nvSpPr>
          <p:cNvPr id="16" name="Text 6"/>
          <p:cNvSpPr txBox="1"/>
          <p:nvPr/>
        </p:nvSpPr>
        <p:spPr>
          <a:xfrm>
            <a:off x="181292" y="4472102"/>
            <a:ext cx="3705600" cy="4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 природа
</a:t>
            </a:r>
            <a:pPr algn="l" indent="0" marL="0">
              <a:lnSpc>
                <a:spcPct val="115000"/>
              </a:lnSpc>
              <a:buNone/>
            </a:pPr>
            <a:r>
              <a:rPr lang="en-US" sz="3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Те, кто помнит историю и бережёт леса, реки и города, помогают стране сохранять красоту и силу. Каждый такой поступок добавляет России ещё один тёплый лучик.
</a:t>
            </a:r>
            <a:endParaRPr lang="en-US" sz="82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25713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начинается с доброты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Светлая душа России живёт в людях, которые любят семью, уважают историю, берегут язык и природу. Каждый добрый поступок делает страну теплее, сильнее и радостнее для всех.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2026-05-26T10:56:17Z</dcterms:created>
  <dcterms:modified xsi:type="dcterms:W3CDTF">2026-05-26T10:56:17Z</dcterms:modified>
</cp:coreProperties>
</file>