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Греция: мир полисов, богов и героев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к истокам европейской культуры: от полисов до мифов и Олимпиады.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возникла древнегреческая цивилизация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Греция выросла среди гор, морей и островов Южной Европы. Эти условия разделили страну на полисы, но одновременно научили греков мореплаванию, торговле и жизни в тесной связи с соседями.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0343" y="1473529"/>
            <a:ext cx="2795447" cy="28091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Греции и жизнь людей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21775" y="1563687"/>
            <a:ext cx="2596083" cy="709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Каменистая земля
</a:t>
            </a:r>
            <a:pPr algn="l" indent="0" marL="0">
              <a:lnSpc>
                <a:spcPct val="90000"/>
              </a:lnSpc>
              <a:buNone/>
            </a:pPr>
            <a:r>
              <a:rPr lang="en-US" sz="33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13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Греческая почва была бедной и не подходила для больших хлебных полей. Поэтому жители чаще выращивали оливки, виноград и ячмень, а зерно нередко приходилось покупать за морем.
</a:t>
            </a:r>
            <a:endParaRPr lang="en-US" sz="909" dirty="0"/>
          </a:p>
        </p:txBody>
      </p:sp>
      <p:sp>
        <p:nvSpPr>
          <p:cNvPr id="12" name="Text 3"/>
          <p:cNvSpPr txBox="1"/>
          <p:nvPr/>
        </p:nvSpPr>
        <p:spPr>
          <a:xfrm>
            <a:off x="409575" y="2501935"/>
            <a:ext cx="2648320" cy="709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Полисы вместо единого государства
</a:t>
            </a:r>
            <a:pPr algn="l" indent="0" marL="0">
              <a:lnSpc>
                <a:spcPct val="90000"/>
              </a:lnSpc>
              <a:buNone/>
            </a:pPr>
            <a:r>
              <a:rPr lang="en-US" sz="33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13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разрезали Грецию на отдельные долины, из-за чего каждый город развивался самостоятельно. Жители прежде всего считали себя афинянами, спартанцами или коринфянами, а уже потом — греками.
</a:t>
            </a:r>
            <a:endParaRPr lang="en-US" sz="909" dirty="0"/>
          </a:p>
        </p:txBody>
      </p:sp>
      <p:sp>
        <p:nvSpPr>
          <p:cNvPr id="13" name="Text 4"/>
          <p:cNvSpPr txBox="1"/>
          <p:nvPr/>
        </p:nvSpPr>
        <p:spPr>
          <a:xfrm>
            <a:off x="3252603" y="1563687"/>
            <a:ext cx="2648320" cy="709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9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как дорога
</a:t>
            </a:r>
            <a:pPr algn="l" indent="0" marL="0">
              <a:lnSpc>
                <a:spcPct val="90000"/>
              </a:lnSpc>
              <a:buNone/>
            </a:pPr>
            <a:r>
              <a:rPr lang="en-US" sz="363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54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Эгейское море не отделяло греков от мира, а связывало их с другими странами. По нему плавали в Египет, Малую Азию и Италию, обмениваясь товарами и знаниями.
</a:t>
            </a:r>
            <a:endParaRPr lang="en-US" sz="999" dirty="0"/>
          </a:p>
        </p:txBody>
      </p:sp>
      <p:sp>
        <p:nvSpPr>
          <p:cNvPr id="14" name="Text 5"/>
          <p:cNvSpPr txBox="1"/>
          <p:nvPr/>
        </p:nvSpPr>
        <p:spPr>
          <a:xfrm>
            <a:off x="421773" y="3468185"/>
            <a:ext cx="2596084" cy="709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с соседями
</a:t>
            </a:r>
            <a:pPr algn="l" indent="0" marL="0">
              <a:lnSpc>
                <a:spcPct val="90000"/>
              </a:lnSpc>
              <a:buNone/>
            </a:pPr>
            <a:r>
              <a:rPr lang="en-US" sz="33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13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строили корабли, основывали поселения и поддерживали обмен с другими народами. Благодаря этому их культура быстро распространялась по Средиземноморью и обогащалась новыми идеями.
</a:t>
            </a:r>
            <a:endParaRPr lang="en-US" sz="909" dirty="0"/>
          </a:p>
        </p:txBody>
      </p:sp>
      <p:sp>
        <p:nvSpPr>
          <p:cNvPr id="15" name="Text 6"/>
          <p:cNvSpPr txBox="1"/>
          <p:nvPr/>
        </p:nvSpPr>
        <p:spPr>
          <a:xfrm>
            <a:off x="3247839" y="2501935"/>
            <a:ext cx="2648321" cy="709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занятия
</a:t>
            </a:r>
            <a:pPr algn="l" indent="0" marL="0">
              <a:lnSpc>
                <a:spcPct val="90000"/>
              </a:lnSpc>
              <a:buNone/>
            </a:pPr>
            <a:r>
              <a:rPr lang="en-US" sz="33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13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занимались земледелием, ремеслом, морской торговлей и военным делом. Эти занятия помогали выживать в непростых природных условиях и делали полисы разными по богатству и силе.
</a:t>
            </a:r>
            <a:endParaRPr lang="en-US" sz="90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полис развивался по-своему: одни богатели на торговле, другие ставили во главу угла военную силу или мореплавание.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Афины, Коринф и Милет были связаны с торговлей, а Спарта резко выделялась военной направленностью.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греческие полисы и их особенности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историческим сведениям; оценки условные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325" y="1473910"/>
            <a:ext cx="4196470" cy="30776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Афины: город, ставший центром демократии
</a:t>
            </a:r>
            <a:endParaRPr lang="en-US" sz="259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606753"/>
            <a:ext cx="4125648" cy="8012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1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Афины: город, ставший центром демократии
</a:t>
            </a:r>
            <a:endParaRPr lang="en-US" sz="2710" dirty="0"/>
          </a:p>
        </p:txBody>
      </p:sp>
      <p:sp>
        <p:nvSpPr>
          <p:cNvPr id="11" name="Text 3"/>
          <p:cNvSpPr txBox="1"/>
          <p:nvPr/>
        </p:nvSpPr>
        <p:spPr>
          <a:xfrm>
            <a:off x="4708924" y="1530590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на карте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располагались в Аттике, недалеко от моря и удобных торговых путей. Такое положение помогало городу развивать ремесло, обмен товарами и связи с другими полисами.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08924" y="2397365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знаний и искусства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V веке до н. э. Афины стали самым знаменитым городом Греции. Здесь строили храмы, создавали статуи, спорили о законах и размышляли о природе человека.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08924" y="3264140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Демократия афинян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городом опиралось на участие свободных мужчин-граждан. Они приходили на собрание, обсуждали важные вопросы и голосовали, решая судьбу полиса вместе.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708924" y="4130915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Перикл и расцвет города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Перикле Афины особенно укрепили свое положение. В это время город украсили новые постройки, а его влияние в греческом мире заметно выросло.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415644"/>
            <a:ext cx="5182677" cy="14709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и Спарта: два разных пути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по-разному были устроены жизнь и ценности двух крупнейших полисов Греции.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развивали участие граждан и культуру, а Спарта — дисциплину и военную силу. Эти различия определили их образ жизни и роль в Греции.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истории Древней Греции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1775" y="3118319"/>
            <a:ext cx="5673609" cy="1368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83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 и воспитание воинов
</a:t>
            </a:r>
            <a:endParaRPr lang="en-US" sz="2883" dirty="0"/>
          </a:p>
        </p:txBody>
      </p:sp>
      <p:sp>
        <p:nvSpPr>
          <p:cNvPr id="12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518076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ранних лет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семи лет мальчиков в Спарте начинали готовить к военной службе. Их учили слушаться старших, терпеть трудности и привыкать к строгому распорядку.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5535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жизнь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Спартанцы жили без роскоши и лишних удобств. Считалось, что настоящему воину важнее сила духа, выносливость и умение подчиняться законам полиса.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182984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задача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воспитание было направлено на защиту Спарты. Мальчики упражнялись, учились строю и постепенно становились частью сильного и дисциплинированного войска.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520090" y="355710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Воинственный полис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 прославилась как одно из самых строгих государств Древней Греции. Ее жители гордились мужеством и считали службу полису высшей честью.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работала афинская демократия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принятия решений в Афинах и участие граждан в управлении полисом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Парфенон — сердце Афин
</a:t>
            </a:r>
            <a:pPr algn="l" indent="0" marL="0">
              <a:lnSpc>
                <a:spcPct val="90000"/>
              </a:lnSpc>
              <a:buNone/>
            </a:pPr>
            <a:r>
              <a:rPr lang="en-US" sz="40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афинском Акрополе возвышался Парфенон — храм, посвященный богине Афине. Его строили из мрамора, а стройные колонны делали здание торжественным и величественным. Для греков храм был не только местом почитания богов, но и символом силы города.
</a:t>
            </a:r>
            <a:endParaRPr lang="en-US" sz="963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Колонны и порядок красоты
</a:t>
            </a:r>
            <a:pPr algn="l" indent="0" marL="0">
              <a:lnSpc>
                <a:spcPct val="90000"/>
              </a:lnSpc>
              <a:buNone/>
            </a:pPr>
            <a:r>
              <a:rPr lang="en-US" sz="42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зодчие использовали дорический, ионический и коринфский ордера. Каждый из них по-своему оформлял колонны, капители и украшения. Благодаря этому храмы выглядели гармонично и сразу узнавались среди других построек.
</a:t>
            </a:r>
            <a:endParaRPr lang="en-US" sz="1014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Статуи богов и людей
</a:t>
            </a:r>
            <a:pPr algn="l" indent="0" marL="0">
              <a:lnSpc>
                <a:spcPct val="90000"/>
              </a:lnSpc>
              <a:buNone/>
            </a:pPr>
            <a:r>
              <a:rPr lang="en-US" sz="42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Скульпторы Древней Греции создавали изображения богов, героев и спортсменов. Они стремились показать красоту человеческого тела, спокойствие и уверенность. Именно поэтому греческие статуи кажутся живыми и сегодня привлекают внимание зрителей.
</a:t>
            </a:r>
            <a:endParaRPr lang="en-US" sz="1013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Храмы, статуи и архитектура Греции
</a:t>
            </a:r>
            <a:endParaRPr lang="en-US" sz="259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в Олимпии собирали лучших атлетов со всей Греции и превращали спорт в общее событие для многих городов.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разносторонними считались бег, борьба и метания. Победа укрепляла славу спортсмена и поднимала престиж его полиса.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игры: спорт и честь полиса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истории Древней Греции; даты и перечень состязаний традиционные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670" y="1744038"/>
            <a:ext cx="398213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2796" y="1755855"/>
            <a:ext cx="485400" cy="4314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226" y="3328768"/>
            <a:ext cx="455100" cy="45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63096" y="3362158"/>
            <a:ext cx="485400" cy="3883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74876" y="3340585"/>
            <a:ext cx="485400" cy="431467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66662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Зевс — владыка неба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считали Зевса верховным богом Олимпа: он посылал молнии, следил за порядком и наказывал за клятвопреступление. Его власть символизировала силу закона и справедливости для людей.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5403374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Посейдон и море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Посейдона почитали как повелителя морей и землетрясений. Мореплаватели молились ему перед выходом в путь, потому что от спокойного моря зависели торговля, добыча и жизнь экипажа.
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116666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2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Афина — мудрость и защита
</a:t>
            </a:r>
            <a:pPr algn="l" indent="0" marL="0">
              <a:lnSpc>
                <a:spcPct val="90000"/>
              </a:lnSpc>
              <a:buNone/>
            </a:pPr>
            <a:r>
              <a:rPr lang="en-US" sz="455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Афина была богиней мудрости, ремесла и военного искусства. Афиняне особенно чтили ее как покровительницу города: ей посвящали храмы, праздники и изображения на керамике.
</a:t>
            </a:r>
            <a:endParaRPr lang="en-US" sz="1092" dirty="0"/>
          </a:p>
        </p:txBody>
      </p:sp>
      <p:sp>
        <p:nvSpPr>
          <p:cNvPr id="16" name="Text 3"/>
          <p:cNvSpPr txBox="1"/>
          <p:nvPr/>
        </p:nvSpPr>
        <p:spPr>
          <a:xfrm>
            <a:off x="3993677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и испытания
</a:t>
            </a:r>
            <a:pPr algn="l" indent="0" marL="0">
              <a:lnSpc>
                <a:spcPct val="90000"/>
              </a:lnSpc>
              <a:buNone/>
            </a:pPr>
            <a:r>
              <a:rPr lang="en-US" sz="492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о Геракле, Тесее и Одиссее рассказывали, как человек может победить чудовище, хитростью выбраться из беды и сохранить верность цели даже в долгом пути.
</a:t>
            </a:r>
            <a:endParaRPr lang="en-US" sz="1181" dirty="0"/>
          </a:p>
        </p:txBody>
      </p:sp>
      <p:sp>
        <p:nvSpPr>
          <p:cNvPr id="17" name="Text 4"/>
          <p:cNvSpPr txBox="1"/>
          <p:nvPr/>
        </p:nvSpPr>
        <p:spPr>
          <a:xfrm>
            <a:off x="680545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мифы
</a:t>
            </a:r>
            <a:pPr algn="l" indent="0" marL="0">
              <a:lnSpc>
                <a:spcPct val="90000"/>
              </a:lnSpc>
              <a:buNone/>
            </a:pPr>
            <a:r>
              <a:rPr lang="en-US" sz="476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объясняли гром, смену времен года, опасности моря и войны. Одновременно они передавали важные для греков качества: мужество, разум, уважение к богам и предкам.
</a:t>
            </a:r>
            <a:endParaRPr lang="en-US" sz="1141" dirty="0"/>
          </a:p>
        </p:txBody>
      </p:sp>
      <p:sp>
        <p:nvSpPr>
          <p:cNvPr id="18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боги и мифы Эллады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63747"/>
            <a:ext cx="2669232" cy="21583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7766" y="1363747"/>
            <a:ext cx="2669232" cy="21583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6854" y="1363747"/>
            <a:ext cx="2669232" cy="21583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театр стал любимым зрелищем греков
</a:t>
            </a:r>
            <a:endParaRPr lang="en-US" sz="2590" dirty="0"/>
          </a:p>
        </p:txBody>
      </p:sp>
      <p:sp>
        <p:nvSpPr>
          <p:cNvPr id="9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22000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1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Диониса превращается в спектакль
</a:t>
            </a:r>
            <a:pPr algn="ctr" indent="0" marL="0">
              <a:lnSpc>
                <a:spcPct val="90000"/>
              </a:lnSpc>
              <a:buNone/>
            </a:pPr>
            <a:r>
              <a:rPr lang="en-US" sz="382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Греческий театр вырос из торжеств в честь Диониса, бога вина и веселья. Со временем обрядовые песни стали настоящими постановками, а зрители собирались в открытых амфитеатрах, чтобы следить за действием и спорить о поступках героев.
</a:t>
            </a:r>
            <a:endParaRPr lang="en-US" sz="916" dirty="0"/>
          </a:p>
        </p:txBody>
      </p:sp>
      <p:sp>
        <p:nvSpPr>
          <p:cNvPr id="11" name="Text 3"/>
          <p:cNvSpPr txBox="1"/>
          <p:nvPr/>
        </p:nvSpPr>
        <p:spPr>
          <a:xfrm>
            <a:off x="3217757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3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Трагедия: когда героя ждет выбор
</a:t>
            </a:r>
            <a:pPr algn="ctr" indent="0" marL="0">
              <a:lnSpc>
                <a:spcPct val="90000"/>
              </a:lnSpc>
              <a:buNone/>
            </a:pPr>
            <a:r>
              <a:rPr lang="en-US" sz="43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трагедиях показывали серьезные события, где человек сталкивался с судьбой, ошибкой или наказанием. Пьесы Эсхила, Софокла и Еврипида заставляли зрителей задуматься о долге, гордости и цене неверного решения.
</a:t>
            </a:r>
            <a:endParaRPr lang="en-US" sz="1034" dirty="0"/>
          </a:p>
        </p:txBody>
      </p:sp>
      <p:sp>
        <p:nvSpPr>
          <p:cNvPr id="12" name="Text 4"/>
          <p:cNvSpPr txBox="1"/>
          <p:nvPr/>
        </p:nvSpPr>
        <p:spPr>
          <a:xfrm>
            <a:off x="6006844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22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Комедия: смех над жизнью полиса
</a:t>
            </a:r>
            <a:pPr algn="ctr" indent="0" marL="0">
              <a:lnSpc>
                <a:spcPct val="90000"/>
              </a:lnSpc>
              <a:buNone/>
            </a:pPr>
            <a:r>
              <a:rPr lang="en-US" sz="384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8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Комедии Аристофана были ближе к повседневной жизни: в них высмеивали привычки людей, споры политиков и городские порядки. Такие пьесы развлекали публику, но одновременно учили замечать недостатки общества и смеяться над ними.
</a:t>
            </a:r>
            <a:endParaRPr lang="en-US" sz="9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события показывают, как Греция сначала отбила внешнюю угрозу, а затем ослабла из-за внутреннего соперничества полисов.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Победы над персами укрепили греков, но затяжные междоусобицы подготовили почву для усиления Македонии.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войны Древней Греции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по истории Древней Греции; хронология событий общепринята в историографии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0343" y="1473529"/>
            <a:ext cx="2795447" cy="28091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греки объясняли мир разумом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21775" y="1563687"/>
            <a:ext cx="2596083" cy="709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Пифагор и числа
</a:t>
            </a:r>
            <a:pPr algn="l" indent="0" marL="0">
              <a:lnSpc>
                <a:spcPct val="90000"/>
              </a:lnSpc>
              <a:buNone/>
            </a:pPr>
            <a:r>
              <a:rPr lang="en-US" sz="33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13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Пифагор и его ученики рассматривали числа как основу порядка в природе и музыке. Их идеи помогли греческой математике стать не просто счетом, а поиском закономерностей и доказательств.
</a:t>
            </a:r>
            <a:endParaRPr lang="en-US" sz="909" dirty="0"/>
          </a:p>
        </p:txBody>
      </p:sp>
      <p:sp>
        <p:nvSpPr>
          <p:cNvPr id="12" name="Text 3"/>
          <p:cNvSpPr txBox="1"/>
          <p:nvPr/>
        </p:nvSpPr>
        <p:spPr>
          <a:xfrm>
            <a:off x="409575" y="2501935"/>
            <a:ext cx="2648320" cy="709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Геродот и Фукидид
</a:t>
            </a:r>
            <a:pPr algn="l" indent="0" marL="0">
              <a:lnSpc>
                <a:spcPct val="90000"/>
              </a:lnSpc>
              <a:buNone/>
            </a:pPr>
            <a:r>
              <a:rPr lang="en-US" sz="33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13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Геродот записывал рассказы о прошлом и старался сохранить память о событиях. Фукидид был строже: он анализировал причины войн и доверял прежде всего проверенным свидетельствам.
</a:t>
            </a:r>
            <a:endParaRPr lang="en-US" sz="909" dirty="0"/>
          </a:p>
        </p:txBody>
      </p:sp>
      <p:sp>
        <p:nvSpPr>
          <p:cNvPr id="13" name="Text 4"/>
          <p:cNvSpPr txBox="1"/>
          <p:nvPr/>
        </p:nvSpPr>
        <p:spPr>
          <a:xfrm>
            <a:off x="3252603" y="1563687"/>
            <a:ext cx="2648320" cy="709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Гиппократ и медицина
</a:t>
            </a:r>
            <a:pPr algn="l" indent="0" marL="0">
              <a:lnSpc>
                <a:spcPct val="90000"/>
              </a:lnSpc>
              <a:buNone/>
            </a:pPr>
            <a:r>
              <a:rPr lang="en-US" sz="33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13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Гиппократ учил, что болезни имеют естественные причины и зависят от образа жизни, питания и среды. Такой взгляд сделал медицину более наблюдательной и менее связанной с мифами.
</a:t>
            </a:r>
            <a:endParaRPr lang="en-US" sz="909" dirty="0"/>
          </a:p>
        </p:txBody>
      </p:sp>
      <p:sp>
        <p:nvSpPr>
          <p:cNvPr id="14" name="Text 5"/>
          <p:cNvSpPr txBox="1"/>
          <p:nvPr/>
        </p:nvSpPr>
        <p:spPr>
          <a:xfrm>
            <a:off x="421773" y="3468185"/>
            <a:ext cx="2596084" cy="709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3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научного подхода
</a:t>
            </a:r>
            <a:pPr algn="l" indent="0" marL="0">
              <a:lnSpc>
                <a:spcPct val="90000"/>
              </a:lnSpc>
              <a:buNone/>
            </a:pPr>
            <a:r>
              <a:rPr lang="en-US" sz="37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72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все чаще искали объяснения не в воле богов, а в наблюдении, рассуждении и сравнении фактов. Именно поэтому их наследие так важно для науки.
</a:t>
            </a:r>
            <a:endParaRPr lang="en-US" sz="1039" dirty="0"/>
          </a:p>
        </p:txBody>
      </p:sp>
      <p:sp>
        <p:nvSpPr>
          <p:cNvPr id="15" name="Text 6"/>
          <p:cNvSpPr txBox="1"/>
          <p:nvPr/>
        </p:nvSpPr>
        <p:spPr>
          <a:xfrm>
            <a:off x="3247839" y="2501935"/>
            <a:ext cx="2648321" cy="709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17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Философы и вопросы жизни
</a:t>
            </a:r>
            <a:pPr algn="l" indent="0" marL="0">
              <a:lnSpc>
                <a:spcPct val="90000"/>
              </a:lnSpc>
              <a:buNone/>
            </a:pPr>
            <a:r>
              <a:rPr lang="en-US" sz="33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17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Сократ, Платон и Аристотель учили размышлять о добре, справедливости, государстве и человеке. Их беседы и труды стали основой европейской философской традиции.
</a:t>
            </a:r>
            <a:endParaRPr lang="en-US" sz="91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119887"/>
            <a:ext cx="4921004" cy="206247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деятели Древней Греции и их вклад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мыслители, историк и ученый, чьи идеи и труды повлияли на философию, науку и изучение истории.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Греческая культура развивалась сразу в нескольких направлениях: мышление, наука, история и техника взаимно поддерживали друг друга.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Древней Греции; общеизвестные сведения из школьного курса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325" y="3244749"/>
            <a:ext cx="8513060" cy="1305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жили древние греки каждый день
</a:t>
            </a:r>
            <a:endParaRPr lang="en-US" sz="2590" dirty="0"/>
          </a:p>
        </p:txBody>
      </p:sp>
      <p:sp>
        <p:nvSpPr>
          <p:cNvPr id="12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525179" y="1910900"/>
            <a:ext cx="1306017" cy="1223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двор
</a:t>
            </a:r>
            <a:pPr algn="l" indent="0" marL="0">
              <a:lnSpc>
                <a:spcPct val="90000"/>
              </a:lnSpc>
              <a:buNone/>
            </a:pPr>
            <a:r>
              <a:rPr lang="en-US" sz="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Греческий дом часто строили вокруг внутреннего двора. Здесь семья отдыхала, работала и общалась, а в жаркую погоду двор давал тень и прохладу.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2230228" y="1910900"/>
            <a:ext cx="1306018" cy="1223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Мужские занятия
</a:t>
            </a:r>
            <a:pPr algn="l" indent="0" marL="0">
              <a:lnSpc>
                <a:spcPct val="90000"/>
              </a:lnSpc>
              <a:buNone/>
            </a:pPr>
            <a:r>
              <a:rPr lang="en-US" sz="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Мужчины обычно трудились в мастерских, на полях или в торговле, а также посещали собрания полиса. Для свободного гражданина участие в общественной жизни считалось важной обязанностью.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3952253" y="1910900"/>
            <a:ext cx="1306017" cy="1223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в доме
</a:t>
            </a:r>
            <a:pPr algn="l" indent="0" marL="0">
              <a:lnSpc>
                <a:spcPct val="90000"/>
              </a:lnSpc>
              <a:buNone/>
            </a:pPr>
            <a:r>
              <a:rPr lang="en-US" sz="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вели хозяйство, готовили пищу, пряли и ткали ткань. Их труд был необходим для семьи, хотя в управлении полисом они почти не участвовали.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5652582" y="1910900"/>
            <a:ext cx="1306017" cy="1223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детей
</a:t>
            </a:r>
            <a:pPr algn="l" indent="0" marL="0">
              <a:lnSpc>
                <a:spcPct val="90000"/>
              </a:lnSpc>
              <a:buNone/>
            </a:pPr>
            <a:r>
              <a:rPr lang="en-US" sz="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свободных граждан учились чтению, письму, музыке и гимнастике. Такое воспитание помогало им стать не только грамотными, но и выносливыми членами общества.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7343772" y="1910900"/>
            <a:ext cx="1306017" cy="1223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Рабы и несвобода
</a:t>
            </a:r>
            <a:pPr algn="l" indent="0" marL="0">
              <a:lnSpc>
                <a:spcPct val="90000"/>
              </a:lnSpc>
              <a:buNone/>
            </a:pPr>
            <a:r>
              <a:rPr lang="en-US" sz="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Рабы выполняли тяжелую работу в доме, мастерской и на земле. У них не было гражданских прав, поэтому их положение резко отличалось от жизни свободных греков.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325" y="1473910"/>
            <a:ext cx="4196470" cy="30776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на морских путях Средиземноморья
</a:t>
            </a:r>
            <a:endParaRPr lang="en-US" sz="259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606753"/>
            <a:ext cx="4125648" cy="8012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5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на морских путях Средиземноморья
</a:t>
            </a:r>
            <a:endParaRPr lang="en-US" sz="2754" dirty="0"/>
          </a:p>
        </p:txBody>
      </p:sp>
      <p:sp>
        <p:nvSpPr>
          <p:cNvPr id="11" name="Text 3"/>
          <p:cNvSpPr txBox="1"/>
          <p:nvPr/>
        </p:nvSpPr>
        <p:spPr>
          <a:xfrm>
            <a:off x="4708924" y="1530590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поселения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основывали колонии там, где были удобные гавани, плодородная земля и безопасные берега. Так возникали новые центры жизни в Южной Италии, Малой Азии и у Черного моря.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08924" y="2397365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товары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колоний и метрополий шли вино, оливковое масло, керамика и оружие. В обмен греки получали зерно, металлы, древесину и другие необходимые ресурсы.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08924" y="3264140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культуры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 торговлей распространялись греческий язык, алфавит, способы строительства и привычные обычаи. Поэтому колонии не просто торговали, но и сохраняли связь с родиной.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708924" y="4130915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как дорога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греков море было не границей, а путём. Мореплавание связывало разные берега Средиземного моря и делало греческий мир частью большого обмена товарами и идеями.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идеи вошли в язык, образование, архитектуру и спортивные традиции многих стран, а не только Европы.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влияние сохранили мышление, наука и демократические представления: они до сих пор заметны в школе, культуре и общественной жизни.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унаследовал современный мир от Древней Греции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Историко-культурное наследие Древней Греции; обобщение общеизвестных фактов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240347"/>
            <a:ext cx="5182677" cy="18215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изучения Древней Греции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именно мы узнали о полисах, культуре и влиянии древних греков на последующие эпохи.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Греция соединила политический опыт, культурные достижения и стремление к знаниям, поэтому ее наследие осталось живым и узнаваемым.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темы «Древняя Греция»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Древняя Греция важна и сегодня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Греция показала, как из небольших полисов рождаются большие идеи: демократия, театр, философия, наука и спорт. Ее опыт и сегодня помогает понимать европейскую культуру и историю.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2026-06-02T02:58:16Z</dcterms:created>
  <dcterms:modified xsi:type="dcterms:W3CDTF">2026-06-02T02:58:16Z</dcterms:modified>
</cp:coreProperties>
</file>