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6012" y="691675"/>
            <a:ext cx="2772326" cy="3745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95925" y="717000"/>
            <a:ext cx="4341900" cy="36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Вычисления с многозначными числами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считать по разрядам и не ошибаться в ответе?
</a:t>
            </a:r>
            <a:endParaRPr lang="en-US" sz="4000" dirty="0"/>
          </a:p>
        </p:txBody>
      </p:sp>
      <p:sp>
        <p:nvSpPr>
          <p:cNvPr id="5" name="Text 1"/>
          <p:cNvSpPr txBox="1"/>
          <p:nvPr/>
        </p:nvSpPr>
        <p:spPr>
          <a:xfrm>
            <a:off x="795925" y="239150"/>
            <a:ext cx="6589200" cy="2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07" y="150"/>
            <a:ext cx="4199186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1326275"/>
            <a:ext cx="3914100" cy="343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число читается по разрядам: единицы, десятки, сотни, тысячи и далее. От места цифры зависит её значение, поэтому запись 4 305 означает не просто набор цифр, а четыре тысячи триста пять.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6730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Разряды помогают понять число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разрядов показывает, куда записывать каждую цифру: тысячи под тысячами, сотни под сотнями, десятки под десятками, единицы под единицами.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Разрядная таблица как основа вычислений
</a:t>
            </a:r>
            <a:endParaRPr lang="en-US" sz="3059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выравнивание делает вычисления наглядными. Когда цифры стоят в своих клетках, легче сложить или вычесть их без путаницы.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Разрядная запись особенно полезна при письменных действиях. Она помогает быстро заметить, где нужен перенос, а где число можно считать сразу.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проверке ответа можно отдельно сравнить тысячи, сотни, десятки и единицы. Это позволяет найти ошибку даже без повторного полного вычисления.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без перехода через разряд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Начинать удобно с единиц, затем переходить к десяткам, сотням и тысячам. Если в каждом разряде сумма меньше 10, перенос в следующий разряд не нужен.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243 + 156 = 399. В единицах получается 3, в десятках — 9, в сотнях — 3, поэтому ответ записывается сразу без дополнительных пометок.
</a:t>
            </a:r>
            <a:endParaRPr lang="en-US" sz="1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Сложение: как растёт сумма по разрядам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вклад старших разрядов заметно влияет на итог.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добавляемые десятки и сотни, тем сильнее меняется сумма.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5 класса, составлено по арифметическим вычислениям.
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96350" y="1335700"/>
            <a:ext cx="34392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сумма в разряде равна 10 или больше, образуется перенос. Число в этом разряде записывают по последней цифре суммы, а десяток передают дальше.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5054600" y="1335700"/>
            <a:ext cx="36279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478 + 265 сначала складываются единицы: 8 + 5 = 13. Пишется 3, а 1 переносится к десяткам и прибавляется к следующему разряду.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796350" y="3339125"/>
            <a:ext cx="7397700" cy="148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 помогает сохранить правильное значение числа. Без него ответ был бы неверным, потому что часть количества оказалась бы потеряна при записи.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Сложение с переходом через разряд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сложения столбиком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при письменном сложении многозначных чисел.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5551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642 − 218 = 424 каждая цифра находится на своём месте. Благодаря этому легче избежать ошибок и проверить получившийся ответ.
</a:t>
            </a:r>
            <a:endParaRPr lang="en-US" sz="1600" dirty="0"/>
          </a:p>
        </p:txBody>
      </p:sp>
      <p:sp>
        <p:nvSpPr>
          <p:cNvPr id="8" name="Text 1"/>
          <p:cNvSpPr txBox="1"/>
          <p:nvPr/>
        </p:nvSpPr>
        <p:spPr>
          <a:xfrm>
            <a:off x="306750" y="1358900"/>
            <a:ext cx="22968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вычитании числа записывают столбиком так, чтобы разряды совпадали. Это помогает сразу видеть, какие цифры нужно сравнивать в каждой строке.
</a:t>
            </a:r>
            <a:endParaRPr lang="en-US" sz="1600" dirty="0"/>
          </a:p>
        </p:txBody>
      </p:sp>
      <p:sp>
        <p:nvSpPr>
          <p:cNvPr id="9" name="Text 2"/>
          <p:cNvSpPr txBox="1"/>
          <p:nvPr/>
        </p:nvSpPr>
        <p:spPr>
          <a:xfrm>
            <a:off x="3357075" y="2209000"/>
            <a:ext cx="2406600" cy="265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выполняют справа налево: сначала единицы, затем десятки, потом сотни и тысячи. Такой порядок делает запись аккуратной и понятной.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по разрядам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0909" y="1181550"/>
            <a:ext cx="3329981" cy="3437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44575" y="122637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верхней цифре не хватает единиц, берут один десяток или одну сотню у соседнего разряда. Тогда значение соседнего разряда уменьшается, а нужный разряд становится больше.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37600" y="370650"/>
            <a:ext cx="768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Вычитание с заимствованием
</a:t>
            </a:r>
            <a:endParaRPr lang="en-US" sz="3200" dirty="0"/>
          </a:p>
        </p:txBody>
      </p:sp>
      <p:sp>
        <p:nvSpPr>
          <p:cNvPr id="7" name="Text 2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944575" y="2918225"/>
            <a:ext cx="40779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503 − 178 = 325 ноль требует особого внимания. При заимствовании он меняет запись соседних разрядов, поэтому важно следить за каждым шагом вычисления.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сложения и вычитания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149500" cy="235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действия можно сравнить по способу записи, переносу и проверке.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действия требуют точной разрядной записи; различие в переносе и заимствовании определяет способ вычисления.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700225"/>
            <a:ext cx="78570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для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06750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умножают цифру единиц, затем десятков, сотен и тысяч, двигаясь справа налево. Каждый результат записывают по разрядам, чтобы сохранить правильное значение числа.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306750" y="370650"/>
            <a:ext cx="8041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многозначного числа на однозначное число
</a:t>
            </a:r>
            <a:endParaRPr lang="en-US" sz="2625" dirty="0"/>
          </a:p>
        </p:txBody>
      </p:sp>
      <p:sp>
        <p:nvSpPr>
          <p:cNvPr id="7" name="Text 2"/>
          <p:cNvSpPr txBox="1"/>
          <p:nvPr/>
        </p:nvSpPr>
        <p:spPr>
          <a:xfrm>
            <a:off x="137850" y="4596000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3045403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произведение в одном разряде больше 9, лишние десятки переходят в следующий разряд. Например, при 347 × 3 сначала получают 21, затем 12 и 9.
</a:t>
            </a:r>
            <a:endParaRPr lang="en-US" sz="1600" dirty="0"/>
          </a:p>
        </p:txBody>
      </p:sp>
      <p:sp>
        <p:nvSpPr>
          <p:cNvPr id="9" name="Text 4"/>
          <p:cNvSpPr txBox="1"/>
          <p:nvPr/>
        </p:nvSpPr>
        <p:spPr>
          <a:xfrm>
            <a:off x="5784057" y="1358900"/>
            <a:ext cx="2564400" cy="300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умножение можно понимать как повторяющееся сложение одинаковых групп. Поэтому важно не только считать точно, но и следить за переносом и записью результата.
</a:t>
            </a:r>
            <a:endParaRPr lang="en-US" sz="16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2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Умножение: как меняется результат при увеличении множителя
</a:t>
            </a:r>
            <a:endParaRPr lang="en-US" sz="2625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числе 125 каждый новый множитель удваивает или увеличивает количество одинаковых групп.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множитель, тем выше результат; зависимость здесь пропорциональная и легко прослеживается по графику.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умножения для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37600" y="1456275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число умножают на единицы второго множителя, получая первое промежуточное произведение. Важно записывать его аккуратно, начиная с правого края.
</a:t>
            </a:r>
            <a:endParaRPr lang="en-US" sz="1600" dirty="0"/>
          </a:p>
        </p:txBody>
      </p:sp>
      <p:sp>
        <p:nvSpPr>
          <p:cNvPr id="4" name="Text 1"/>
          <p:cNvSpPr txBox="1"/>
          <p:nvPr/>
        </p:nvSpPr>
        <p:spPr>
          <a:xfrm>
            <a:off x="8673193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400" dirty="0"/>
          </a:p>
        </p:txBody>
      </p:sp>
      <p:sp>
        <p:nvSpPr>
          <p:cNvPr id="5" name="Text 2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Умножение на двузначное число
</a:t>
            </a:r>
            <a:endParaRPr lang="en-US" sz="3200" dirty="0"/>
          </a:p>
        </p:txBody>
      </p:sp>
      <p:sp>
        <p:nvSpPr>
          <p:cNvPr id="6" name="Text 3"/>
          <p:cNvSpPr txBox="1"/>
          <p:nvPr/>
        </p:nvSpPr>
        <p:spPr>
          <a:xfrm>
            <a:off x="337600" y="3547397"/>
            <a:ext cx="37131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умножают то же число на десятки. Полученный результат записывают со сдвигом влево, потому что десятки означают умножение на 10.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5089300" y="1456275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оба промежуточных произведения складывают по разрядам. Такой способ помогает не потерять ни одну цифру и удобно работает в столбик.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5089300" y="3547400"/>
            <a:ext cx="3583800" cy="146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Проверить ответ можно оценкой: результат должен быть заметно больше исходного числа, но соответствовать величине двузначного множителя и логике задачи.
</a:t>
            </a:r>
            <a:endParaRPr lang="en-US" sz="16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0825" y="1357515"/>
            <a:ext cx="8091600" cy="31414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10825" y="370650"/>
            <a:ext cx="8091600" cy="86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умножать на двузначное число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стандартный порядок действий при записи вычисления столбиком.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80450" y="370650"/>
            <a:ext cx="7722000" cy="65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делить многозначное число на однозначное
</a:t>
            </a:r>
            <a:endParaRPr lang="en-US" sz="2569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1499500" y="3835025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Начало с наибольшего разряда
</a:t>
            </a:r>
            <a:pPr algn="ctr" indent="0" marL="0">
              <a:lnSpc>
                <a:spcPct val="100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берут старшую часть числа и определяют, сколько раз делитель помещается в неё. Это помогает сразу начать деление с нужного места и не пропустить цифры.
</a:t>
            </a:r>
            <a:endParaRPr lang="en-US" sz="1276" dirty="0"/>
          </a:p>
        </p:txBody>
      </p:sp>
      <p:sp>
        <p:nvSpPr>
          <p:cNvPr id="10" name="Text 3"/>
          <p:cNvSpPr txBox="1"/>
          <p:nvPr/>
        </p:nvSpPr>
        <p:spPr>
          <a:xfrm>
            <a:off x="1729578" y="154585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Переход к следующим цифрам
</a:t>
            </a:r>
            <a:pPr algn="r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каждого шага остаток переносится к следующей цифре. Так деление продолжается по частям, пока не будут использованы все разряды числа.
</a:t>
            </a:r>
            <a:endParaRPr lang="en-US" sz="1355" dirty="0"/>
          </a:p>
        </p:txBody>
      </p:sp>
      <p:sp>
        <p:nvSpPr>
          <p:cNvPr id="11" name="Text 4"/>
          <p:cNvSpPr txBox="1"/>
          <p:nvPr/>
        </p:nvSpPr>
        <p:spPr>
          <a:xfrm>
            <a:off x="6511454" y="1761300"/>
            <a:ext cx="23835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Запись и проверка ответа
</a:t>
            </a:r>
            <a:pPr algn="l" indent="0" marL="0">
              <a:lnSpc>
                <a:spcPct val="100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864 ÷ 4 получается 216. После вычисления полезно умножить частное на делитель, чтобы убедиться, что исходное число восстановлено.
</a:t>
            </a:r>
            <a:endParaRPr lang="en-US" sz="1355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539825" y="1227135"/>
            <a:ext cx="3098400" cy="301973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600" y="370650"/>
            <a:ext cx="8464800" cy="7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с остатком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783700" y="13424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делитель не помещается в последнюю часть числа ровно, после деления остаётся остаток. Он показывает, сколько единиц не удалось распределить между равными группами.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83700" y="2884850"/>
            <a:ext cx="45066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примере 725 ÷ 6 = 120 (остаток 5). Остаток всегда меньше делителя, поэтому его можно быстро проверить и убедиться, что все цифры учтены.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1991" y="1479875"/>
            <a:ext cx="4649619" cy="2458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600" y="370650"/>
            <a:ext cx="8464800" cy="6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вычислений обратным действием
</a:t>
            </a:r>
            <a:endParaRPr lang="en-US" sz="2991" dirty="0"/>
          </a:p>
        </p:txBody>
      </p:sp>
      <p:sp>
        <p:nvSpPr>
          <p:cNvPr id="5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600" y="1479875"/>
            <a:ext cx="2605200" cy="356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особенно важна в задачах с несколькими действиями: она помогает заметить ошибку ещё до записи окончательного ответа.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Обратное действие — самый надёжный способ, а оценка по смыслу служит быстрым дополнительным контролем.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151200" y="4449750"/>
            <a:ext cx="4335900" cy="5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 арифметических действий для 5 класса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35800" y="1816308"/>
            <a:ext cx="5266500" cy="168063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7600" y="370650"/>
            <a:ext cx="8464800" cy="60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вычислениях с многозначными числами
</a:t>
            </a:r>
            <a:endParaRPr lang="en-US" sz="2366" dirty="0"/>
          </a:p>
        </p:txBody>
      </p:sp>
      <p:sp>
        <p:nvSpPr>
          <p:cNvPr id="6" name="Text 1"/>
          <p:cNvSpPr txBox="1"/>
          <p:nvPr/>
        </p:nvSpPr>
        <p:spPr>
          <a:xfrm>
            <a:off x="8629400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337600" y="1479875"/>
            <a:ext cx="2502900" cy="23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ошибки часто встречаются в школьных заданиях и помогают понять, на что обращать внимание при записи и вычислении.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ошибок связано не с самим действием, а с записью по разрядам, переносом и работой с нулём.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37600" y="4492325"/>
            <a:ext cx="53478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упражнения по теме вычислений с многозначными числами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64844" y="2531473"/>
            <a:ext cx="337500" cy="337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41656" y="2530628"/>
            <a:ext cx="337500" cy="337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403250" y="3119228"/>
            <a:ext cx="337500" cy="337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403250" y="1955332"/>
            <a:ext cx="337500" cy="300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29025" y="4595825"/>
            <a:ext cx="377100" cy="44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6E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252450" y="370650"/>
            <a:ext cx="8059200" cy="49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числа в жизни школьника
</a:t>
            </a:r>
            <a:endParaRPr lang="en-US" sz="3106" dirty="0"/>
          </a:p>
        </p:txBody>
      </p:sp>
      <p:sp>
        <p:nvSpPr>
          <p:cNvPr id="13" name="Text 2"/>
          <p:cNvSpPr txBox="1"/>
          <p:nvPr/>
        </p:nvSpPr>
        <p:spPr>
          <a:xfrm>
            <a:off x="57991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в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учитывают минуты, часы и пересадки, важно точно складывать и вычитать значения. Это помогает не опоздать и правильно спланировать день.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839550" y="1895525"/>
            <a:ext cx="2505300" cy="16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Карманные деньги
</a:t>
            </a:r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подсчёте накоплений и расходов легко встретить суммы с несколькими разрядами. Аккуратный счёт помогает понять, сколько осталось и на что можно рассчитывать.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2259150" y="3966599"/>
            <a:ext cx="46257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5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до школы
</a:t>
            </a:r>
            <a:pPr algn="ctr" indent="0" marL="0">
              <a:lnSpc>
                <a:spcPct val="100000"/>
              </a:lnSpc>
              <a:buNone/>
            </a:pPr>
            <a:r>
              <a:rPr lang="en-US" sz="6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3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Расстояние до школы, прогулки и поездки удобно измерять в метрах и километрах. Многозначные числа помогают сравнивать маршруты и выбирать более короткий путь.
</a:t>
            </a:r>
            <a:endParaRPr lang="en-US" sz="1572" dirty="0"/>
          </a:p>
        </p:txBody>
      </p:sp>
      <p:sp>
        <p:nvSpPr>
          <p:cNvPr id="16" name="Text 5"/>
          <p:cNvSpPr txBox="1"/>
          <p:nvPr/>
        </p:nvSpPr>
        <p:spPr>
          <a:xfrm>
            <a:off x="1882650" y="909125"/>
            <a:ext cx="5378700" cy="536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спортивных таблицах часто считают очки, секунды и места. Здесь тоже нужны точные вычисления, чтобы верно определить итог и сравнить результаты участников.
</a:t>
            </a:r>
            <a:pPr algn="ctr" indent="0" marL="0">
              <a:lnSpc>
                <a:spcPct val="100000"/>
              </a:lnSpc>
              <a:buNone/>
            </a:pPr>
            <a:r>
              <a:rPr lang="en-US" sz="52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Результаты соревнований
</a:t>
            </a:r>
            <a:endParaRPr lang="en-US" sz="10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5925" y="986125"/>
            <a:ext cx="3636900" cy="385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вычисления с многозначными числами требуют точности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теме — уверенно работать с разрядами, не путать перенос и заимствование и проверять ответ обратным действием. Тогда вычисления становятся понятными и надёжными.
</a:t>
            </a:r>
            <a:endParaRPr lang="en-US" sz="3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2026-05-24T12:33:05Z</dcterms:created>
  <dcterms:modified xsi:type="dcterms:W3CDTF">2026-05-24T12:33:05Z</dcterms:modified>
</cp:coreProperties>
</file>