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на биосферу: как человек меняет живую оболочку Земли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преобразует биосферу быстрее, чем она успевает восстановиться.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и человек: единая система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 — это не только природа вокруг нас, но и пространство нашей жизни. Мы зависим от её ресурсов и одновременно создаём на неё растущее давление через производство, транспорт, сельское хозяйство и города.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антропогенного воздействия на природу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и почвенные загрязнения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Сточные воды, удобрения, нефтепродукты и тяжёлые металлы ухудшают качество воды и почвы, нарушая жизненные условия растений, животных и микроорганизмов.
</a:t>
            </a:r>
            <a:endParaRPr lang="en-US" sz="912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распашка земель и добыча полезных ископаемых разрушают местообитания, фрагментируют ландшафты и ослабляют способность экосистем к самовосстановлению.
</a:t>
            </a:r>
            <a:endParaRPr lang="en-US" sz="849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Атмосферные выбросы
</a:t>
            </a:r>
            <a:pPr algn="l" indent="0" marL="0">
              <a:lnSpc>
                <a:spcPct val="115000"/>
              </a:lnSpc>
              <a:buNone/>
            </a:pPr>
            <a:r>
              <a:rPr lang="en-US" sz="5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и транспортные выбросы меняют состав воздуха, усиливают смог и возвращаются в экосистемы через осадки, дыхание организмов и пищевые цепи.
</a:t>
            </a:r>
            <a:endParaRPr lang="en-US" sz="965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применение пестицидов и других веществ в сельском хозяйстве влияет не только на вредителей, но и на полезные виды, почвенную биоту и опылителей.
</a:t>
            </a:r>
            <a:endParaRPr lang="en-US" sz="98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энергетика как главные источники нагрузки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Углеродный след
</a:t>
            </a:r>
            <a:pPr algn="l" indent="0" marL="0">
              <a:lnSpc>
                <a:spcPct val="115000"/>
              </a:lnSpc>
              <a:buNone/>
            </a:pPr>
            <a:r>
              <a:rPr lang="en-US" sz="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и тяжёлая промышленность формируют значительную часть выбросов CO₂, оксидов азота, сернистых соединений и твёрдых частиц, особенно при сжигании ископаемого топлива.
</a:t>
            </a:r>
            <a:endParaRPr lang="en-US" sz="992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проблемные отрасли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Угольная генерация, металлургия, нефтепереработка и цементное производство относятся к наиболее загрязняющим, потому что они энергоёмки и требуют больших объёмов сырья.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Побочные продукты 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предприятий образуются зола, шлаки, промышленные стоки и пыль, которые требуют безопасного обращения и очистки, иначе они попадают в воздух, воду и почву.
</a:t>
            </a:r>
            <a:endParaRPr lang="en-US" sz="1007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ресурсоёмкие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энергетика не только загрязняют среду, но и потребляют огромные объёмы воды, топлива и материалов, увеличивая суммарную нагрузку на природные системы.
</a:t>
            </a:r>
            <a:endParaRPr lang="en-US" sz="101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основных секторов в выбросы парниковых газов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долю выбросов, но и то, где важны технологические решения: генерация энергии, эффективность оборудования, изменения в транспорте и агропрактиках.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энергетика и промышленность; значит, именно здесь сосредоточен главный потенциал сокращения выбросов.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по материалам IPCC AR6 и Climate Watch (последние доступные сводные оценки)
</a:t>
            </a:r>
            <a:endParaRPr lang="en-US" sz="67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580032"/>
            <a:ext cx="449100" cy="449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61405"/>
            <a:ext cx="449100" cy="3592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52959"/>
            <a:ext cx="449100" cy="449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загрязнение воздуха влияет на живые организмы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Смог и аэрозоли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Смог снижает прозрачность атмосферы и ухудшает качество воздуха, а взвешенные аэрозоли переносят токсичные вещества на большие расстояния, затрагивая и города, и природные территории.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PM2.5 и PM10 проникают глубоко в дыхательные пути, повышая риск хронических заболеваний лёгких, а также сердечно-сосудистых осложнений и преждевременной смертности.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Урон растениям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повреждает листья, ослабляет устьичный газообмен и снижает интенсивность фотосинтеза, из-за чего растения медленнее растут и хуже переносят стресс.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Кислотные осадки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Кислотные дожди изменяют pH почв и водоёмов, вымывают питательные вещества и создают условия, в которых многие чувствительные виды не могут нормально существовать.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загрязнение меняет жизнь водоёмов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которая перестала быть прозрачной
</a:t>
            </a:r>
            <a:pPr algn="l" indent="0" marL="0">
              <a:lnSpc>
                <a:spcPct val="115000"/>
              </a:lnSpc>
              <a:buNone/>
            </a:pPr>
            <a:r>
              <a:rPr lang="en-US" sz="2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реку или озеро попадают бытовые и промышленные стоки, и вода быстро теряет естественное равновесие. Сначала меняется её цвет и запах, затем начинают исчезать чувствительные организмы. Даже небольшое загрязнение способно нарушить работу всей водной экосистемы.
</a:t>
            </a:r>
            <a:endParaRPr lang="en-US" sz="773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Цветение, за которым приходит нехватка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азота и фосфора действует как удобрение для водорослей. Их массовый рост создаёт иллюзию изобилия, но после отмирания растений бактерии расходуют кислород, и в воде начинается «замор» рыбы и беспозвоночных.
</a:t>
            </a:r>
            <a:endParaRPr lang="en-US" sz="84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Загрязнение, которое возвращается к человеку
</a:t>
            </a:r>
            <a:pPr algn="l" indent="0" marL="0">
              <a:lnSpc>
                <a:spcPct val="115000"/>
              </a:lnSpc>
              <a:buNone/>
            </a:pPr>
            <a:r>
              <a:rPr lang="en-US" sz="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металлы, нефтепродукты и пластик не исчезают бесследно: они накапливаются в организмах и переходят по пищевой цепи. Поэтому проблема загрязнения воды затрагивает не только природу, но и здоровье людей.
</a:t>
            </a:r>
            <a:endParaRPr lang="en-US" sz="83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7325" y="1162275"/>
            <a:ext cx="5709351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66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видов антропогенного загрязнения
</a:t>
            </a:r>
            <a:endParaRPr lang="en-US" sz="2266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виды загрязнения отличаются источниками и средой распространения, но сходятся в одном: они ухудшают условия жизни организмов и усиливают общий экологический риск.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виды загрязнения взаимосвязаны: воздействуя на одну среду, человек часто нарушает сразу несколько компонентов экосистемы.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экологии и биологии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 важнейший и уязвимый ресурс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8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жизни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снабжает растения водой, минеральными веществами и служит опорой для корней, а также является средой обитания огромного числа микроорганизмов и беспозвоночных.
</a:t>
            </a:r>
            <a:endParaRPr lang="en-US" sz="1037" dirty="0"/>
          </a:p>
        </p:txBody>
      </p:sp>
      <p:sp>
        <p:nvSpPr>
          <p:cNvPr id="11" name="Text 3"/>
          <p:cNvSpPr txBox="1"/>
          <p:nvPr/>
        </p:nvSpPr>
        <p:spPr>
          <a:xfrm>
            <a:off x="2674427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плодородия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Эрозия, засоление и уплотнение уменьшают способность почвы удерживать влагу и питательные вещества, из-за чего падает урожайность и ухудшается качество экосистем.
</a:t>
            </a:r>
            <a:endParaRPr lang="en-US" sz="989" dirty="0"/>
          </a:p>
        </p:txBody>
      </p:sp>
      <p:sp>
        <p:nvSpPr>
          <p:cNvPr id="12" name="Text 4"/>
          <p:cNvSpPr txBox="1"/>
          <p:nvPr/>
        </p:nvSpPr>
        <p:spPr>
          <a:xfrm>
            <a:off x="4762369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землепользования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Чрезмерная распашка, монокультуры и уничтожение растительного покрова ускоряют разрушение гумуса, лишая почву естественной защиты от ветра, воды и перегрева.
</a:t>
            </a:r>
            <a:endParaRPr lang="en-US" sz="1037" dirty="0"/>
          </a:p>
        </p:txBody>
      </p:sp>
      <p:sp>
        <p:nvSpPr>
          <p:cNvPr id="13" name="Text 5"/>
          <p:cNvSpPr txBox="1"/>
          <p:nvPr/>
        </p:nvSpPr>
        <p:spPr>
          <a:xfrm>
            <a:off x="685030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Токсическое загрязнение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Пестициды, нефтепродукты и тяжёлые металлы нарушают работу почвенных бактерий, грибов и дождевых червей, а вместе с этим — круговорот веществ и самоочищение почвы.
</a:t>
            </a:r>
            <a:endParaRPr lang="en-US" sz="103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антропогенное воздействие приводит к деградации экосистем
</a:t>
            </a:r>
            <a:endParaRPr lang="en-US" sz="2285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причин и последствий: от роста потребления до потери устойчивости природных систем.
</a:t>
            </a:r>
            <a:endParaRPr lang="en-US" sz="99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сокращения биоразнообразия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 виды, зависящие от узких местообитаний, стабильного климата и низкой антропогенной нагрузки.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местообитаний и чрезмерная эксплуатация видов остаются главными факторами; климат и загрязнение усиливают их действие.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IPBES Global Assessment Report, 2019; WWF Living Planet Report, 2022.
</a:t>
            </a:r>
            <a:endParaRPr lang="en-US" sz="69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578" y="1808825"/>
            <a:ext cx="370650" cy="42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43958"/>
            <a:ext cx="397500" cy="353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21875"/>
            <a:ext cx="397500" cy="39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21875"/>
            <a:ext cx="397500" cy="39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механизмы утраты местообитаний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Сокращает площадь лесных экосистем, лишает животных укрытий и кормовой базы, а также разрывает связи между популяциями на соседних участках.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застройка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сооружения и города делят природные территории на фрагменты, затрудняют миграции и повышают смертность животных на путях перемещения.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Сельхозрасширение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Распашка, пастбища и монокультуры вытесняют естественную растительность, упрощают ландшафт и делают экосистемы более однообразными и уязвимыми.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страдают крупные млекопитающие, амфибии и лесные птицы, которым нужны большие территории, влажные убежища и свободный обмен особями.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хозяйство: баланс пользы и рисков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568219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удобрений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и фосфор, попадая в почвы и водоёмы, ускоряют рост водорослей и нарушают естественный баланс, особенно при слабой очистке стоков.
</a:t>
            </a:r>
            <a:endParaRPr lang="en-US" sz="1267" dirty="0"/>
          </a:p>
        </p:txBody>
      </p:sp>
      <p:sp>
        <p:nvSpPr>
          <p:cNvPr id="11" name="Text 3"/>
          <p:cNvSpPr txBox="1"/>
          <p:nvPr/>
        </p:nvSpPr>
        <p:spPr>
          <a:xfrm>
            <a:off x="4686381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Пестицидная 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защита растений снижает численность опылителей, хищных насекомых и почвенных организмов, от которых зависит устойчивость агроэкосистем.
</a:t>
            </a:r>
            <a:endParaRPr lang="en-US" sz="1185" dirty="0"/>
          </a:p>
        </p:txBody>
      </p:sp>
      <p:sp>
        <p:nvSpPr>
          <p:cNvPr id="12" name="Text 4"/>
          <p:cNvSpPr txBox="1"/>
          <p:nvPr/>
        </p:nvSpPr>
        <p:spPr>
          <a:xfrm>
            <a:off x="68045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практики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внесение удобрений, севооборот и снижение химической нагрузки помогают сохранить урожайность, уменьшая ущерб для воды, почв и живых организмов.
</a:t>
            </a:r>
            <a:endParaRPr lang="en-US" sz="1213" dirty="0"/>
          </a:p>
        </p:txBody>
      </p:sp>
      <p:sp>
        <p:nvSpPr>
          <p:cNvPr id="13" name="Text 5"/>
          <p:cNvSpPr txBox="1"/>
          <p:nvPr/>
        </p:nvSpPr>
        <p:spPr>
          <a:xfrm>
            <a:off x="4500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Продовольственная функция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земледелие и животноводство обеспечивают высокую урожайность и стабильное снабжение населения продуктами, что делает агросектор критически важным для общества.
</a:t>
            </a:r>
            <a:endParaRPr lang="en-US" sz="10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99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антропогенного воздействия
</a:t>
            </a:r>
            <a:endParaRPr lang="en-US" sz="2299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видом воздействия и его биологическим результатом показывает, что экологический ущерб затрагивает сразу несколько компонентов биосферы.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воздействий запускают цепные эффекты: локальный ущерб быстро переходит в системные изменения климата, экосистем и ресурсов.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UNEP, IPCC и FAO.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потепление усиливает экологические риски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температуры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средней температуры меняет тепловой режим экосистем, ускоряет испарение и увеличивает стресс для видов, приспособленных к узкому диапазону условий.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осадков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режима дождей вызывает засухи в одних районах и переувлажнение в других, нарушая рост растений, водный баланс и сельскохозяйственные циклы.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происходят пожары, наводнения и штормы, которые разрушают местообитания, сокращают популяции и замедляют естественное восстановление природных систем.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риски для биосферы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ледников, смещение ареалов и нарушение сезонности делают экосистемы менее устойчивыми и усиливают последствия уже существующего загрязнения и деградации земель.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сокращения нагрузки к восстановлению экосистем
</a:t>
            </a:r>
            <a:endParaRPr lang="en-US" sz="2395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схемы: сначала предотвращение загрязнения и экономия ресурсов, затем снижение отходов, после этого — восстановление нарушенных природных территорий.
</a:t>
            </a:r>
            <a:endParaRPr lang="en-US" sz="8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Меры, дающие наибольшее снижение нагрузки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особенно заметен, когда меры сочетаются: экономия ресурсов снижает спрос, а технологические и природные решения уменьшают последствия.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результат дают предотвращение потребления и переход к чистой энергии; восстановительные меры работают лучше как дополнение.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IPCC, UNEP и IEA.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0977" y="1564732"/>
            <a:ext cx="419738" cy="479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97869"/>
            <a:ext cx="449100" cy="3592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134312"/>
            <a:ext cx="449100" cy="35928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каждый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Отключение лишнего света, разумное использование воды и бережное отношение к теплу снижают расход энергии без заметного ухудшения качества жизни.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Сокращать отходы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сбор, повторное использование вещей и отказ от одноразовой упаковки уменьшают объём мусора и повышают долю переработки.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Формировать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семья закрепляют экологическое поведение через личный пример, проекты и обсуждение реальных последствий бытовых решений.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 относиться к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уборках, посадках и местных инициативах показывает, что даже повседневные действия способны уменьшать нагрузку на биосферу.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восстановления природы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вернул зелёные коридоры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уплотнения застройки в городе начали высаживать деревья вдоль улиц, во дворах и на бывших пустырях. Новые насаждения связали разрозненные участки зелени, уменьшили пыль и сделали летний воздух заметно прохладнее для жителей.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получившая вторую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русле усилили очистку стоков и восстановили прибрежную растительность, вода стала прозрачнее, а берега — устойчивее к размыву. Вернулись водные растения, насекомые и птицы, для которых чистая пойма стала местом кормления и гнездования.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Карьер, ставший молодым лесом
</a:t>
            </a:r>
            <a:pPr algn="l" indent="0" marL="0">
              <a:lnSpc>
                <a:spcPct val="115000"/>
              </a:lnSpc>
              <a:buNone/>
            </a:pPr>
            <a:r>
              <a:rPr lang="en-US" sz="2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месте истощённого карьера провели рекультивацию: выровняли рельеф, нанесли плодородный слой и высадили местные виды деревьев и кустарников. Через несколько лет территория перестала выглядеть как промышленная рана и начала снова поддерживать живые сообщества.
</a:t>
            </a:r>
            <a:endParaRPr lang="en-US" sz="84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биосферы зависит от выбора уже сегодня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сохраняет устойчивость только тогда, когда научные знания, технологии и личная ответственность работают вместе. Чем раньше человек перейдёт к бережному природопользованию, тем больше шансов сохранить живую оболочку Земли.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2026-06-01T16:15:03Z</dcterms:created>
  <dcterms:modified xsi:type="dcterms:W3CDTF">2026-06-01T16:15:03Z</dcterms:modified>
</cp:coreProperties>
</file>