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1. Launching the International Explorers’ Club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в английский мир общения, знакомств и открытий.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английский нужен международному клубу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знакомиться, обмениваться идеями и работать вместе людям из разных стран. В этом модуле ученики учатся говорить о себе, задавать простые вопросы и понимать, как язык соединяет людей в школе и за её пределами.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первого урока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50025" y="1769575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hello, hi и goodbye помогают начать и завершить разговор. С их помощью ученики учатся открывать общение в классе, в паре и в коротких учебных диалогах.
</a:t>
            </a:r>
            <a:endParaRPr lang="en-US" sz="814" dirty="0"/>
          </a:p>
        </p:txBody>
      </p:sp>
      <p:sp>
        <p:nvSpPr>
          <p:cNvPr id="12" name="Text 3"/>
          <p:cNvSpPr txBox="1"/>
          <p:nvPr/>
        </p:nvSpPr>
        <p:spPr>
          <a:xfrm>
            <a:off x="450025" y="236446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себе и 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My name is… I am from… и I like… позволяют назвать себя, рассказать о своих интересах и представить одноклассника. Это основа первого знакомства на английском языке.
</a:t>
            </a:r>
            <a:endParaRPr lang="en-US" sz="814" dirty="0"/>
          </a:p>
        </p:txBody>
      </p:sp>
      <p:sp>
        <p:nvSpPr>
          <p:cNvPr id="13" name="Text 4"/>
          <p:cNvSpPr txBox="1"/>
          <p:nvPr/>
        </p:nvSpPr>
        <p:spPr>
          <a:xfrm>
            <a:off x="450025" y="2959347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клуб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class, school, friend, explorer и club связаны с учебной жизнью и темой международного объединения. Они помогают понимать задания и говорить о роли каждого ученика в общей работе.
</a:t>
            </a:r>
            <a:endParaRPr lang="en-US" sz="814" dirty="0"/>
          </a:p>
        </p:txBody>
      </p:sp>
      <p:sp>
        <p:nvSpPr>
          <p:cNvPr id="14" name="Text 5"/>
          <p:cNvSpPr txBox="1"/>
          <p:nvPr/>
        </p:nvSpPr>
        <p:spPr>
          <a:xfrm>
            <a:off x="450025" y="3554248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языки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country и language нужны, чтобы называть страны и языки общения. С их помощью ученики начинают видеть, что английский используется как общий язык для людей из разных мест.
</a:t>
            </a:r>
            <a:endParaRPr lang="en-US" sz="814" dirty="0"/>
          </a:p>
        </p:txBody>
      </p:sp>
      <p:sp>
        <p:nvSpPr>
          <p:cNvPr id="15" name="Text 6"/>
          <p:cNvSpPr txBox="1"/>
          <p:nvPr/>
        </p:nvSpPr>
        <p:spPr>
          <a:xfrm>
            <a:off x="450025" y="414915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What is your name? Where are you from? What languages do you speak? и What do you like? помогают быстро узнать важную информацию и продолжить короткий разговор по образцу.
</a:t>
            </a:r>
            <a:endParaRPr lang="en-US" sz="8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первый этап работы в клубе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 первом уроке английского языка в Unit 1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клуба исследователей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как карта мира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на эмблеме напоминает, что клуб смотрит шире одной страны и одного класса. Он показывает, что английский язык помогает узнавать мир, сравнивать страны и находить общие темы для разговора.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как 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символизирует поиск, выбор пути и движение к новой цели. В учебной теме он помогает связать знакомство с идеей исследования: сначала ученики ориентируются в словах, затем уверенно отвечают и задают вопросы.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 источник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 эмблеме подчёркивает, что открытия начинаются с учёбы и внимательного чтения. Она объединяет урок, словарь и задания, где школьники узнают страны, языки и правила общения на английском.
</a:t>
            </a:r>
            <a:endParaRPr lang="en-US" sz="89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учеников в парной и групповой работе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роль помогает сделать общение на уроке более понятным, спокойным и результативным.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ролей разные задачи, но общий эффект один: группа работает организованнее, а каждый ученик получает понятную ответственность.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 структура заданий Unit 1 учебника английского языка для 6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624942"/>
            <a:ext cx="449100" cy="359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61405"/>
            <a:ext cx="449100" cy="3592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60966" y="3237659"/>
            <a:ext cx="419738" cy="479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общения на уроке английского языка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друг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ответа важно не перебивать и говорить по очереди. Это помогает лучше понимать смысл фразы и уважать собеседника, даже если ответ пока неидеален.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please, thank you, sorry и excuse me делают речь доброжелательной и понятной. Они подходят для просьбы, благодарности, извинения и обращения к однокласснику или учителю.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в тетради должны быть чёткими: дата, задание и ответ оформляются аккуратно. Это помогает быстро находить нужный материал и не теряться при повторении.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 — часть учёбы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не мешают учиться, если их спокойно исправлять и повторять правильный вариант. Такая атмосфера делает урок безопасным для речи и помогает говорить увереннее.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Unit 1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модуле задания распределены так, чтобы ученики сразу включались в живое общение и постепенно расширяли словарный запас.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сделан на устную речь и понимание на слух: именно они быстрее всего включают учеников в тему и поддерживают остальные навыки.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структура заданий Unit 1 и приоритеты начального этапа обучения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для первого модуля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140529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тетрадь
</a:t>
            </a:r>
            <a:pPr algn="l" indent="0" marL="0">
              <a:lnSpc>
                <a:spcPct val="115000"/>
              </a:lnSpc>
              <a:buNone/>
            </a:pPr>
            <a:r>
              <a:rPr lang="en-US" sz="5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рабочей тетради ученики выполняют письменные задания, дописывают слова и тренируют формы предложений. Она помогает закрепить материал после устной работы на уроке.
</a:t>
            </a:r>
            <a:endParaRPr lang="en-US" sz="1077" dirty="0"/>
          </a:p>
        </p:txBody>
      </p:sp>
      <p:sp>
        <p:nvSpPr>
          <p:cNvPr id="12" name="Text 3"/>
          <p:cNvSpPr txBox="1"/>
          <p:nvPr/>
        </p:nvSpPr>
        <p:spPr>
          <a:xfrm>
            <a:off x="3825702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 карточки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в конце учебника и карточки со словами поддерживают запоминание лексики. С ними легче повторять новые слова дома, в паре и в мини-играх.
</a:t>
            </a:r>
            <a:endParaRPr lang="en-US" sz="1144" dirty="0"/>
          </a:p>
        </p:txBody>
      </p:sp>
      <p:sp>
        <p:nvSpPr>
          <p:cNvPr id="13" name="Text 4"/>
          <p:cNvSpPr txBox="1"/>
          <p:nvPr/>
        </p:nvSpPr>
        <p:spPr>
          <a:xfrm>
            <a:off x="5510881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Аудиозаписи показывают, как слова и фразы звучат в настоящей речи. Они особенно полезны для повторения приветствий, вопросов и коротких ответов без опоры на перевод.
</a:t>
            </a:r>
            <a:endParaRPr lang="en-US" sz="1065" dirty="0"/>
          </a:p>
        </p:txBody>
      </p:sp>
      <p:sp>
        <p:nvSpPr>
          <p:cNvPr id="14" name="Text 5"/>
          <p:cNvSpPr txBox="1"/>
          <p:nvPr/>
        </p:nvSpPr>
        <p:spPr>
          <a:xfrm>
            <a:off x="7196053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учебник, тетрадь, карандаш и схема мира создают рабочую атмосферу урока. Такой набор материалов помогает связать чтение, письмо и тему международного общения.
</a:t>
            </a:r>
            <a:endParaRPr lang="en-US" sz="1027" dirty="0"/>
          </a:p>
        </p:txBody>
      </p:sp>
      <p:sp>
        <p:nvSpPr>
          <p:cNvPr id="15" name="Text 6"/>
          <p:cNvSpPr txBox="1"/>
          <p:nvPr/>
        </p:nvSpPr>
        <p:spPr>
          <a:xfrm>
            <a:off x="455350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задаёт последовательность уроков, показывает новые слова и даёт образцы диалогов и текстов. По нему удобно читать, слушать и повторять материал в нужном порядке.
</a:t>
            </a:r>
            <a:endParaRPr lang="en-US" sz="10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 задания первого раздела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153619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Знакомство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вопросы и ответы о себе: имя, страна, интересы, любимые занятия. Такие задания учат строить первый диалог и говорить по образцу без лишней сложности.
</a:t>
            </a:r>
            <a:endParaRPr lang="en-US" sz="821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281912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Класс и школа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школы знакомит с лексикой classroom, school и friend. Она особенно понятна шестиклассникам, потому что связана с их повседневной жизнью и привычными учебными ситуациями.
</a:t>
            </a:r>
            <a:endParaRPr lang="en-US" sz="821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начинают с самых простых форм общения: hello, hi, goodbye. Эти слова помогают включиться в урок, услышать знакомую лексику и сразу использовать английский в короткой реплике.
</a:t>
            </a:r>
            <a:endParaRPr lang="en-US" sz="794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348463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Страны и языки
</a:t>
            </a:r>
            <a:pPr algn="l" indent="0" marL="0">
              <a:lnSpc>
                <a:spcPct val="115000"/>
              </a:lnSpc>
              <a:buNone/>
            </a:pPr>
            <a:r>
              <a:rPr lang="en-US" sz="4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этапе ученики учатся называть страны и языки, понимать простые подписи и соотносить слова с картинками. Это расширяет кругозор и помогает увидеть английский в международном контексте.
</a:t>
            </a:r>
            <a:endParaRPr lang="en-US" sz="798" dirty="0"/>
          </a:p>
        </p:txBody>
      </p:sp>
      <p:sp>
        <p:nvSpPr>
          <p:cNvPr id="14" name="Text 6"/>
          <p:cNvSpPr txBox="1"/>
          <p:nvPr/>
        </p:nvSpPr>
        <p:spPr>
          <a:xfrm>
            <a:off x="810775" y="4150145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Первые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упражнения включают сопоставление, пропуски, короткое аудирование и ответ по образцу. Они рассчитаны на быстрый успех и помогают каждому ученику уверенно начать работу в разделе.
</a:t>
            </a:r>
            <a:endParaRPr lang="en-US" sz="80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новые английские слова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освоения лексики на первом этапе Unit 1: от восприятия слова к его использованию в речи и повторению в новом задании.
</a:t>
            </a:r>
            <a:endParaRPr lang="en-US" sz="8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деятельности встречаются в Unit 1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первого раздела постепенно переходят от восприятия к активной речи. Это помогает ученикам включаться без перегрузки и сразу применять новую лексику в понятных ситуациях.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устная практика и прослушивание: именно они лучше всего поддерживают старт общения и закрепление простых фраз.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содержанию Unit 1 учебника для 6 класса; тематическая структура раздела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фразы для знакомства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50025" y="1769575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Hello, hi и goodbye помогают начать и завершить разговор вежливо и спокойно. Эти короткие слова создают основу первого общения на уроке и в парной работе.
</a:t>
            </a:r>
            <a:endParaRPr lang="en-US" sz="814" dirty="0"/>
          </a:p>
        </p:txBody>
      </p:sp>
      <p:sp>
        <p:nvSpPr>
          <p:cNvPr id="12" name="Text 3"/>
          <p:cNvSpPr txBox="1"/>
          <p:nvPr/>
        </p:nvSpPr>
        <p:spPr>
          <a:xfrm>
            <a:off x="450025" y="236446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себя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My name is… и I am from… позволяют быстро назвать себя и сказать, откуда ты. Они подходят для короткого ответа по образцу.
</a:t>
            </a:r>
            <a:endParaRPr lang="en-US" sz="975" dirty="0"/>
          </a:p>
        </p:txBody>
      </p:sp>
      <p:sp>
        <p:nvSpPr>
          <p:cNvPr id="13" name="Text 4"/>
          <p:cNvSpPr txBox="1"/>
          <p:nvPr/>
        </p:nvSpPr>
        <p:spPr>
          <a:xfrm>
            <a:off x="450025" y="2959347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your name? и How are you? дают ученикам возможность начать диалог и проявить интерес к собеседнику. Ответы тоже строятся по простой модели.
</a:t>
            </a:r>
            <a:endParaRPr lang="en-US" sz="844" dirty="0"/>
          </a:p>
        </p:txBody>
      </p:sp>
      <p:sp>
        <p:nvSpPr>
          <p:cNvPr id="14" name="Text 5"/>
          <p:cNvSpPr txBox="1"/>
          <p:nvPr/>
        </p:nvSpPr>
        <p:spPr>
          <a:xfrm>
            <a:off x="450025" y="3554248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себе и интересах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like… I can… I play… и I study… расширяют ответ на одно-два слова. Так ученик постепенно переходит от готовой фразы к более живой речи.
</a:t>
            </a:r>
            <a:endParaRPr lang="en-US" sz="916" dirty="0"/>
          </a:p>
        </p:txBody>
      </p:sp>
      <p:sp>
        <p:nvSpPr>
          <p:cNvPr id="15" name="Text 6"/>
          <p:cNvSpPr txBox="1"/>
          <p:nvPr/>
        </p:nvSpPr>
        <p:spPr>
          <a:xfrm>
            <a:off x="450025" y="414915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fine, thank you и Nice to meet you показывают уважительное отношение к собеседнику. Эти выражения часто используются в начале и в конце короткого диалога.
</a:t>
            </a:r>
            <a:endParaRPr lang="en-US" sz="81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895318"/>
            <a:ext cx="4122000" cy="16306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урока по Unit 1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урок последовательно ведёт ученика от приветствия к короткому самостоятельному высказыванию.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урока выстроен от опоры на знакомое к самостоятельному применению. Это помогает ученикам уверенно входить в тему и видеть результат каждого этапа.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Unit 1 и описание этапов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удачное задание по английскому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инструкция — ясный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задание начинается с одного понятного действия: вставить слово, выбрать ответ или дописать фразу. Ученик быстро понимает цель и не тратит время на разбор длинного текста. Такой формат особенно удобен в 6 классе, когда важно работать уверенно и без лишней нагрузки.
</a:t>
            </a:r>
            <a:endParaRPr lang="en-US" sz="846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образец и изображение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есть пример ответа, картинка или схема, задание становится доступнее. Флаг, классная комната или карточка со словом подсказывают смысл и помогают выполнить работу самостоятельно. Визуальная опора делает упражнения более наглядными и помогает запоминать лексику.
</a:t>
            </a:r>
            <a:endParaRPr lang="en-US" sz="846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шаг к самостоятельности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задание не перегружает ученика, а предлагает небольшой, но законченный результат: подпись к рисунку, короткий диалог или заполненную строку. После такого упражнения легко проверить себя и перейти к следующему этапу без потери интереса.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ученику успешнее работать на уроке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факторы действуют вместе: чем чаще ученик слышит, произносит и использует новое слово, тем быстрее оно переходит в активный запас.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повторение и парная практика. Они формируют уверенность, а остальные приёмы поддерживают точность и аккуратность выполнения.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логика Unit 1; качественная оценка учебных факторов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147" y="1821275"/>
            <a:ext cx="398700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0525" y="1821275"/>
            <a:ext cx="398700" cy="39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14927" y="1808825"/>
            <a:ext cx="370650" cy="423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71247" y="1861145"/>
            <a:ext cx="398700" cy="318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41624" y="1821275"/>
            <a:ext cx="398700" cy="398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4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английского языка с другими школьными предметами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60146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стран, континентов и карт помогают ученикам узнавать мир через английский язык. Здесь язык связан с реальными объектами и пространством вокруг человека.
</a:t>
            </a:r>
            <a:endParaRPr lang="en-US" sz="700" dirty="0"/>
          </a:p>
        </p:txBody>
      </p:sp>
      <p:sp>
        <p:nvSpPr>
          <p:cNvPr id="16" name="Text 3"/>
          <p:cNvSpPr txBox="1"/>
          <p:nvPr/>
        </p:nvSpPr>
        <p:spPr>
          <a:xfrm>
            <a:off x="2230519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международного общения показывает, как люди из разных стран взаимодействуют друг с другом. Английский язык помогает говорить о прошлом и настоящем шире одного класса.
</a:t>
            </a:r>
            <a:endParaRPr lang="en-US" sz="700" dirty="0"/>
          </a:p>
        </p:txBody>
      </p:sp>
      <p:sp>
        <p:nvSpPr>
          <p:cNvPr id="17" name="Text 4"/>
          <p:cNvSpPr txBox="1"/>
          <p:nvPr/>
        </p:nvSpPr>
        <p:spPr>
          <a:xfrm>
            <a:off x="3900878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тексты, диалоги и подписи к картинкам развивают умение понимать смысл по контексту. Это хороший мост к чтению более сложных произведений позже.
</a:t>
            </a:r>
            <a:endParaRPr lang="en-US" sz="700" dirty="0"/>
          </a:p>
        </p:txBody>
      </p:sp>
      <p:sp>
        <p:nvSpPr>
          <p:cNvPr id="18" name="Text 5"/>
          <p:cNvSpPr txBox="1"/>
          <p:nvPr/>
        </p:nvSpPr>
        <p:spPr>
          <a:xfrm>
            <a:off x="557124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Аудиозаписи, электронные материалы и цифровые карточки учат работать с информацией в современном формате. Ученики используют английский язык и в учебной среде, и в сети.
</a:t>
            </a:r>
            <a:endParaRPr lang="en-US" sz="700" dirty="0"/>
          </a:p>
        </p:txBody>
      </p:sp>
      <p:sp>
        <p:nvSpPr>
          <p:cNvPr id="19" name="Text 6"/>
          <p:cNvSpPr txBox="1"/>
          <p:nvPr/>
        </p:nvSpPr>
        <p:spPr>
          <a:xfrm>
            <a:off x="724161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Постеры, эмблемы и карточки со словами делают урок наглядным и творческим. Оформление помогает лучше запоминать лексику и придаёт заданиям яркий характер.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ученика в первом модуле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продвижения в Unit 1: от знакомства с темой к применению новых слов в речи, чтении и мини-проекте.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первый модуль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58904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Представляться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учится называть своё имя, спрашивать имя собеседника и отвечать коротко и вежливо. Это первый шаг к уверенной речи на английском языке в классе.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2224879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базовую лексику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вводит слова о школе, странах, языках и клубе исследователей. Такая лексика помогает узнавать знакомые темы в заданиях и расширять словарный запас.
</a:t>
            </a:r>
            <a:endParaRPr lang="en-US" sz="932" dirty="0"/>
          </a:p>
        </p:txBody>
      </p:sp>
      <p:sp>
        <p:nvSpPr>
          <p:cNvPr id="13" name="Text 4"/>
          <p:cNvSpPr txBox="1"/>
          <p:nvPr/>
        </p:nvSpPr>
        <p:spPr>
          <a:xfrm>
            <a:off x="3890855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по образцу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Шестиклассник учится повторять фразы, строить ответы по модели и дополнять их одним-двумя словами. Это снижает трудность первых речевых заданий.
</a:t>
            </a:r>
            <a:endParaRPr lang="en-US" sz="966" dirty="0"/>
          </a:p>
        </p:txBody>
      </p:sp>
      <p:sp>
        <p:nvSpPr>
          <p:cNvPr id="14" name="Text 5"/>
          <p:cNvSpPr txBox="1"/>
          <p:nvPr/>
        </p:nvSpPr>
        <p:spPr>
          <a:xfrm>
            <a:off x="5556830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и писать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модуль развивает умение слышать знакомые слова в аудиотексте и записывать простые ответы. Эти действия укрепляют связь между звучанием, написанием и значением.
</a:t>
            </a:r>
            <a:endParaRPr lang="en-US" sz="932" dirty="0"/>
          </a:p>
        </p:txBody>
      </p:sp>
      <p:sp>
        <p:nvSpPr>
          <p:cNvPr id="15" name="Text 6"/>
          <p:cNvSpPr txBox="1"/>
          <p:nvPr/>
        </p:nvSpPr>
        <p:spPr>
          <a:xfrm>
            <a:off x="7222806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Сотрудничать с одноклассником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Парная работа помогает задавать вопросы, уточнять ответы и проверять себя. Так учащиеся быстрее включаются в общение и чувствуют поддержку в начале изучения темы.
</a:t>
            </a:r>
            <a:endParaRPr lang="en-US" sz="8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Unit 1: первые шаги в международном общении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 помогает шестиклассникам сделать уверенный старт: приветствовать, знакомиться, говорить о себе и использовать английский язык в простых учебных ситуациях внутри International Explorers’ Club.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2026-05-30T15:11:52Z</dcterms:created>
  <dcterms:modified xsi:type="dcterms:W3CDTF">2026-05-30T15:11:52Z</dcterms:modified>
</cp:coreProperties>
</file>