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jpeg"/><Relationship Id="rId9" Type="http://schemas.openxmlformats.org/officeDocument/2006/relationships/image" Target="../media/image-4-9.png"/><Relationship Id="rId10" Type="http://schemas.openxmlformats.org/officeDocument/2006/relationships/image" Target="../media/image-4-10.png"/><Relationship Id="rId11" Type="http://schemas.openxmlformats.org/officeDocument/2006/relationships/image" Target="../media/image-4-11.jpeg"/><Relationship Id="rId12" Type="http://schemas.openxmlformats.org/officeDocument/2006/relationships/image" Target="../media/image-4-12.png"/><Relationship Id="rId13" Type="http://schemas.openxmlformats.org/officeDocument/2006/relationships/image" Target="../media/image-4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jpeg"/><Relationship Id="rId5" Type="http://schemas.openxmlformats.org/officeDocument/2006/relationships/image" Target="../media/image-7-5.png"/><Relationship Id="rId6" Type="http://schemas.openxmlformats.org/officeDocument/2006/relationships/image" Target="../media/image-7-6.jpe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jpe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image" Target="../media/image-20-3.png"/><Relationship Id="rId4" Type="http://schemas.openxmlformats.org/officeDocument/2006/relationships/image" Target="../media/image-2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57977" y="253644"/>
            <a:ext cx="3690736" cy="24364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88729" y="651641"/>
            <a:ext cx="3582261" cy="355838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50" dirty="0"/>
          </a:p>
        </p:txBody>
      </p:sp>
      <p:sp>
        <p:nvSpPr>
          <p:cNvPr id="5" name="Text 1"/>
          <p:cNvSpPr txBox="1"/>
          <p:nvPr/>
        </p:nvSpPr>
        <p:spPr>
          <a:xfrm>
            <a:off x="1085985" y="1196341"/>
            <a:ext cx="3585005" cy="20380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6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Гражданские войны: обзор темы и ключевые вопросы
</a:t>
            </a:r>
            <a:endParaRPr lang="en-US" sz="3565" dirty="0"/>
          </a:p>
        </p:txBody>
      </p:sp>
      <p:sp>
        <p:nvSpPr>
          <p:cNvPr id="6" name="Text 2"/>
          <p:cNvSpPr txBox="1"/>
          <p:nvPr/>
        </p:nvSpPr>
        <p:spPr>
          <a:xfrm>
            <a:off x="5327650" y="2837051"/>
            <a:ext cx="3421063" cy="1529771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Изучим причины, события и последствия гражданских войн в мировой истории.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31743" y="1245327"/>
            <a:ext cx="3101907" cy="3205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98525" y="399850"/>
            <a:ext cx="6621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гражданская война?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3851275" y="2009067"/>
            <a:ext cx="4678128" cy="157974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Гражданская война — это вооружённый конфликт внутри одной страны, возникающий из-за борьбы за власть, религиозных или этнических разногласий. Такие войны приводят к разрушениям и страданиям мирного населения.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1275" y="397625"/>
            <a:ext cx="66288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1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причины гражданских войн
</a:t>
            </a:r>
            <a:endParaRPr lang="en-US" sz="2710" dirty="0"/>
          </a:p>
        </p:txBody>
      </p:sp>
      <p:sp>
        <p:nvSpPr>
          <p:cNvPr id="8" name="Text 1"/>
          <p:cNvSpPr txBox="1"/>
          <p:nvPr/>
        </p:nvSpPr>
        <p:spPr>
          <a:xfrm>
            <a:off x="587335" y="1972579"/>
            <a:ext cx="2019600" cy="25095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Социальное неравенство, когда богатство и власть сосредоточены в руках немногих, часто становится источником недовольства и вызовом для стабильности общества.
</a:t>
            </a:r>
            <a:endParaRPr lang="en-US" sz="200" dirty="0"/>
          </a:p>
        </p:txBody>
      </p:sp>
      <p:sp>
        <p:nvSpPr>
          <p:cNvPr id="9" name="Text 2"/>
          <p:cNvSpPr txBox="1"/>
          <p:nvPr/>
        </p:nvSpPr>
        <p:spPr>
          <a:xfrm>
            <a:off x="3231992" y="1972583"/>
            <a:ext cx="2019639" cy="25094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Борьба между разными политическими, национальными или религиозными группами за контроль над страной может приводить к внутренним конфликтам и войнам.
</a:t>
            </a:r>
            <a:endParaRPr lang="en-US" sz="200" dirty="0"/>
          </a:p>
        </p:txBody>
      </p:sp>
      <p:sp>
        <p:nvSpPr>
          <p:cNvPr id="10" name="Text 3"/>
          <p:cNvSpPr txBox="1"/>
          <p:nvPr/>
        </p:nvSpPr>
        <p:spPr>
          <a:xfrm>
            <a:off x="5877982" y="1972583"/>
            <a:ext cx="2019639" cy="25094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Экономические трудности, кризисы и злоупотребление властью усугубляют напряжённость, создавая условия для массовых выступлений и вооружённых столкновений.
</a:t>
            </a:r>
            <a:endParaRPr lang="en-US" sz="200" dirty="0"/>
          </a:p>
        </p:txBody>
      </p:sp>
      <p:sp>
        <p:nvSpPr>
          <p:cNvPr id="11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983" y="1426400"/>
            <a:ext cx="1952084" cy="2043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476383" y="1426400"/>
            <a:ext cx="1952084" cy="2043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531533" y="1426400"/>
            <a:ext cx="1952084" cy="20439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6608958" y="1426400"/>
            <a:ext cx="1952084" cy="20439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544596" y="3343223"/>
            <a:ext cx="1656413" cy="91735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11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Английская гражданская война (1642–1651)
</a:t>
            </a:r>
            <a:pPr algn="l" indent="0" marL="0">
              <a:lnSpc>
                <a:spcPct val="90000"/>
              </a:lnSpc>
              <a:buNone/>
            </a:pPr>
            <a:r>
              <a:rPr lang="en-US" sz="337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809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Столкновение сторонников короля и парламента привело к долгим военным действиям и радикальным политическим переменам в Англии. Этот конфликт изменил структуру власти в стране.
</a:t>
            </a:r>
            <a:endParaRPr lang="en-US" sz="1011" dirty="0"/>
          </a:p>
        </p:txBody>
      </p:sp>
      <p:sp>
        <p:nvSpPr>
          <p:cNvPr id="16" name="Text 1"/>
          <p:cNvSpPr txBox="1"/>
          <p:nvPr/>
        </p:nvSpPr>
        <p:spPr>
          <a:xfrm>
            <a:off x="2623279" y="3343223"/>
            <a:ext cx="1656413" cy="91735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11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Гражданская война в США (1861–1865)
</a:t>
            </a:r>
            <a:pPr algn="l" indent="0" marL="0">
              <a:lnSpc>
                <a:spcPct val="90000"/>
              </a:lnSpc>
              <a:buNone/>
            </a:pPr>
            <a:r>
              <a:rPr lang="en-US" sz="337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809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Конфликт между Севером и Югом из-за рабства и прав штатов завершился объединением страны и отменой рабства, но унес сотни тысяч жизней и оставил глубокие социальные раны.
</a:t>
            </a:r>
            <a:endParaRPr lang="en-US" sz="1011" dirty="0"/>
          </a:p>
        </p:txBody>
      </p:sp>
      <p:sp>
        <p:nvSpPr>
          <p:cNvPr id="17" name="Text 2"/>
          <p:cNvSpPr txBox="1"/>
          <p:nvPr/>
        </p:nvSpPr>
        <p:spPr>
          <a:xfrm>
            <a:off x="4701962" y="3343223"/>
            <a:ext cx="1656413" cy="91735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11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Российская гражданская война (1917–1922)
</a:t>
            </a:r>
            <a:pPr algn="l" indent="0" marL="0">
              <a:lnSpc>
                <a:spcPct val="90000"/>
              </a:lnSpc>
              <a:buNone/>
            </a:pPr>
            <a:r>
              <a:rPr lang="en-US" sz="337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809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Война между большевиками и их противниками сопровождалась иностранным вмешательством и массовыми страданиями. Результатом стало установление советской власти и коренное изменение государства.
</a:t>
            </a:r>
            <a:endParaRPr lang="en-US" sz="1011" dirty="0"/>
          </a:p>
        </p:txBody>
      </p:sp>
      <p:sp>
        <p:nvSpPr>
          <p:cNvPr id="18" name="Text 3"/>
          <p:cNvSpPr txBox="1"/>
          <p:nvPr/>
        </p:nvSpPr>
        <p:spPr>
          <a:xfrm>
            <a:off x="6764976" y="3343223"/>
            <a:ext cx="1656413" cy="91735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11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Испанская гражданская война (1936–1939)
</a:t>
            </a:r>
            <a:pPr algn="l" indent="0" marL="0">
              <a:lnSpc>
                <a:spcPct val="90000"/>
              </a:lnSpc>
              <a:buNone/>
            </a:pPr>
            <a:r>
              <a:rPr lang="en-US" sz="337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809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Борьба республиканцев и националистов привела к вмешательству иностранных государств и установлению диктатуры Франко, повлиявшей на развитие Испании на многие годы.
</a:t>
            </a:r>
            <a:endParaRPr lang="en-US" sz="1011" dirty="0"/>
          </a:p>
        </p:txBody>
      </p:sp>
      <p:sp>
        <p:nvSpPr>
          <p:cNvPr id="19" name="Text 4"/>
          <p:cNvSpPr txBox="1"/>
          <p:nvPr/>
        </p:nvSpPr>
        <p:spPr>
          <a:xfrm>
            <a:off x="390650" y="397625"/>
            <a:ext cx="66294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4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Значимые гражданские войны в истории
</a:t>
            </a:r>
            <a:endParaRPr lang="en-US" sz="2540" dirty="0"/>
          </a:p>
        </p:txBody>
      </p:sp>
      <p:sp>
        <p:nvSpPr>
          <p:cNvPr id="20" name="Text 5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99200" y="397625"/>
            <a:ext cx="66207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39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 гражданской войны в США
</a:t>
            </a:r>
            <a:endParaRPr lang="en-US" sz="2639" dirty="0"/>
          </a:p>
        </p:txBody>
      </p:sp>
      <p:sp>
        <p:nvSpPr>
          <p:cNvPr id="7" name="Text 1"/>
          <p:cNvSpPr txBox="1"/>
          <p:nvPr/>
        </p:nvSpPr>
        <p:spPr>
          <a:xfrm>
            <a:off x="578005" y="1646575"/>
            <a:ext cx="1589700" cy="22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1861 год — начало войны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Южные штаты провозгласили независимость, начались боевые действия с северными штатами за сохранение рабства и власть.
</a:t>
            </a:r>
            <a:endParaRPr lang="en-US" sz="1500" dirty="0"/>
          </a:p>
        </p:txBody>
      </p:sp>
      <p:sp>
        <p:nvSpPr>
          <p:cNvPr id="8" name="Text 2"/>
          <p:cNvSpPr txBox="1"/>
          <p:nvPr/>
        </p:nvSpPr>
        <p:spPr>
          <a:xfrm>
            <a:off x="2532265" y="1646575"/>
            <a:ext cx="1589700" cy="22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1863 год — прокламация освобождения рабов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Президент Линкольн объявил всех рабов в конфедеративных штатах свободными, это укрепило позиции Севера и моральный настрой.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4481565" y="1646575"/>
            <a:ext cx="1589700" cy="22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1864–1865 годы — крупные сражения и окончание войны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Произошли решающие битвы; армия Севера одержала победу, закончив войну капитуляцией Южных штатов.
</a:t>
            </a:r>
            <a:endParaRPr lang="en-US" sz="1500" dirty="0"/>
          </a:p>
        </p:txBody>
      </p:sp>
      <p:sp>
        <p:nvSpPr>
          <p:cNvPr id="10" name="Text 4"/>
          <p:cNvSpPr txBox="1"/>
          <p:nvPr/>
        </p:nvSpPr>
        <p:spPr>
          <a:xfrm>
            <a:off x="6453015" y="1646575"/>
            <a:ext cx="1589700" cy="22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 — объединение и реформы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Отменено рабство, началась реконструкция Юга, восстановлено единство страны и укреплены федеральные институты власти.
</a:t>
            </a:r>
            <a:endParaRPr lang="en-US" sz="1500" dirty="0"/>
          </a:p>
        </p:txBody>
      </p:sp>
      <p:sp>
        <p:nvSpPr>
          <p:cNvPr id="11" name="Text 5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1275" y="397625"/>
            <a:ext cx="66288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особенности и участники Гражданской войны в России
</a:t>
            </a:r>
            <a:endParaRPr lang="en-US" sz="1695" dirty="0"/>
          </a:p>
        </p:txBody>
      </p:sp>
      <p:sp>
        <p:nvSpPr>
          <p:cNvPr id="8" name="Text 1"/>
          <p:cNvSpPr txBox="1"/>
          <p:nvPr/>
        </p:nvSpPr>
        <p:spPr>
          <a:xfrm>
            <a:off x="587335" y="1580063"/>
            <a:ext cx="2019600" cy="29020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Конфликт между красными (большевики) и белыми (монархисты, демократы) сопровождался вмешательством иностранных армий и политическими столкновениями разных идеологий.
</a:t>
            </a:r>
            <a:endParaRPr lang="en-US" sz="200" dirty="0"/>
          </a:p>
        </p:txBody>
      </p:sp>
      <p:sp>
        <p:nvSpPr>
          <p:cNvPr id="9" name="Text 2"/>
          <p:cNvSpPr txBox="1"/>
          <p:nvPr/>
        </p:nvSpPr>
        <p:spPr>
          <a:xfrm>
            <a:off x="3170515" y="1580063"/>
            <a:ext cx="2019600" cy="29020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Война сопровождалась массовым голодом, терроризмом с обеих сторон и гигантскими человеческими потерями, около восьми миллионов погибших и пострадавших.
</a:t>
            </a:r>
            <a:endParaRPr lang="en-US" sz="200" dirty="0"/>
          </a:p>
        </p:txBody>
      </p:sp>
      <p:sp>
        <p:nvSpPr>
          <p:cNvPr id="10" name="Text 3"/>
          <p:cNvSpPr txBox="1"/>
          <p:nvPr/>
        </p:nvSpPr>
        <p:spPr>
          <a:xfrm>
            <a:off x="5730835" y="1580063"/>
            <a:ext cx="2019600" cy="29020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Результатом стал приход к власти большевиков и создание Советского Союза, что изменило политическую карту и общественный строй страны.
</a:t>
            </a:r>
            <a:endParaRPr lang="en-US" sz="200" dirty="0"/>
          </a:p>
        </p:txBody>
      </p:sp>
      <p:sp>
        <p:nvSpPr>
          <p:cNvPr id="11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3900" y="1331574"/>
            <a:ext cx="2698200" cy="216330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16300" y="1331999"/>
            <a:ext cx="2698200" cy="216330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35375" y="1332609"/>
            <a:ext cx="2713200" cy="2162081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99119" y="3701543"/>
            <a:ext cx="2465363" cy="4818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2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и участники конфликта
</a:t>
            </a:r>
            <a:pPr algn="l" indent="0" marL="0">
              <a:lnSpc>
                <a:spcPct val="90000"/>
              </a:lnSpc>
              <a:buNone/>
            </a:pPr>
            <a:r>
              <a:rPr lang="en-US" sz="31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7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Война началась с противостояния между республиканцами, поддерживавшими демократию, и националистами, опирающимися на армию и церковь, что разделило страну.
</a:t>
            </a:r>
            <a:endParaRPr lang="en-US" sz="929" dirty="0"/>
          </a:p>
        </p:txBody>
      </p:sp>
      <p:sp>
        <p:nvSpPr>
          <p:cNvPr id="11" name="Text 1"/>
          <p:cNvSpPr txBox="1"/>
          <p:nvPr/>
        </p:nvSpPr>
        <p:spPr>
          <a:xfrm>
            <a:off x="3347224" y="3701543"/>
            <a:ext cx="2436788" cy="4818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2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внешних сил
</a:t>
            </a:r>
            <a:pPr algn="l" indent="0" marL="0">
              <a:lnSpc>
                <a:spcPct val="90000"/>
              </a:lnSpc>
              <a:buNone/>
            </a:pPr>
            <a:r>
              <a:rPr lang="en-US" sz="31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7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Германия, Италия и СССР активно вмешивались, поддерживая разные стороны, что усложнило конфликт и повысило его кровопролитность и продолжительность.
</a:t>
            </a:r>
            <a:endParaRPr lang="en-US" sz="929" dirty="0"/>
          </a:p>
        </p:txBody>
      </p:sp>
      <p:sp>
        <p:nvSpPr>
          <p:cNvPr id="12" name="Text 2"/>
          <p:cNvSpPr txBox="1"/>
          <p:nvPr/>
        </p:nvSpPr>
        <p:spPr>
          <a:xfrm>
            <a:off x="6179810" y="3701543"/>
            <a:ext cx="2436788" cy="4818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2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войны
</a:t>
            </a:r>
            <a:pPr algn="l" indent="0" marL="0">
              <a:lnSpc>
                <a:spcPct val="90000"/>
              </a:lnSpc>
              <a:buNone/>
            </a:pPr>
            <a:r>
              <a:rPr lang="en-US" sz="31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7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Победа националистов привела к установлению диктатуры Франко, крупным человеческим потерям — более полумиллиона погибших — и долгосрочным политическим изменениям.
</a:t>
            </a:r>
            <a:endParaRPr lang="en-US" sz="929" dirty="0"/>
          </a:p>
        </p:txBody>
      </p:sp>
      <p:sp>
        <p:nvSpPr>
          <p:cNvPr id="13" name="Text 3"/>
          <p:cNvSpPr txBox="1"/>
          <p:nvPr/>
        </p:nvSpPr>
        <p:spPr>
          <a:xfrm>
            <a:off x="7968815" y="4482077"/>
            <a:ext cx="792900" cy="55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  <p:sp>
        <p:nvSpPr>
          <p:cNvPr id="14" name="Text 4"/>
          <p:cNvSpPr txBox="1"/>
          <p:nvPr/>
        </p:nvSpPr>
        <p:spPr>
          <a:xfrm>
            <a:off x="425668" y="397625"/>
            <a:ext cx="66177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2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моменты Гражданской войны в Испании
</a:t>
            </a:r>
            <a:endParaRPr lang="en-US" sz="2021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905384" y="1245327"/>
            <a:ext cx="2676501" cy="356402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8525" y="399850"/>
            <a:ext cx="6621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81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Современный пример гражданской войны: Сирия
</a:t>
            </a:r>
            <a:endParaRPr lang="en-US" sz="2081" dirty="0"/>
          </a:p>
        </p:txBody>
      </p:sp>
      <p:sp>
        <p:nvSpPr>
          <p:cNvPr id="8" name="Text 1"/>
          <p:cNvSpPr txBox="1"/>
          <p:nvPr/>
        </p:nvSpPr>
        <p:spPr>
          <a:xfrm>
            <a:off x="535600" y="1943435"/>
            <a:ext cx="2094273" cy="25386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2011 года в Сирии идет продолжающийся конфликт между правительственными силами, оппозицией и радикальными группировками. Война вызывает масштабные разрушения и гуманитарный кризис.
</a:t>
            </a:r>
            <a:endParaRPr lang="en-US" sz="1050" dirty="0"/>
          </a:p>
        </p:txBody>
      </p:sp>
      <p:sp>
        <p:nvSpPr>
          <p:cNvPr id="9" name="Text 2"/>
          <p:cNvSpPr txBox="1"/>
          <p:nvPr/>
        </p:nvSpPr>
        <p:spPr>
          <a:xfrm>
            <a:off x="5839518" y="1943435"/>
            <a:ext cx="2094300" cy="253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конфликт активно вовлечены внешние страны — Россия, США, Турция и Иран, оказывая поддержку разным сторонам и влияя на ход войны, что осложняет поиск мирного решения.
</a:t>
            </a:r>
            <a:endParaRPr lang="en-US" sz="1050" dirty="0"/>
          </a:p>
        </p:txBody>
      </p:sp>
      <p:sp>
        <p:nvSpPr>
          <p:cNvPr id="10" name="Text 3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35600" y="1945520"/>
            <a:ext cx="1664921" cy="23014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Мирные жители часто становятся жертвами боевых действий, гибнут или получают ранения, страдают от потери близких и разрушения домов.
</a:t>
            </a:r>
            <a:endParaRPr lang="en-US" sz="300" dirty="0"/>
          </a:p>
        </p:txBody>
      </p:sp>
      <p:sp>
        <p:nvSpPr>
          <p:cNvPr id="8" name="Text 1"/>
          <p:cNvSpPr txBox="1"/>
          <p:nvPr/>
        </p:nvSpPr>
        <p:spPr>
          <a:xfrm>
            <a:off x="2681930" y="1945521"/>
            <a:ext cx="1664921" cy="23014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Образовательные учреждения и больницы массово разрушаются, что ухудшает доступ к медицинской помощи и образованию на многие годы.
</a:t>
            </a:r>
            <a:endParaRPr lang="en-US" sz="300" dirty="0"/>
          </a:p>
        </p:txBody>
      </p:sp>
      <p:sp>
        <p:nvSpPr>
          <p:cNvPr id="9" name="Text 2"/>
          <p:cNvSpPr txBox="1"/>
          <p:nvPr/>
        </p:nvSpPr>
        <p:spPr>
          <a:xfrm>
            <a:off x="4795180" y="1945520"/>
            <a:ext cx="1664921" cy="23014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конфликтов возникает голод и нехватка важных ресурсов, что приводит к массовым заболеваниям и снижению уровня жизни.
</a:t>
            </a:r>
            <a:endParaRPr lang="en-US" sz="300" dirty="0"/>
          </a:p>
        </p:txBody>
      </p:sp>
      <p:sp>
        <p:nvSpPr>
          <p:cNvPr id="10" name="Text 3"/>
          <p:cNvSpPr txBox="1"/>
          <p:nvPr/>
        </p:nvSpPr>
        <p:spPr>
          <a:xfrm>
            <a:off x="6923360" y="1945520"/>
            <a:ext cx="1664921" cy="23014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и пожилые люди особенно уязвимы, испытывая острый дефицит в жилье, пище и уходе, часто становясь беженцами внутри страны или за её пределами.
</a:t>
            </a:r>
            <a:endParaRPr lang="en-US" sz="300" dirty="0"/>
          </a:p>
        </p:txBody>
      </p:sp>
      <p:sp>
        <p:nvSpPr>
          <p:cNvPr id="11" name="Text 4"/>
          <p:cNvSpPr txBox="1"/>
          <p:nvPr/>
        </p:nvSpPr>
        <p:spPr>
          <a:xfrm>
            <a:off x="395300" y="399850"/>
            <a:ext cx="6618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94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Воздействие гражданских войн на население
</a:t>
            </a:r>
            <a:endParaRPr lang="en-US" sz="2294" dirty="0"/>
          </a:p>
        </p:txBody>
      </p:sp>
      <p:sp>
        <p:nvSpPr>
          <p:cNvPr id="12" name="Text 5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3662" y="409922"/>
            <a:ext cx="6624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98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Экономические последствия гражданских войн
</a:t>
            </a:r>
            <a:endParaRPr lang="en-US" sz="2198" dirty="0"/>
          </a:p>
        </p:txBody>
      </p:sp>
      <p:sp>
        <p:nvSpPr>
          <p:cNvPr id="7" name="Text 1"/>
          <p:cNvSpPr txBox="1"/>
          <p:nvPr/>
        </p:nvSpPr>
        <p:spPr>
          <a:xfrm>
            <a:off x="8435340" y="4482077"/>
            <a:ext cx="326400" cy="16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611204" y="1280387"/>
            <a:ext cx="2301600" cy="269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Вооружённые конфликты разрушают инфраструктуру: дороги, заводы и жилые дома оказываются разрушены, что тормозит развитие экономики на годы.
</a:t>
            </a:r>
            <a:endParaRPr lang="en-US" sz="400" dirty="0"/>
          </a:p>
        </p:txBody>
      </p:sp>
      <p:sp>
        <p:nvSpPr>
          <p:cNvPr id="9" name="Text 3"/>
          <p:cNvSpPr txBox="1"/>
          <p:nvPr/>
        </p:nvSpPr>
        <p:spPr>
          <a:xfrm>
            <a:off x="3229377" y="1280387"/>
            <a:ext cx="2301600" cy="269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результате войны экономика России сократилась почти на треть, демонстрируя масштабное снижение производства и ухудшение жизненного уровня населения.
</a:t>
            </a:r>
            <a:endParaRPr lang="en-US" sz="400" dirty="0"/>
          </a:p>
        </p:txBody>
      </p:sp>
      <p:sp>
        <p:nvSpPr>
          <p:cNvPr id="10" name="Text 4"/>
          <p:cNvSpPr txBox="1"/>
          <p:nvPr/>
        </p:nvSpPr>
        <p:spPr>
          <a:xfrm>
            <a:off x="5847550" y="1280387"/>
            <a:ext cx="2301600" cy="269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Сирии XXI века уровень безработицы вырос до 50%, а ВВП страны уменьшился вдвое, серьезно ограничивая возможности для образования и трудоустройства.
</a:t>
            </a:r>
            <a:endParaRPr lang="en-US" sz="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30883" y="1171575"/>
            <a:ext cx="3678909" cy="375219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73320" y="1290277"/>
            <a:ext cx="2957109" cy="10891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часто становятся жертвами психологических травм во время гражданских войн из-за потери близких и разрушения привычного мира, что негативно влияет на их развитие.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073320" y="2684737"/>
            <a:ext cx="2957109" cy="10891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Важна реабилитация: создание безопасных учебных учреждений и специальных программ поддержки помогает детям восстанавливаться и адаптироваться после конфликта.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95550" y="399850"/>
            <a:ext cx="6624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45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Психологические последствия гражданских войн для детей
</a:t>
            </a:r>
            <a:endParaRPr lang="en-US" sz="1745" dirty="0"/>
          </a:p>
        </p:txBody>
      </p:sp>
      <p:sp>
        <p:nvSpPr>
          <p:cNvPr id="9" name="Text 3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96650" y="399850"/>
            <a:ext cx="66171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97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Международное вмешательство и роль организаций
</a:t>
            </a:r>
            <a:endParaRPr lang="en-US" sz="1974" dirty="0"/>
          </a:p>
        </p:txBody>
      </p:sp>
      <p:sp>
        <p:nvSpPr>
          <p:cNvPr id="9" name="Text 1"/>
          <p:cNvSpPr txBox="1"/>
          <p:nvPr/>
        </p:nvSpPr>
        <p:spPr>
          <a:xfrm>
            <a:off x="535600" y="1377171"/>
            <a:ext cx="2957109" cy="12479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ООН проводит мирные переговоры и организует гуманитарную помощь в зонах гражданских войн, способствуя снижению насилия и поддержке пострадавших.
</a:t>
            </a:r>
            <a:endParaRPr lang="en-US" sz="200" dirty="0"/>
          </a:p>
        </p:txBody>
      </p:sp>
      <p:sp>
        <p:nvSpPr>
          <p:cNvPr id="10" name="Text 2"/>
          <p:cNvSpPr txBox="1"/>
          <p:nvPr/>
        </p:nvSpPr>
        <p:spPr>
          <a:xfrm>
            <a:off x="4043299" y="1377171"/>
            <a:ext cx="2957109" cy="12479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Красный Крест оказывает медицинскую помощь раненым и защищает права мирных жителей в условиях вооружённых конфликтов внутри страны.
</a:t>
            </a:r>
            <a:endParaRPr lang="en-US" sz="200" dirty="0"/>
          </a:p>
        </p:txBody>
      </p:sp>
      <p:sp>
        <p:nvSpPr>
          <p:cNvPr id="11" name="Text 3"/>
          <p:cNvSpPr txBox="1"/>
          <p:nvPr/>
        </p:nvSpPr>
        <p:spPr>
          <a:xfrm>
            <a:off x="1357595" y="3263629"/>
            <a:ext cx="2957109" cy="12479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отдельных случаях международное сообщество вводит санкции против участников конфликта, чтобы ограничить дальнейшее насилие и стимулировать переговоры.
</a:t>
            </a:r>
            <a:endParaRPr lang="en-US" sz="200" dirty="0"/>
          </a:p>
        </p:txBody>
      </p:sp>
      <p:sp>
        <p:nvSpPr>
          <p:cNvPr id="12" name="Text 4"/>
          <p:cNvSpPr txBox="1"/>
          <p:nvPr/>
        </p:nvSpPr>
        <p:spPr>
          <a:xfrm>
            <a:off x="4851007" y="3263629"/>
            <a:ext cx="2957109" cy="12479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Другие организации, такие как ЮНИСЕФ и ВОЗ, помогают с программами для детей и здравоохранения, снижая последствия общественных кризисов.
</a:t>
            </a:r>
            <a:endParaRPr lang="en-US" sz="200" dirty="0"/>
          </a:p>
        </p:txBody>
      </p:sp>
      <p:sp>
        <p:nvSpPr>
          <p:cNvPr id="13" name="Text 5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2F2F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225" y="1230217"/>
            <a:ext cx="3862882" cy="201066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82557" y="1230217"/>
            <a:ext cx="3862882" cy="20106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19675" y="3242473"/>
            <a:ext cx="3442500" cy="9011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44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Юные беженцы Сирии: жизнь вдали от дома
</a:t>
            </a:r>
            <a:pPr algn="l" indent="0" marL="0">
              <a:lnSpc>
                <a:spcPct val="90000"/>
              </a:lnSpc>
              <a:buNone/>
            </a:pPr>
            <a:r>
              <a:rPr lang="en-US" sz="415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95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сирийской войны миллионы людей покинули свои дома. Многие дети переехали в соседние страны, сталкиваясь с трудностями доступа к образованию и жилью. Их истории показывают важность международной поддержки.
</a:t>
            </a:r>
            <a:endParaRPr lang="en-US" sz="1244" dirty="0"/>
          </a:p>
        </p:txBody>
      </p:sp>
      <p:sp>
        <p:nvSpPr>
          <p:cNvPr id="9" name="Text 1"/>
          <p:cNvSpPr txBox="1"/>
          <p:nvPr/>
        </p:nvSpPr>
        <p:spPr>
          <a:xfrm>
            <a:off x="4710245" y="3242473"/>
            <a:ext cx="3402600" cy="9011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44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Переселенцы в Африке: борьба за безопасность и будущее
</a:t>
            </a:r>
            <a:pPr algn="l" indent="0" marL="0">
              <a:lnSpc>
                <a:spcPct val="90000"/>
              </a:lnSpc>
              <a:buNone/>
            </a:pPr>
            <a:r>
              <a:rPr lang="en-US" sz="415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95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Гражданские конфликты в ряде африканских стран приводят к массовому переселению населения. Люди вынуждены жить в лагерях с ограниченным доступом к пище и медицинской помощи, что ставит под угрозу здоровье и безопасность.
</a:t>
            </a:r>
            <a:endParaRPr lang="en-US" sz="1244" dirty="0"/>
          </a:p>
        </p:txBody>
      </p:sp>
      <p:sp>
        <p:nvSpPr>
          <p:cNvPr id="10" name="Text 2"/>
          <p:cNvSpPr txBox="1"/>
          <p:nvPr/>
        </p:nvSpPr>
        <p:spPr>
          <a:xfrm>
            <a:off x="398225" y="397625"/>
            <a:ext cx="66198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95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Гуманитарные истории беженцев во время гражданских войн
</a:t>
            </a:r>
            <a:endParaRPr lang="en-US" sz="1695" dirty="0"/>
          </a:p>
        </p:txBody>
      </p:sp>
      <p:sp>
        <p:nvSpPr>
          <p:cNvPr id="11" name="Text 3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1275" y="397625"/>
            <a:ext cx="66288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35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Технологии и медиа в современных гражданских войнах
</a:t>
            </a:r>
            <a:endParaRPr lang="en-US" sz="1835" dirty="0"/>
          </a:p>
        </p:txBody>
      </p:sp>
      <p:sp>
        <p:nvSpPr>
          <p:cNvPr id="8" name="Text 1"/>
          <p:cNvSpPr txBox="1"/>
          <p:nvPr/>
        </p:nvSpPr>
        <p:spPr>
          <a:xfrm>
            <a:off x="587335" y="1972579"/>
            <a:ext cx="2019600" cy="25095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Дроны активно применяются в разведке и боевых операциях, позволяя сторонам быстро получать информацию и наносить удары с большой точностью.
</a:t>
            </a:r>
            <a:endParaRPr lang="en-US" sz="200" dirty="0"/>
          </a:p>
        </p:txBody>
      </p:sp>
      <p:sp>
        <p:nvSpPr>
          <p:cNvPr id="9" name="Text 2"/>
          <p:cNvSpPr txBox="1"/>
          <p:nvPr/>
        </p:nvSpPr>
        <p:spPr>
          <a:xfrm>
            <a:off x="3231992" y="1972583"/>
            <a:ext cx="2019639" cy="25094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сети служат каналами для распространения новостей, мобилизации поддержки и пропаганды, влияя на мнение общества и гидируя конфликты.
</a:t>
            </a:r>
            <a:endParaRPr lang="en-US" sz="200" dirty="0"/>
          </a:p>
        </p:txBody>
      </p:sp>
      <p:sp>
        <p:nvSpPr>
          <p:cNvPr id="10" name="Text 3"/>
          <p:cNvSpPr txBox="1"/>
          <p:nvPr/>
        </p:nvSpPr>
        <p:spPr>
          <a:xfrm>
            <a:off x="5877982" y="1972583"/>
            <a:ext cx="2019639" cy="25094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Кибератаки на коммуникационные и инфраструктурные системы способны парализовать работу важных служб, усложняя управление и поддерживая напряжённость.
</a:t>
            </a:r>
            <a:endParaRPr lang="en-US" sz="200" dirty="0"/>
          </a:p>
        </p:txBody>
      </p:sp>
      <p:sp>
        <p:nvSpPr>
          <p:cNvPr id="11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1275" y="397625"/>
            <a:ext cx="66288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Способы завершения гражданских войн
</a:t>
            </a:r>
            <a:endParaRPr lang="en-US" sz="2589" dirty="0"/>
          </a:p>
        </p:txBody>
      </p:sp>
      <p:sp>
        <p:nvSpPr>
          <p:cNvPr id="8" name="Text 1"/>
          <p:cNvSpPr txBox="1"/>
          <p:nvPr/>
        </p:nvSpPr>
        <p:spPr>
          <a:xfrm>
            <a:off x="587335" y="1580063"/>
            <a:ext cx="2019600" cy="29020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Мирные переговоры под эгидой международных организаций помогают сторонам достичь компромиссов и формализовать прекращение огня.
</a:t>
            </a:r>
            <a:endParaRPr lang="en-US" sz="200" dirty="0"/>
          </a:p>
        </p:txBody>
      </p:sp>
      <p:sp>
        <p:nvSpPr>
          <p:cNvPr id="9" name="Text 2"/>
          <p:cNvSpPr txBox="1"/>
          <p:nvPr/>
        </p:nvSpPr>
        <p:spPr>
          <a:xfrm>
            <a:off x="3170515" y="1580063"/>
            <a:ext cx="2019600" cy="29020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Амнистия для участников конфликта и принятие специальных законов поддерживают процесс примирения и избегают дальнейшей эскалации насилия.
</a:t>
            </a:r>
            <a:endParaRPr lang="en-US" sz="200" dirty="0"/>
          </a:p>
        </p:txBody>
      </p:sp>
      <p:sp>
        <p:nvSpPr>
          <p:cNvPr id="10" name="Text 3"/>
          <p:cNvSpPr txBox="1"/>
          <p:nvPr/>
        </p:nvSpPr>
        <p:spPr>
          <a:xfrm>
            <a:off x="5730835" y="1580063"/>
            <a:ext cx="2019600" cy="29020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Государственные реформы способствуют устранению причин войны и формированию устойчивых основ для внутреннего мира и развития.
</a:t>
            </a:r>
            <a:endParaRPr lang="en-US" sz="200" dirty="0"/>
          </a:p>
        </p:txBody>
      </p:sp>
      <p:sp>
        <p:nvSpPr>
          <p:cNvPr id="11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35600" y="1945520"/>
            <a:ext cx="1664921" cy="23014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Восстановление социальной инфраструктуры — создание школ, больниц и жилья — является первым шагом к стабилизации жизни населения.
</a:t>
            </a:r>
            <a:endParaRPr lang="en-US" sz="300" dirty="0"/>
          </a:p>
        </p:txBody>
      </p:sp>
      <p:sp>
        <p:nvSpPr>
          <p:cNvPr id="8" name="Text 1"/>
          <p:cNvSpPr txBox="1"/>
          <p:nvPr/>
        </p:nvSpPr>
        <p:spPr>
          <a:xfrm>
            <a:off x="2681930" y="1945521"/>
            <a:ext cx="1664921" cy="23014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Программы трудоустройства помогают жителям вернуться к привычной работе, что уменьшает уровень бедности и напряжённость в обществе.
</a:t>
            </a:r>
            <a:endParaRPr lang="en-US" sz="300" dirty="0"/>
          </a:p>
        </p:txBody>
      </p:sp>
      <p:sp>
        <p:nvSpPr>
          <p:cNvPr id="9" name="Text 2"/>
          <p:cNvSpPr txBox="1"/>
          <p:nvPr/>
        </p:nvSpPr>
        <p:spPr>
          <a:xfrm>
            <a:off x="4795180" y="1945520"/>
            <a:ext cx="1664921" cy="23014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Образовательные инициативы для детей и подростков способствуют восстановлению нормального развития и социальной адаптации.
</a:t>
            </a:r>
            <a:endParaRPr lang="en-US" sz="300" dirty="0"/>
          </a:p>
        </p:txBody>
      </p:sp>
      <p:sp>
        <p:nvSpPr>
          <p:cNvPr id="10" name="Text 3"/>
          <p:cNvSpPr txBox="1"/>
          <p:nvPr/>
        </p:nvSpPr>
        <p:spPr>
          <a:xfrm>
            <a:off x="6923360" y="1945520"/>
            <a:ext cx="1664921" cy="23014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Культурные проекты и поддержка молодёжи укрепляют национальное единство и способствуют долгосрочному миру.
</a:t>
            </a:r>
            <a:endParaRPr lang="en-US" sz="300" dirty="0"/>
          </a:p>
        </p:txBody>
      </p:sp>
      <p:sp>
        <p:nvSpPr>
          <p:cNvPr id="11" name="Text 4"/>
          <p:cNvSpPr txBox="1"/>
          <p:nvPr/>
        </p:nvSpPr>
        <p:spPr>
          <a:xfrm>
            <a:off x="395300" y="399850"/>
            <a:ext cx="6618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32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Восстановление страны после гражданской войны
</a:t>
            </a:r>
            <a:endParaRPr lang="en-US" sz="2032" dirty="0"/>
          </a:p>
        </p:txBody>
      </p:sp>
      <p:sp>
        <p:nvSpPr>
          <p:cNvPr id="12" name="Text 5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3662" y="409922"/>
            <a:ext cx="6624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933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и интерпретации гражданских войн в истории
</a:t>
            </a:r>
            <a:endParaRPr lang="en-US" sz="1933" dirty="0"/>
          </a:p>
        </p:txBody>
      </p:sp>
      <p:sp>
        <p:nvSpPr>
          <p:cNvPr id="7" name="Text 1"/>
          <p:cNvSpPr txBox="1"/>
          <p:nvPr/>
        </p:nvSpPr>
        <p:spPr>
          <a:xfrm>
            <a:off x="8435340" y="4482077"/>
            <a:ext cx="326400" cy="16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611204" y="1280387"/>
            <a:ext cx="2301600" cy="269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Историческая память о войнах часто отражается в музеях, памятниках и учебных программах, формируя национальное сознание.
</a:t>
            </a:r>
            <a:endParaRPr lang="en-US" sz="400" dirty="0"/>
          </a:p>
        </p:txBody>
      </p:sp>
      <p:sp>
        <p:nvSpPr>
          <p:cNvPr id="9" name="Text 3"/>
          <p:cNvSpPr txBox="1"/>
          <p:nvPr/>
        </p:nvSpPr>
        <p:spPr>
          <a:xfrm>
            <a:off x="3229377" y="1280387"/>
            <a:ext cx="2301600" cy="269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Общественные споры вокруг оценки событий и ролей сторон показывают сложности восприятия прошлого.
</a:t>
            </a:r>
            <a:endParaRPr lang="en-US" sz="400" dirty="0"/>
          </a:p>
        </p:txBody>
      </p:sp>
      <p:sp>
        <p:nvSpPr>
          <p:cNvPr id="10" name="Text 4"/>
          <p:cNvSpPr txBox="1"/>
          <p:nvPr/>
        </p:nvSpPr>
        <p:spPr>
          <a:xfrm>
            <a:off x="5847550" y="1280387"/>
            <a:ext cx="2301600" cy="269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страны могут иметь противоположные интерпретации одних и тех же конфликтов, влияя на внутреннюю и внешнюю политику.
</a:t>
            </a:r>
            <a:endParaRPr lang="en-US" sz="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1275" y="397625"/>
            <a:ext cx="66288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947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Уроки гражданских войн для современного общества
</a:t>
            </a:r>
            <a:endParaRPr lang="en-US" sz="1947" dirty="0"/>
          </a:p>
        </p:txBody>
      </p:sp>
      <p:sp>
        <p:nvSpPr>
          <p:cNvPr id="8" name="Text 1"/>
          <p:cNvSpPr txBox="1"/>
          <p:nvPr/>
        </p:nvSpPr>
        <p:spPr>
          <a:xfrm>
            <a:off x="587335" y="1972579"/>
            <a:ext cx="2019600" cy="25095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 и диалог оказываются ключевыми для предотвращения внутренних конфликтов и сохранения стабильности в обществе.
</a:t>
            </a:r>
            <a:endParaRPr lang="en-US" sz="200" dirty="0"/>
          </a:p>
        </p:txBody>
      </p:sp>
      <p:sp>
        <p:nvSpPr>
          <p:cNvPr id="9" name="Text 2"/>
          <p:cNvSpPr txBox="1"/>
          <p:nvPr/>
        </p:nvSpPr>
        <p:spPr>
          <a:xfrm>
            <a:off x="3231992" y="1972583"/>
            <a:ext cx="2019639" cy="25094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гражданских войн учит важности терпимости к разным взглядам и готовности к компромиссам.
</a:t>
            </a:r>
            <a:endParaRPr lang="en-US" sz="200" dirty="0"/>
          </a:p>
        </p:txBody>
      </p:sp>
      <p:sp>
        <p:nvSpPr>
          <p:cNvPr id="10" name="Text 3"/>
          <p:cNvSpPr txBox="1"/>
          <p:nvPr/>
        </p:nvSpPr>
        <p:spPr>
          <a:xfrm>
            <a:off x="5877982" y="1972583"/>
            <a:ext cx="2019639" cy="25094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гражданского общества позволяет вовремя обсуждать острые вопросы и находить мирные решения против конфликтов.
</a:t>
            </a:r>
            <a:endParaRPr lang="en-US" sz="200" dirty="0"/>
          </a:p>
        </p:txBody>
      </p:sp>
      <p:sp>
        <p:nvSpPr>
          <p:cNvPr id="11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96650" y="399850"/>
            <a:ext cx="66171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1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Гражданские войны сегодня и в будущем
</a:t>
            </a:r>
            <a:endParaRPr lang="en-US" sz="2510" dirty="0"/>
          </a:p>
        </p:txBody>
      </p:sp>
      <p:sp>
        <p:nvSpPr>
          <p:cNvPr id="9" name="Text 1"/>
          <p:cNvSpPr txBox="1"/>
          <p:nvPr/>
        </p:nvSpPr>
        <p:spPr>
          <a:xfrm>
            <a:off x="535600" y="1377171"/>
            <a:ext cx="2957109" cy="12479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конфликты, например в Йемене и Ливии, показывают разнородные причины и сложные геополитические интересы.
</a:t>
            </a:r>
            <a:endParaRPr lang="en-US" sz="200" dirty="0"/>
          </a:p>
        </p:txBody>
      </p:sp>
      <p:sp>
        <p:nvSpPr>
          <p:cNvPr id="10" name="Text 2"/>
          <p:cNvSpPr txBox="1"/>
          <p:nvPr/>
        </p:nvSpPr>
        <p:spPr>
          <a:xfrm>
            <a:off x="4043299" y="1377171"/>
            <a:ext cx="2957109" cy="12479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Технологический прогресс меняет характер войн, делая их более динамичными и многогранными.
</a:t>
            </a:r>
            <a:endParaRPr lang="en-US" sz="200" dirty="0"/>
          </a:p>
        </p:txBody>
      </p:sp>
      <p:sp>
        <p:nvSpPr>
          <p:cNvPr id="11" name="Text 3"/>
          <p:cNvSpPr txBox="1"/>
          <p:nvPr/>
        </p:nvSpPr>
        <p:spPr>
          <a:xfrm>
            <a:off x="1357595" y="3263629"/>
            <a:ext cx="2957109" cy="12479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Международное сообщество разрабатывает новые стратегии по предотвращению гражданских конфликтов и помощи пострадавшим странам.
</a:t>
            </a:r>
            <a:endParaRPr lang="en-US" sz="200" dirty="0"/>
          </a:p>
        </p:txBody>
      </p:sp>
      <p:sp>
        <p:nvSpPr>
          <p:cNvPr id="12" name="Text 4"/>
          <p:cNvSpPr txBox="1"/>
          <p:nvPr/>
        </p:nvSpPr>
        <p:spPr>
          <a:xfrm>
            <a:off x="4851007" y="3263629"/>
            <a:ext cx="2957109" cy="12479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будущем главной задачей остается поиск мирных путей урегулирования и укрепление механизмов коллективной безопасности.
</a:t>
            </a:r>
            <a:endParaRPr lang="en-US" sz="200" dirty="0"/>
          </a:p>
        </p:txBody>
      </p:sp>
      <p:sp>
        <p:nvSpPr>
          <p:cNvPr id="13" name="Text 5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6280" y="483941"/>
            <a:ext cx="8031600" cy="160004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242536" y="2216005"/>
            <a:ext cx="3566100" cy="203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3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Итоги: понимание гражданских войн и стремление к миру
</a:t>
            </a:r>
            <a:endParaRPr lang="en-US" sz="3136" dirty="0"/>
          </a:p>
        </p:txBody>
      </p:sp>
      <p:sp>
        <p:nvSpPr>
          <p:cNvPr id="7" name="Text 1"/>
          <p:cNvSpPr txBox="1"/>
          <p:nvPr/>
        </p:nvSpPr>
        <p:spPr>
          <a:xfrm>
            <a:off x="5327650" y="2724316"/>
            <a:ext cx="3456300" cy="1529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Гражданские войны наносят серьёзный ущерб людям и странам. Изучение их причин и последствий помогает ценить важность мира, толерантности и совместной ответственности во имя будущих поколений.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2026-05-10T11:33:55Z</dcterms:created>
  <dcterms:modified xsi:type="dcterms:W3CDTF">2026-05-10T11:33:55Z</dcterms:modified>
</cp:coreProperties>
</file>