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image" Target="../media/image-8-11.png"/><Relationship Id="rId12" Type="http://schemas.openxmlformats.org/officeDocument/2006/relationships/image" Target="../media/image-8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image" Target="../media/image-14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4145" y="-1"/>
            <a:ext cx="4199185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06525" y="721050"/>
            <a:ext cx="7251600" cy="3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Древнейшая Греция: начало одной из самых известных цивилизаций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Греции от дворцов Крита к миру полисов и колоний.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11" y="0"/>
            <a:ext cx="3795578" cy="5141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83150" y="596425"/>
            <a:ext cx="4202100" cy="37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Греция среди гор и моря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Древняя Греция занимала юг Балканского полуострова и множество островов Эгейского моря. Горы разделяли землю на отдельные области, а изрезанные берега открывали путь к морю, торговле и самостоятельным городам.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673325" y="263525"/>
            <a:ext cx="82236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Греции и занятия жителей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1099650" y="1171200"/>
            <a:ext cx="3607500" cy="10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Мало равнин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Греции было немного широких плодородных земель, поэтому земледелие требовало труда и осторожности. Люди выбирали участки, где можно было выращивать нужные культуры и содержать скот.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1099650" y="2353600"/>
            <a:ext cx="3607500" cy="10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Олива и виноград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каменистых склонах особенно хорошо приживались оливковые деревья и виноград. Эти растения давали масло и вино, которые использовали в быту, на праздниках и в торговле.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1099650" y="3529875"/>
            <a:ext cx="3607500" cy="10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Зерновые культуры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Жители сеяли ячмень и пшеницу, но урожай часто зависел от погоды и качества почвы. Поэтому запасы зерна были особенно ценными и тщательно береглись.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289425" y="1171200"/>
            <a:ext cx="3607500" cy="10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Морская торговля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морю товары перевозили быстрее и безопаснее, чем по суше. Поэтому греки рано стали опытными мореходами и поддерживали обмен с соседними землями.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5289425" y="2353600"/>
            <a:ext cx="3607500" cy="10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Ремесло и рыболовство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земледелия, люди занимались ремеслом и ловили рыбу. Эти занятия помогали дополнять хозяйство там, где земли и урожая не хватало.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500" y="767988"/>
            <a:ext cx="3597300" cy="35902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360500" y="-60526"/>
            <a:ext cx="8433000" cy="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 Крит и минойская цивилизация
</a:t>
            </a:r>
            <a:endParaRPr lang="en-US" sz="2500" dirty="0"/>
          </a:p>
        </p:txBody>
      </p:sp>
      <p:sp>
        <p:nvSpPr>
          <p:cNvPr id="11" name="Text 2"/>
          <p:cNvSpPr txBox="1"/>
          <p:nvPr/>
        </p:nvSpPr>
        <p:spPr>
          <a:xfrm>
            <a:off x="4267100" y="766970"/>
            <a:ext cx="4524900" cy="6049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Цивилизация Крита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III–II тысячелетиях до н. э. на Крите развилась минойская цивилизация. Она стала одним из самых ранних и ярких центров древнего Эгейского мира.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267100" y="1502270"/>
            <a:ext cx="4524900" cy="6049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Дворцы-центры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Кносс и Фест были не просто большими зданиями, а важными центрами управления. Здесь хранили запасы, собирали дань и распределяли богатства острова.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267100" y="2227137"/>
            <a:ext cx="4524900" cy="6049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Морская торговля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Минойцы активно обменивались товарами с Египтом и другими странами Восточного Средиземноморья. Мореплавание помогало им богатеть и поддерживать широкие связи.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267100" y="2956499"/>
            <a:ext cx="4524900" cy="6049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Яркое искусство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росписях минойцев часто встречаются море, растения, животные и быки. Эти изображения передают живой и праздничный характер их культуры.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4267100" y="3685860"/>
            <a:ext cx="4524900" cy="6049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 в истории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минойская цивилизация исчезла, ее дворцы, фрески и находки археологов позволяют многое узнать о жизни людей на Крите.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0775" y="1181630"/>
            <a:ext cx="4894200" cy="23391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8750" y="6694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Минойцы и микенцы: сходство и различия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обе цивилизации были важны для ранней Греции, но по-разному устроили жизнь, хозяйство и защиту.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Минойцы были более ориентированы на море и торговлю, а микенцы — на оборону и военную силу. При этом обе культуры оставили важные следы в истории Греции.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15400" y="4290700"/>
            <a:ext cx="3000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темы «Древнейшая Греция»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642" y="693300"/>
            <a:ext cx="3448717" cy="375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703475" y="684675"/>
            <a:ext cx="4014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Микенская Греция и крепости на холмах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1072632" y="1530800"/>
            <a:ext cx="15072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центры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Микены, Тиринф и Пилос были крупными центрами микенской Греции в XVI–XII веках до н. э. Именно здесь находились дворцы и власть правителей.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1072632" y="2641934"/>
            <a:ext cx="15072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Удобное положение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строили на холмах, чтобы их было легче защищать. Высокое расположение помогало заметить врага заранее и контролировать окрестности.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1072632" y="3753075"/>
            <a:ext cx="15072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Мощные стены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Крепости окружали толстыми стенами из больших камней. Такие укрепления производили сильное впечатление и защищали жителей и запасы от нападений.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3173807" y="1530800"/>
            <a:ext cx="15072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Дворцовые богатства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дворцах хранили оружие, украшения и продукты. Это показывает, что правители контролировали не только военную силу, но и хозяйство своей области.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3173807" y="2641929"/>
            <a:ext cx="15072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Археологические находки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Захоронения микенских правителей были очень богатыми. Особенно известны золотые маски, которые помогают понять, насколько влиятельной была знать микенского мира.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5" y="1132744"/>
            <a:ext cx="8376000" cy="3354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Дворец управлял всей микенской областью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4675" y="642225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дворцовый центр собирал, хранил и распределял ресурсы.
</a:t>
            </a:r>
            <a:endParaRPr lang="en-US" sz="1709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104941"/>
            <a:ext cx="9144000" cy="2035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436875" y="207975"/>
            <a:ext cx="82305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Письменность древнейшей Греции
</a:t>
            </a:r>
            <a:endParaRPr lang="en-US" sz="2500" dirty="0"/>
          </a:p>
        </p:txBody>
      </p:sp>
      <p:sp>
        <p:nvSpPr>
          <p:cNvPr id="1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16" name="Text 2"/>
          <p:cNvSpPr txBox="1"/>
          <p:nvPr/>
        </p:nvSpPr>
        <p:spPr>
          <a:xfrm>
            <a:off x="436874" y="1784648"/>
            <a:ext cx="1600805" cy="1181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Минойцы пользовались линейным письмом А, а микенцы — линейным письмом Б. Оба вида письма связаны с хозяйственными нуждами и работой дворца.
</a:t>
            </a:r>
            <a:endParaRPr lang="en-US" sz="800" dirty="0"/>
          </a:p>
        </p:txBody>
      </p:sp>
      <p:sp>
        <p:nvSpPr>
          <p:cNvPr id="17" name="Text 3"/>
          <p:cNvSpPr txBox="1"/>
          <p:nvPr/>
        </p:nvSpPr>
        <p:spPr>
          <a:xfrm>
            <a:off x="966725" y="1175400"/>
            <a:ext cx="1070787" cy="460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вида письма
</a:t>
            </a:r>
            <a:endParaRPr lang="en-US" sz="1000" dirty="0"/>
          </a:p>
        </p:txBody>
      </p:sp>
      <p:sp>
        <p:nvSpPr>
          <p:cNvPr id="18" name="Text 4"/>
          <p:cNvSpPr txBox="1"/>
          <p:nvPr/>
        </p:nvSpPr>
        <p:spPr>
          <a:xfrm>
            <a:off x="2094299" y="1784648"/>
            <a:ext cx="1600805" cy="1181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Линейное письмо Б удалось прочитать ученым. Благодаря этому стало ясно, что микенцы записывали ранний греческий язык, а не какой-то неизвестный народный говор.
</a:t>
            </a:r>
            <a:endParaRPr lang="en-US" sz="800" dirty="0"/>
          </a:p>
        </p:txBody>
      </p:sp>
      <p:sp>
        <p:nvSpPr>
          <p:cNvPr id="19" name="Text 5"/>
          <p:cNvSpPr txBox="1"/>
          <p:nvPr/>
        </p:nvSpPr>
        <p:spPr>
          <a:xfrm>
            <a:off x="2624150" y="1175400"/>
            <a:ext cx="1070787" cy="460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Расшифрованный текст
</a:t>
            </a:r>
            <a:endParaRPr lang="en-US" sz="1000" dirty="0"/>
          </a:p>
        </p:txBody>
      </p:sp>
      <p:sp>
        <p:nvSpPr>
          <p:cNvPr id="20" name="Text 6"/>
          <p:cNvSpPr txBox="1"/>
          <p:nvPr/>
        </p:nvSpPr>
        <p:spPr>
          <a:xfrm>
            <a:off x="3751724" y="1784648"/>
            <a:ext cx="1600805" cy="1181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табличках отмечали зерно, масло, овец, коз и изделия ремесленников. Такие записи помогали точно знать, сколько имущества находится во дворце.
</a:t>
            </a:r>
            <a:endParaRPr lang="en-US" sz="800" dirty="0"/>
          </a:p>
        </p:txBody>
      </p:sp>
      <p:sp>
        <p:nvSpPr>
          <p:cNvPr id="21" name="Text 7"/>
          <p:cNvSpPr txBox="1"/>
          <p:nvPr/>
        </p:nvSpPr>
        <p:spPr>
          <a:xfrm>
            <a:off x="4281575" y="1175400"/>
            <a:ext cx="1070787" cy="460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записывали
</a:t>
            </a:r>
            <a:endParaRPr lang="en-US" sz="1000" dirty="0"/>
          </a:p>
        </p:txBody>
      </p:sp>
      <p:sp>
        <p:nvSpPr>
          <p:cNvPr id="22" name="Text 8"/>
          <p:cNvSpPr txBox="1"/>
          <p:nvPr/>
        </p:nvSpPr>
        <p:spPr>
          <a:xfrm>
            <a:off x="5409149" y="1784648"/>
            <a:ext cx="1600805" cy="1181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Письменность использовали прежде всего для учета запасов и распределения богатств. Она помогала управлять большими хозяйствами и не терять важные сведения.
</a:t>
            </a:r>
            <a:endParaRPr lang="en-US" sz="800" dirty="0"/>
          </a:p>
        </p:txBody>
      </p:sp>
      <p:sp>
        <p:nvSpPr>
          <p:cNvPr id="23" name="Text 9"/>
          <p:cNvSpPr txBox="1"/>
          <p:nvPr/>
        </p:nvSpPr>
        <p:spPr>
          <a:xfrm>
            <a:off x="5939000" y="1175400"/>
            <a:ext cx="1070787" cy="460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было нужно
</a:t>
            </a:r>
            <a:endParaRPr lang="en-US" sz="1000" dirty="0"/>
          </a:p>
        </p:txBody>
      </p:sp>
      <p:sp>
        <p:nvSpPr>
          <p:cNvPr id="24" name="Text 10"/>
          <p:cNvSpPr txBox="1"/>
          <p:nvPr/>
        </p:nvSpPr>
        <p:spPr>
          <a:xfrm>
            <a:off x="7066574" y="1784648"/>
            <a:ext cx="1600805" cy="1181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Записи на табличках стали ценным источником для ученых. Они показывают, как жили и работали люди в древнейшей Греции.
</a:t>
            </a:r>
            <a:endParaRPr lang="en-US" sz="800" dirty="0"/>
          </a:p>
        </p:txBody>
      </p:sp>
      <p:sp>
        <p:nvSpPr>
          <p:cNvPr id="25" name="Text 11"/>
          <p:cNvSpPr txBox="1"/>
          <p:nvPr/>
        </p:nvSpPr>
        <p:spPr>
          <a:xfrm>
            <a:off x="7596425" y="1175400"/>
            <a:ext cx="1070787" cy="460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значение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визуализация по материалам темы «Древнейшая Греция»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Торговые связи Эгейского мира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главные направления обмена между центрами древнего Эгейского мира. Торговля шла по морю и связывала не только товары, но и людей, знания и обычаи.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подчеркивает, что море объединяло разные земли в единую сеть обмена. Именно это делало греческие города богаче и сильнее.
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872075" y="684675"/>
            <a:ext cx="742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рухнула микенская цивилизация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1277700" y="1530800"/>
            <a:ext cx="31272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Разрушение дворцов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XII века до н. э. многие дворцы микенской Греции были уничтожены. Это стало тяжелым ударом для всей системы управления и хозяйства.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1277700" y="2547946"/>
            <a:ext cx="31272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Возможные причины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Ученые связывают падение с войнами, внутренними конфликтами, землетрясениями и ослаблением торговли. Вероятно, действовало сразу несколько причин, а не одна.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1277700" y="3565098"/>
            <a:ext cx="31272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Пустеющие города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разрушений многие центры пришли в упадок. Люди покидали прежние места, а жизнь становилась более простой и менее связанной между собой.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5166575" y="1530800"/>
            <a:ext cx="31272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Исчезновение письма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Письменность почти перестала использоваться, потому что дворцы больше не работали как центры учета. Вместе с ними исчез и привычный порядок.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5166575" y="2547946"/>
            <a:ext cx="31272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Тёмные века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сложный период называют тёмными веками. О нем известно меньше, чем о других эпохах, но именно тогда сохранялись древние предания и память о прошлом.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7475" y="816525"/>
            <a:ext cx="8385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Тёмные века: жизнь после падения дворцов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5651575" y="2121150"/>
            <a:ext cx="31113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наследие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 трудности, именно тогда продолжали жить предания о героях и богах. Позже они стали основой греческих мифов, песен и поэм.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1347200" y="2121025"/>
            <a:ext cx="31113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XII век до н. э.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Разрушение дворцов Микенской Греции нарушило привычный порядок жизни. Исчезли прежние центры власти, а многие поселения обеднели и сократились.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3501400" y="3877275"/>
            <a:ext cx="31113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XI–IX века до н. э.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жили простыми общинами, торговля на дальние расстояния ослабла, а письменность почти перестала использоваться. Сведения о прошлом сохранялись в устных рассказах.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11" y="0"/>
            <a:ext cx="3795578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425350" y="263525"/>
            <a:ext cx="44715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Гомер и древние поэмы о героях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4851675" y="1368275"/>
            <a:ext cx="3815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и его имя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именем Гомера связывают две великие поэмы древних греков — «Илиада» и «Одиссея». Они стали важной частью культурной памяти и школьного изучения античности.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851675" y="2198550"/>
            <a:ext cx="3815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Троянская война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«Илиаде» рассказывается о событиях Троянской войны, о столкновениях героев и о том, как личная слава тесно связана с долгом перед общиной.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851675" y="3037212"/>
            <a:ext cx="3815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Одиссея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«Одиссея» описывает долгие странствия Одиссея после войны. Герой преодолевает опасности моря, встречает фантастических существ и стремится вернуться домой к семье.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851675" y="3871675"/>
            <a:ext cx="3815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Ценности поэм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этих произведениях особенно ценятся честь, храбрость, верность друзьям и уважение к богам. Именно поэтому поэмы Гомера стали нравственным ориентиром для греков.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5" y="1132744"/>
            <a:ext cx="8376000" cy="3354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 полису: от общины к городу-государству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4675" y="642225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небольшие поселения постепенно объединялись и создавали новый тип организации жизни — полис.
</a:t>
            </a:r>
            <a:endParaRPr lang="en-US" sz="151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436875" y="207975"/>
            <a:ext cx="82305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Греческая колонизация
</a:t>
            </a:r>
            <a:endParaRPr lang="en-US" sz="2500" dirty="0"/>
          </a:p>
        </p:txBody>
      </p:sp>
      <p:sp>
        <p:nvSpPr>
          <p:cNvPr id="14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15" name="Text 2"/>
          <p:cNvSpPr txBox="1"/>
          <p:nvPr/>
        </p:nvSpPr>
        <p:spPr>
          <a:xfrm>
            <a:off x="436875" y="1907500"/>
            <a:ext cx="26688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VIII века до н. э. греки искали новые земли из-за нехватки пахотной почвы, роста населения и желания расширить торговые связи за пределы родных областей.
</a:t>
            </a:r>
            <a:endParaRPr lang="en-US" sz="900" dirty="0"/>
          </a:p>
        </p:txBody>
      </p:sp>
      <p:sp>
        <p:nvSpPr>
          <p:cNvPr id="16" name="Text 3"/>
          <p:cNvSpPr txBox="1"/>
          <p:nvPr/>
        </p:nvSpPr>
        <p:spPr>
          <a:xfrm>
            <a:off x="955210" y="1361525"/>
            <a:ext cx="21504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переселения
</a:t>
            </a:r>
            <a:endParaRPr lang="en-US" sz="1100" dirty="0"/>
          </a:p>
        </p:txBody>
      </p:sp>
      <p:sp>
        <p:nvSpPr>
          <p:cNvPr id="17" name="Text 4"/>
          <p:cNvSpPr txBox="1"/>
          <p:nvPr/>
        </p:nvSpPr>
        <p:spPr>
          <a:xfrm>
            <a:off x="3217725" y="1907500"/>
            <a:ext cx="26688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Колонии основывали на удобных побережьях Средиземного и Чёрного морей, где были гавани, возможность торговать и связь с морскими путями.
</a:t>
            </a:r>
            <a:endParaRPr lang="en-US" sz="900" dirty="0"/>
          </a:p>
        </p:txBody>
      </p:sp>
      <p:sp>
        <p:nvSpPr>
          <p:cNvPr id="18" name="Text 5"/>
          <p:cNvSpPr txBox="1"/>
          <p:nvPr/>
        </p:nvSpPr>
        <p:spPr>
          <a:xfrm>
            <a:off x="3736060" y="1361525"/>
            <a:ext cx="21504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мест
</a:t>
            </a:r>
            <a:endParaRPr lang="en-US" sz="1100" dirty="0"/>
          </a:p>
        </p:txBody>
      </p:sp>
      <p:sp>
        <p:nvSpPr>
          <p:cNvPr id="19" name="Text 6"/>
          <p:cNvSpPr txBox="1"/>
          <p:nvPr/>
        </p:nvSpPr>
        <p:spPr>
          <a:xfrm>
            <a:off x="5998575" y="1907500"/>
            <a:ext cx="26688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Переселенцы создавали собственные города, строили храмы, площади и укрепления. Многие колонии быстро становились заметными центрами ремесла и обмена.
</a:t>
            </a:r>
            <a:endParaRPr lang="en-US" sz="900" dirty="0"/>
          </a:p>
        </p:txBody>
      </p:sp>
      <p:sp>
        <p:nvSpPr>
          <p:cNvPr id="20" name="Text 7"/>
          <p:cNvSpPr txBox="1"/>
          <p:nvPr/>
        </p:nvSpPr>
        <p:spPr>
          <a:xfrm>
            <a:off x="6516910" y="1361525"/>
            <a:ext cx="21504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жизнь
</a:t>
            </a:r>
            <a:endParaRPr lang="en-US" sz="1100" dirty="0"/>
          </a:p>
        </p:txBody>
      </p:sp>
      <p:sp>
        <p:nvSpPr>
          <p:cNvPr id="21" name="Text 8"/>
          <p:cNvSpPr txBox="1"/>
          <p:nvPr/>
        </p:nvSpPr>
        <p:spPr>
          <a:xfrm>
            <a:off x="436875" y="3617550"/>
            <a:ext cx="26688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поселения не разрывали связь с родными полисами. Они сохраняли язык, религиозные обряды и привычные формы жизни, но могли быть самостоятельными.
</a:t>
            </a:r>
            <a:endParaRPr lang="en-US" sz="900" dirty="0"/>
          </a:p>
        </p:txBody>
      </p:sp>
      <p:sp>
        <p:nvSpPr>
          <p:cNvPr id="22" name="Text 9"/>
          <p:cNvSpPr txBox="1"/>
          <p:nvPr/>
        </p:nvSpPr>
        <p:spPr>
          <a:xfrm>
            <a:off x="955210" y="3071575"/>
            <a:ext cx="21504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метрополией
</a:t>
            </a:r>
            <a:endParaRPr lang="en-US" sz="1100" dirty="0"/>
          </a:p>
        </p:txBody>
      </p:sp>
      <p:sp>
        <p:nvSpPr>
          <p:cNvPr id="23" name="Text 10"/>
          <p:cNvSpPr txBox="1"/>
          <p:nvPr/>
        </p:nvSpPr>
        <p:spPr>
          <a:xfrm>
            <a:off x="3217725" y="3617550"/>
            <a:ext cx="26688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Колонизация помогла грекам распространить свой алфавит, обычаи и торговые привычки. Так греческий мир стал значительно шире и разнообразнее.
</a:t>
            </a:r>
            <a:endParaRPr lang="en-US" sz="900" dirty="0"/>
          </a:p>
        </p:txBody>
      </p:sp>
      <p:sp>
        <p:nvSpPr>
          <p:cNvPr id="24" name="Text 11"/>
          <p:cNvSpPr txBox="1"/>
          <p:nvPr/>
        </p:nvSpPr>
        <p:spPr>
          <a:xfrm>
            <a:off x="3736060" y="3071575"/>
            <a:ext cx="21504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культуры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материалам темы «Древнейшая Греция»; диаграмма иллюстративная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вывозили и что привозили греки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Морская торговля соединяла греческие города с разными регионами и делала обмен регулярным и выгодным для обеих сторон.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товары шли через море: греки вывозили продукцию ремесла и сельского хозяйства, а ввозили то, чего не хватало на их земле.
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4775" y="1972433"/>
            <a:ext cx="4788300" cy="114778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1192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достижения древнейшей Греции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44766" y="4294387"/>
            <a:ext cx="3902100" cy="12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645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материалам темы «Древнейшая Греция»
</a:t>
            </a:r>
            <a:endParaRPr lang="en-US" sz="645" dirty="0"/>
          </a:p>
        </p:txBody>
      </p:sp>
      <p:sp>
        <p:nvSpPr>
          <p:cNvPr id="6" name="Text 2"/>
          <p:cNvSpPr txBox="1"/>
          <p:nvPr/>
        </p:nvSpPr>
        <p:spPr>
          <a:xfrm>
            <a:off x="5233725" y="825975"/>
            <a:ext cx="3708000" cy="35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показывает, какие достижения сформировали основы греческой цивилизации и зачем они были нужны людям.
</a:t>
            </a:r>
            <a:pPr algn="l" indent="0" marL="0">
              <a:lnSpc>
                <a:spcPct val="150041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важные достижения связаны не только с хозяйством, но и с организацией общества: от учёта запасов до появления городов-государств.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500" y="767988"/>
            <a:ext cx="3597300" cy="35902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360500" y="-60526"/>
            <a:ext cx="8433000" cy="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Боги, мифы и святилища
</a:t>
            </a:r>
            <a:endParaRPr lang="en-US" sz="2500" dirty="0"/>
          </a:p>
        </p:txBody>
      </p:sp>
      <p:sp>
        <p:nvSpPr>
          <p:cNvPr id="11" name="Text 2"/>
          <p:cNvSpPr txBox="1"/>
          <p:nvPr/>
        </p:nvSpPr>
        <p:spPr>
          <a:xfrm>
            <a:off x="4267100" y="766970"/>
            <a:ext cx="4524900" cy="6049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Олимп и боги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Греки представляли богов живущими на горе Олимп. У каждого божества были свои обязанности, а люди ожидали от них помощи в жизни, море и войне.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267100" y="1502270"/>
            <a:ext cx="4524900" cy="6049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Мифы о мире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Мифы объясняли, как возникли мир, боги и герои. Эти истории не были учебником истории, но помогали людям понимать устройство мира и своё место в нём.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267100" y="2227137"/>
            <a:ext cx="4524900" cy="6049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и дары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честь богов устраивали праздники, процессии и жертвоприношения. Люди приносили в храмы подарки, надеясь на защиту, удачу и благополучие семьи.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267100" y="2956499"/>
            <a:ext cx="4524900" cy="6049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Священные места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Святилища были не только религиозными центрами, но и местами встреч. Там обсуждали важные дела, общались жители разных полисов и укреплялись общие традиции.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4267100" y="3685860"/>
            <a:ext cx="4524900" cy="6049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поколений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мифы и обряды греки передавали детям представления о доблести, справедливости и уважении к богам. Так религия становилась частью воспитания.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5475" y="1841136"/>
            <a:ext cx="376800" cy="3349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16363" y="1830853"/>
            <a:ext cx="355500" cy="355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5474" y="3522721"/>
            <a:ext cx="376800" cy="3349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05711" y="3539468"/>
            <a:ext cx="376800" cy="30144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97950" y="692900"/>
            <a:ext cx="77481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Воин и его снаряжение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094925" y="1830750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Копьё и меч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80700" y="23645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Основным оружием были копья и мечи. Они помогали в ближнем бою и требовали от воина силы, выносливости и умения держаться строем.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425150" y="1830750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Щит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910925" y="23645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Щит защищал воина в бою и прикрывал товарищей рядом. Он был особенно важен для тяжеловооружённых пехотинцев, которые сражались плотным строем.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1094925" y="3512325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Бронзовые доспехи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580700" y="40494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Бронзовые шлемы и панцири уменьшали риск ранения. Такое снаряжение было тяжёлым и дорого стоило, поэтому его могли позволить себе не все.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5425150" y="3512325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Обязанность гражданина
</a:t>
            </a:r>
            <a:endParaRPr lang="en-US" sz="1400" dirty="0"/>
          </a:p>
        </p:txBody>
      </p:sp>
      <p:sp>
        <p:nvSpPr>
          <p:cNvPr id="15" name="Text 8"/>
          <p:cNvSpPr txBox="1"/>
          <p:nvPr/>
        </p:nvSpPr>
        <p:spPr>
          <a:xfrm>
            <a:off x="4910925" y="4049425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служба считалась важной обязанностью свободного жителя полиса. Защита земли, города и торговых путей помогала сохранять общину и её независимость.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642" y="693300"/>
            <a:ext cx="3448717" cy="375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703475" y="684675"/>
            <a:ext cx="4014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древнейшей Греции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1072632" y="1530800"/>
            <a:ext cx="15072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в мифах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Греческие мифы сохранили древние представления о мире, богах и героях. Они пережили века и стали частью культурной памяти многих народов.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1072632" y="2641934"/>
            <a:ext cx="15072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Поэмы Гомера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«Илиада» и «Одиссея» не только рассказывают о героях, но и передают ценности эпохи. Эти произведения до сих пор изучают как основы европейской литературы.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1072632" y="3753075"/>
            <a:ext cx="15072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Письменность и учёт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Линейное письмо Б показывает, что греки умели вести хозяйственные записи. Письменность стала важным шагом к развитию управления, культуры и образования.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3173807" y="1530800"/>
            <a:ext cx="15072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Города-полисы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Полисы создали особый тип греческой жизни, где граждане участвовали в решении общих дел. Эта традиция повлияла на позднейшую политическую культуру.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3173807" y="2641929"/>
            <a:ext cx="15072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Археологические открытия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Раскопки в Кноссе, Микенах и других местах помогают восстановить прошлое по вещам, зданиям и надписям. Благодаря им история древнейшей Греции становится наглядной.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594375" y="722175"/>
            <a:ext cx="7874100" cy="374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дворцов к полисам: начало греческой истории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Древнейшая Греция прошла путь от дворцов Крита и Микен к миру полисов, колоний и великих поэм. Именно тогда были заложены важные основы будущей греческой культуры.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2026-06-01T01:19:27Z</dcterms:created>
  <dcterms:modified xsi:type="dcterms:W3CDTF">2026-06-01T01:19:27Z</dcterms:modified>
</cp:coreProperties>
</file>