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36673"/>
            <a:ext cx="44736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27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товарами: как работает обмен между странами
</a:t>
            </a:r>
            <a:endParaRPr lang="en-US" sz="3527" dirty="0"/>
          </a:p>
        </p:txBody>
      </p:sp>
      <p:sp>
        <p:nvSpPr>
          <p:cNvPr id="4" name="Text 1"/>
          <p:cNvSpPr txBox="1"/>
          <p:nvPr/>
        </p:nvSpPr>
        <p:spPr>
          <a:xfrm>
            <a:off x="409925" y="270000"/>
            <a:ext cx="64353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09925" y="3326200"/>
            <a:ext cx="5728500" cy="10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обмен меняет цены, выбор и доходы стран.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9225" y="1659711"/>
            <a:ext cx="2812500" cy="1906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26781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присутствует в нашей жизни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195900" y="2834825"/>
            <a:ext cx="2678100" cy="20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сталкиваемся с мировой торговлей каждый день: покупаем импортные товары и видим экспорт страны вокруг себя.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противоположных потоков помогает понять, что страна продаёт и что покупает за рубежом.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внешней торговле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потока внешней торговли — экспорт и импорт.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помогает быстро увидеть, какая сторона внешней торговли сильнее в данный период.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внешней торговле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экспортом и импортом и есть торговый баланс.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5561"/>
            <a:ext cx="2808000" cy="23418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000" y="1225561"/>
            <a:ext cx="2808000" cy="23418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68000" y="1225561"/>
            <a:ext cx="2808000" cy="23418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5963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страны торгуют друг с другом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мировой торговли похожа на сеть дорог, только вместо машин по ней движутся товары. Одни страны отправляют сырьё, другие — технику, а третьи совмещают оба направления и становятся важными узлами обмена.
</a:t>
            </a:r>
            <a:endParaRPr lang="en-US" sz="991" dirty="0"/>
          </a:p>
        </p:txBody>
      </p:sp>
      <p:sp>
        <p:nvSpPr>
          <p:cNvPr id="12" name="Text 3"/>
          <p:cNvSpPr txBox="1"/>
          <p:nvPr/>
        </p:nvSpPr>
        <p:spPr>
          <a:xfrm>
            <a:off x="374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сеть поставок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6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маршрутах видны не только товары, но и логика спроса. Если в одной стране выше потребность в оборудовании, а в другой — в продовольствии, между ними быстро формируется устойчивый поток поставок.
</a:t>
            </a:r>
            <a:endParaRPr lang="en-US" sz="993" dirty="0"/>
          </a:p>
        </p:txBody>
      </p:sp>
      <p:sp>
        <p:nvSpPr>
          <p:cNvPr id="14" name="Text 5"/>
          <p:cNvSpPr txBox="1"/>
          <p:nvPr/>
        </p:nvSpPr>
        <p:spPr>
          <a:xfrm>
            <a:off x="6170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формирует маршруты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168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возникает там, где производство организовано по-разному. Одни регионы выигрывают в сельском хозяйстве, другие — в промышленности, поэтому обмен продуктами позволяет каждой стороне получать нужное на более выгодных условиях.
</a:t>
            </a:r>
            <a:endParaRPr lang="en-US" sz="861" dirty="0"/>
          </a:p>
        </p:txBody>
      </p:sp>
      <p:sp>
        <p:nvSpPr>
          <p:cNvPr id="16" name="Text 7"/>
          <p:cNvSpPr txBox="1"/>
          <p:nvPr/>
        </p:nvSpPr>
        <p:spPr>
          <a:xfrm>
            <a:off x="3272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преимущества стран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850" y="1793480"/>
            <a:ext cx="576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850" y="3488494"/>
            <a:ext cx="576000" cy="57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5375" y="1851080"/>
            <a:ext cx="576000" cy="46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5375" y="3546094"/>
            <a:ext cx="576000" cy="46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во внешней торговле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511850" y="2432509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задаёт правила торговли, устанавливает требования к товарам и следит за законностью сделок. Оно определяет, что можно ввозить и вывозить, а что требует особого контроля.
</a:t>
            </a:r>
            <a:endParaRPr lang="en-US" sz="1079" dirty="0"/>
          </a:p>
        </p:txBody>
      </p:sp>
      <p:sp>
        <p:nvSpPr>
          <p:cNvPr id="14" name="Text 3"/>
          <p:cNvSpPr txBox="1"/>
          <p:nvPr/>
        </p:nvSpPr>
        <p:spPr>
          <a:xfrm>
            <a:off x="1290775" y="1793487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511850" y="4127523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 проводит платежи между сторонами и помогает снизить финансовые риски. В международной торговле именно через него часто проходят расчёты по контракту и подтверждение оплаты.
</a:t>
            </a:r>
            <a:endParaRPr lang="en-US" sz="1079" dirty="0"/>
          </a:p>
        </p:txBody>
      </p:sp>
      <p:sp>
        <p:nvSpPr>
          <p:cNvPr id="16" name="Text 5"/>
          <p:cNvSpPr txBox="1"/>
          <p:nvPr/>
        </p:nvSpPr>
        <p:spPr>
          <a:xfrm>
            <a:off x="1290775" y="3488501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
</a:t>
            </a:r>
            <a:endParaRPr lang="en-US" sz="1500" dirty="0"/>
          </a:p>
        </p:txBody>
      </p:sp>
      <p:sp>
        <p:nvSpPr>
          <p:cNvPr id="17" name="Text 6"/>
          <p:cNvSpPr txBox="1"/>
          <p:nvPr/>
        </p:nvSpPr>
        <p:spPr>
          <a:xfrm>
            <a:off x="4885375" y="2432509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Экспортёр предлагает товар на внешнем рынке, ищет покупателя и готовит поставку. От его точности в цене, сроках и документах зависит, состоится ли сделка без задержек.
</a:t>
            </a:r>
            <a:endParaRPr lang="en-US" sz="1079" dirty="0"/>
          </a:p>
        </p:txBody>
      </p:sp>
      <p:sp>
        <p:nvSpPr>
          <p:cNvPr id="18" name="Text 7"/>
          <p:cNvSpPr txBox="1"/>
          <p:nvPr/>
        </p:nvSpPr>
        <p:spPr>
          <a:xfrm>
            <a:off x="5664300" y="1793487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Экспортёр
</a:t>
            </a:r>
            <a:endParaRPr lang="en-US" sz="1500" dirty="0"/>
          </a:p>
        </p:txBody>
      </p:sp>
      <p:sp>
        <p:nvSpPr>
          <p:cNvPr id="19" name="Text 8"/>
          <p:cNvSpPr txBox="1"/>
          <p:nvPr/>
        </p:nvSpPr>
        <p:spPr>
          <a:xfrm>
            <a:off x="4885375" y="4127523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Перевозчик доставляет груз по выбранному маршруту, а таможня проверяет документы и начисляет обязательные платежи. Вместе они обеспечивают физическое и правовое движение товара через границу.
</a:t>
            </a:r>
            <a:endParaRPr lang="en-US" sz="1079" dirty="0"/>
          </a:p>
        </p:txBody>
      </p:sp>
      <p:sp>
        <p:nvSpPr>
          <p:cNvPr id="20" name="Text 9"/>
          <p:cNvSpPr txBox="1"/>
          <p:nvPr/>
        </p:nvSpPr>
        <p:spPr>
          <a:xfrm>
            <a:off x="5664300" y="3488501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Перевозчик и таможня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1002" y="1814427"/>
            <a:ext cx="3337500" cy="26334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участников сделки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523150" y="1919998"/>
            <a:ext cx="45999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Продавец изучает спрос, находит контрагента и согласует условия поставки. Ему нужно подготовить товар, определить цену и убедиться, что партия соответствует требованиям покупателя.
</a:t>
            </a:r>
            <a:endParaRPr lang="en-US" sz="764" dirty="0"/>
          </a:p>
        </p:txBody>
      </p:sp>
      <p:sp>
        <p:nvSpPr>
          <p:cNvPr id="14" name="Text 3"/>
          <p:cNvSpPr txBox="1"/>
          <p:nvPr/>
        </p:nvSpPr>
        <p:spPr>
          <a:xfrm>
            <a:off x="523150" y="1677075"/>
            <a:ext cx="4599900" cy="1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Экспортёр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3150" y="4600648"/>
            <a:ext cx="45999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одна крупная международная поставка не работает в одиночку. Только согласование всех ролей позволяет пройти путь от договора до получения товара без лишних рисков.
</a:t>
            </a:r>
            <a:endParaRPr lang="en-US" sz="868" dirty="0"/>
          </a:p>
        </p:txBody>
      </p:sp>
      <p:sp>
        <p:nvSpPr>
          <p:cNvPr id="16" name="Text 5"/>
          <p:cNvSpPr txBox="1"/>
          <p:nvPr/>
        </p:nvSpPr>
        <p:spPr>
          <a:xfrm>
            <a:off x="523150" y="4357725"/>
            <a:ext cx="4599900" cy="1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523150" y="3930485"/>
            <a:ext cx="45999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органы контролируют законность, безопасность и соответствие нормам. Они проверяют ограничения, санитарные правила и таможенные требования, чтобы импорт не нарушал интересы страны.
</a:t>
            </a:r>
            <a:endParaRPr lang="en-US" sz="720" dirty="0"/>
          </a:p>
        </p:txBody>
      </p:sp>
      <p:sp>
        <p:nvSpPr>
          <p:cNvPr id="18" name="Text 7"/>
          <p:cNvSpPr txBox="1"/>
          <p:nvPr/>
        </p:nvSpPr>
        <p:spPr>
          <a:xfrm>
            <a:off x="523150" y="3687562"/>
            <a:ext cx="4599900" cy="1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со стороны государства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3150" y="3260323"/>
            <a:ext cx="45999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и транспортные посредники делают сделку практической. Банки переводят деньги, перевозчики доставляют груз, а страховщики компенсируют возможные потери при повреждении или утрате.
</a:t>
            </a:r>
            <a:endParaRPr lang="en-US" sz="708" dirty="0"/>
          </a:p>
        </p:txBody>
      </p:sp>
      <p:sp>
        <p:nvSpPr>
          <p:cNvPr id="20" name="Text 9"/>
          <p:cNvSpPr txBox="1"/>
          <p:nvPr/>
        </p:nvSpPr>
        <p:spPr>
          <a:xfrm>
            <a:off x="523150" y="3017400"/>
            <a:ext cx="4599900" cy="1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Сервисные участники
</a:t>
            </a:r>
            <a:endParaRPr lang="en-US" sz="1200" dirty="0"/>
          </a:p>
        </p:txBody>
      </p:sp>
      <p:sp>
        <p:nvSpPr>
          <p:cNvPr id="21" name="Text 10"/>
          <p:cNvSpPr txBox="1"/>
          <p:nvPr/>
        </p:nvSpPr>
        <p:spPr>
          <a:xfrm>
            <a:off x="523150" y="2590160"/>
            <a:ext cx="45999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проверяет качество, сроки, упаковку и комплект документов. Для него важно, чтобы товар дошёл вовремя и без скрытых проблем, которые могут повлиять на продажу или использование.
</a:t>
            </a:r>
            <a:endParaRPr lang="en-US" sz="751" dirty="0"/>
          </a:p>
        </p:txBody>
      </p:sp>
      <p:sp>
        <p:nvSpPr>
          <p:cNvPr id="22" name="Text 11"/>
          <p:cNvSpPr txBox="1"/>
          <p:nvPr/>
        </p:nvSpPr>
        <p:spPr>
          <a:xfrm>
            <a:off x="523150" y="2347238"/>
            <a:ext cx="4599900" cy="1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Импортёр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внешнеторговая сделка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международной сделки расположены в типичном порядке от запроса до получения товара.
</a:t>
            </a:r>
            <a:endParaRPr lang="en-US" sz="14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1793" y="1438168"/>
            <a:ext cx="360000" cy="32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1793" y="4321268"/>
            <a:ext cx="360000" cy="3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1793" y="3360235"/>
            <a:ext cx="360000" cy="32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26793" y="2379202"/>
            <a:ext cx="270000" cy="36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39459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Документы, без которых поставка не работает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664300" y="1344275"/>
            <a:ext cx="32097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Контракт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664175" y="1630400"/>
            <a:ext cx="32097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Контракт закрепляет, что именно продаётся, в каком количестве, по какой цене и на каких условиях. Он защищает обе стороны и служит основой для дальнейших расчётов и проверок.
</a:t>
            </a:r>
            <a:endParaRPr lang="en-US" sz="822" dirty="0"/>
          </a:p>
        </p:txBody>
      </p:sp>
      <p:sp>
        <p:nvSpPr>
          <p:cNvPr id="16" name="Text 4"/>
          <p:cNvSpPr txBox="1"/>
          <p:nvPr/>
        </p:nvSpPr>
        <p:spPr>
          <a:xfrm>
            <a:off x="5664300" y="4227375"/>
            <a:ext cx="32097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Перевозка и подтверждения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5664175" y="4513500"/>
            <a:ext cx="32097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Коносамент, накладная и сертификаты подтверждают перевозку, происхождение, качество или безопасность товара. Без них грузу сложнее пройти границу и попасть к покупателю.
</a:t>
            </a:r>
            <a:endParaRPr lang="en-US" sz="851" dirty="0"/>
          </a:p>
        </p:txBody>
      </p:sp>
      <p:sp>
        <p:nvSpPr>
          <p:cNvPr id="18" name="Text 6"/>
          <p:cNvSpPr txBox="1"/>
          <p:nvPr/>
        </p:nvSpPr>
        <p:spPr>
          <a:xfrm>
            <a:off x="5664300" y="3266342"/>
            <a:ext cx="32097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Упаковочный лист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664175" y="3552467"/>
            <a:ext cx="32097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Упаковочный лист перечисляет содержимое партии: места, вес, маркировку и состав груза. Он помогает сверить фактическую поставку с документами и быстрее найти нужный товар.
</a:t>
            </a:r>
            <a:endParaRPr lang="en-US" sz="835" dirty="0"/>
          </a:p>
        </p:txBody>
      </p:sp>
      <p:sp>
        <p:nvSpPr>
          <p:cNvPr id="20" name="Text 8"/>
          <p:cNvSpPr txBox="1"/>
          <p:nvPr/>
        </p:nvSpPr>
        <p:spPr>
          <a:xfrm>
            <a:off x="5664300" y="2305308"/>
            <a:ext cx="32097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Инвойс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5664175" y="2591433"/>
            <a:ext cx="32097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Инвойс показывает стоимость партии, количество единиц и общую сумму к оплате. Этот документ нужен для бухгалтерии, банковских переводов и таможенного оформления.
</a:t>
            </a:r>
            <a:endParaRPr lang="en-US" sz="8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Логистика, страхование и расчёты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товара, документов и денег в международной поставке.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поставки складывается из пяти основных элементов: товара, доставки, страхования, таможенных платежей и валютного риска. Даже небольшое изменение курса заметно влияет на итоговую сумму.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внешнеторговой практики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элементы формируют цену для покупателя.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Пошлина выполняет сразу две задачи: защищает внутренний рынок и пополняет бюджет. Для покупателя это означает, что импортный товар может стать дороже уже на границе.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таможенному регулированию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пошлина обычно совмещает защитную и фискальную функции.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Квоты, лицензии и обязательные требования работают как разные способы контроля торговли. Они ограничивают не саму идею обмена, а доступ отдельных товаров на рынок.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мер нетарифного регулирования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по-разному ограничивают движение товаров.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требует учитывать несколько групп риска: транспортные, товарные, валютные и политические. Чем длиннее цепочка поставки, тем важнее заранее просчитать потери.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классификация рисков внешнеторговой сделки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могут изменить итоговую выгоду сделки.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международных расчётах чаще всего используют три базовые схемы: аванс, аккредитив и инкассо. Выбор зависит от доверия между сторонами и готовности делить риск.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международным расчётам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оплаты по-разному распределяют риск между сторонами.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 особенно важны в мировой торговле: они снижают неопределённость и помогают решать споры по понятным процедурам. Поэтому страны стремятся работать по общим нормам.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торговая организация, официальный сайт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166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входят в ВТО и ориентируются на общие правила торговли.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 первую внешнеторговую сделку
</a:t>
            </a:r>
            <a:endParaRPr lang="en-US" sz="2865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условий перед импортом партии ноутбуков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560" y="2199550"/>
            <a:ext cx="7014880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Выигрыш и издержки внешней торговли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 эффектам внешней торговли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внешняя торговля даёт экономике не только доход, но и новые возможности. Однако преимущества почти всегда связаны с дополнительными издержками и зависимостями.
</a:t>
            </a:r>
            <a:endParaRPr lang="en-US" sz="1232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Выигрыши связаны с расширением возможностей, а издержки — с уязвимостью к колебаниям и внешним ограничениям.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статистику внешней торговли
</a:t>
            </a:r>
            <a:endParaRPr lang="en-US" sz="2997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условные данные для демонстрации чтения статистики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сравнить динамику показателей и увидеть, где изменения идут быстрее. Важно смотреть не только на абсолютные значения, но и на разрыв между экспортом и импортом.
</a:t>
            </a:r>
            <a:endParaRPr lang="en-US" sz="1213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условным данным экспорт растёт немного быстрее импорта, поэтому разрыв между ними увеличивается.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44275"/>
            <a:ext cx="6435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торговля: обмен, который меняет экономику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4811100" y="3224350"/>
            <a:ext cx="40629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показывает, как страны дополняют друг друга: одни поставляют сырьё и товары, другие — технологии и готовую продукцию. Понимание её правил помогает оценивать цены, риски и роль государства в экономике.
</a:t>
            </a:r>
            <a:endParaRPr lang="en-US" sz="15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2026-07-27T02:20:48Z</dcterms:created>
  <dcterms:modified xsi:type="dcterms:W3CDTF">2026-07-27T02:20:48Z</dcterms:modified>
</cp:coreProperties>
</file>